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8" r:id="rId4"/>
    <p:sldId id="258" r:id="rId5"/>
    <p:sldId id="260" r:id="rId6"/>
    <p:sldId id="277" r:id="rId7"/>
    <p:sldId id="262" r:id="rId8"/>
    <p:sldId id="261" r:id="rId9"/>
    <p:sldId id="263" r:id="rId10"/>
    <p:sldId id="265" r:id="rId11"/>
    <p:sldId id="266" r:id="rId12"/>
    <p:sldId id="267" r:id="rId13"/>
    <p:sldId id="269" r:id="rId14"/>
    <p:sldId id="270" r:id="rId15"/>
    <p:sldId id="271" r:id="rId16"/>
    <p:sldId id="278" r:id="rId17"/>
    <p:sldId id="273" r:id="rId18"/>
    <p:sldId id="280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14" autoAdjust="0"/>
    <p:restoredTop sz="94660"/>
  </p:normalViewPr>
  <p:slideViewPr>
    <p:cSldViewPr>
      <p:cViewPr>
        <p:scale>
          <a:sx n="118" d="100"/>
          <a:sy n="118" d="100"/>
        </p:scale>
        <p:origin x="60" y="11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8644-C7A6-4D21-BEED-62189E339F6D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0CC29-BEA7-43DF-8F4D-5CD6E6506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4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BEEF-019F-4D39-B3D1-E9318AE829D0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59426-FD0A-4265-80CA-FC0529B0B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79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F341C-36B1-45D7-B608-CC48CE276CE6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3D787-336D-4658-A138-47D83FDCA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65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F5123-D4F8-49DC-A965-B908C23CBACD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6D899-5F49-405D-911A-030B173BB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54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F89FA-F326-4342-95F6-5B53B8361278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20255-3E41-423C-A09F-0E878AE05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52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0562A-1987-4398-A876-6F68906DA9B1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D3279-38C1-4982-AB5B-1F5E88F1B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287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4AE99-FCDC-45F2-B00F-1420E9AD4A8B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433E-0DEA-44E2-BA24-D9A1AB4EE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18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1831E-04AB-42C2-91A8-1CB290617E5B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4746-DF60-46D8-AB35-CF9BEBE66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4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BD6A0-0197-436C-A2EB-EE9DD5F70E28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3BE34-D376-4644-90CC-5E16C9F5C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54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3AC1D-8FFB-462A-95B9-8E473A732BF5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80768-44FA-4926-9BE7-B53569211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01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79E86-AF1D-4471-9576-89C9797C4EBB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A7AFC-7C12-4896-99BD-5D4B4F9D4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22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6D0656-DCDB-40ED-B389-1EBF67E90370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3FC7A2-69F3-49A8-9263-D9CB4E27F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5" r:id="rId9"/>
    <p:sldLayoutId id="2147483693" r:id="rId10"/>
    <p:sldLayoutId id="214748369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7920880" cy="3384376"/>
          </a:xfr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rtlCol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«Мастер-класс «Оздоровление дошкольников посредством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«Фитбол-гимнастики »</a:t>
            </a:r>
            <a:endParaRPr lang="ru-RU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5168308"/>
            <a:ext cx="704833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dash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sx="71000" sy="7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Разработала воспитатель МДОО №152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Барбашина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М.Г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6237312"/>
            <a:ext cx="1802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Карталы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2015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492375"/>
            <a:ext cx="7124700" cy="92551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400" b="1" dirty="0" smtClean="0">
                <a:solidFill>
                  <a:srgbClr val="591F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 как же на практике?</a:t>
            </a:r>
          </a:p>
        </p:txBody>
      </p: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76275"/>
            <a:ext cx="7522790" cy="923925"/>
          </a:xfrm>
        </p:spPr>
        <p:txBody>
          <a:bodyPr>
            <a:noAutofit/>
          </a:bodyPr>
          <a:lstStyle/>
          <a:p>
            <a:pPr eaLnBrk="1" hangingPunct="1"/>
            <a:r>
              <a:rPr lang="ru-RU" sz="4400" b="1" dirty="0" smtClean="0">
                <a:solidFill>
                  <a:srgbClr val="591F4D"/>
                </a:solidFill>
                <a:latin typeface="Times New Roman" pitchFamily="18" charset="0"/>
                <a:cs typeface="Times New Roman" pitchFamily="18" charset="0"/>
              </a:rPr>
              <a:t>Упражнение №1 «Солдатик»</a:t>
            </a:r>
          </a:p>
        </p:txBody>
      </p:sp>
      <p:pic>
        <p:nvPicPr>
          <p:cNvPr id="1026" name="Picture 2" descr="C:\Users\USER\Desktop\Фотографии\DSCN27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98548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графии\DSCN27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88843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9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6864" cy="923925"/>
          </a:xfrm>
        </p:spPr>
        <p:txBody>
          <a:bodyPr/>
          <a:lstStyle/>
          <a:p>
            <a:pPr eaLnBrk="1" hangingPunct="1"/>
            <a:r>
              <a:rPr lang="ru-RU" sz="4400" b="1" dirty="0" smtClean="0">
                <a:solidFill>
                  <a:srgbClr val="591F4D"/>
                </a:solidFill>
                <a:latin typeface="Times New Roman" pitchFamily="18" charset="0"/>
                <a:cs typeface="Times New Roman" pitchFamily="18" charset="0"/>
              </a:rPr>
              <a:t>Упражнение №2 «Ласточка»</a:t>
            </a:r>
            <a:endParaRPr lang="ru-RU" dirty="0" smtClean="0">
              <a:cs typeface="Trebuchet MS" pitchFamily="34" charset="0"/>
            </a:endParaRPr>
          </a:p>
        </p:txBody>
      </p:sp>
      <p:pic>
        <p:nvPicPr>
          <p:cNvPr id="2051" name="Picture 3" descr="C:\Users\USER\Desktop\Фотографии\DSCN27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373132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Фотографии\DSCN27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060847"/>
            <a:ext cx="3672407" cy="43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900113" y="692150"/>
            <a:ext cx="7450137" cy="925513"/>
          </a:xfrm>
        </p:spPr>
        <p:txBody>
          <a:bodyPr/>
          <a:lstStyle/>
          <a:p>
            <a:pPr eaLnBrk="1" hangingPunct="1"/>
            <a:r>
              <a:rPr lang="ru-RU" sz="4400" b="1" dirty="0" smtClean="0">
                <a:solidFill>
                  <a:srgbClr val="591F4D"/>
                </a:solidFill>
                <a:latin typeface="Times New Roman" pitchFamily="18" charset="0"/>
                <a:cs typeface="Times New Roman" pitchFamily="18" charset="0"/>
              </a:rPr>
              <a:t>Упражнение №3 «Рыбка»</a:t>
            </a:r>
            <a:endParaRPr lang="ru-RU" dirty="0" smtClean="0">
              <a:cs typeface="Trebuchet MS" pitchFamily="34" charset="0"/>
            </a:endParaRPr>
          </a:p>
        </p:txBody>
      </p:sp>
      <p:pic>
        <p:nvPicPr>
          <p:cNvPr id="3075" name="Picture 3" descr="C:\Users\USER\Desktop\Фотографии\DSCN2765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17646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Фотографии\DSCN2763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916832"/>
            <a:ext cx="439248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:blinds dir="vert"/>
      </p:transition>
    </mc:Choice>
    <mc:Fallback xmlns="">
      <p:transition spd="slow" advTm="8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400" b="1" dirty="0" smtClean="0">
                <a:solidFill>
                  <a:srgbClr val="591F4D"/>
                </a:solidFill>
                <a:latin typeface="Times New Roman" pitchFamily="18" charset="0"/>
                <a:cs typeface="Times New Roman" pitchFamily="18" charset="0"/>
              </a:rPr>
              <a:t>Упражнение №4 «Замок»</a:t>
            </a:r>
            <a:endParaRPr lang="ru-RU" dirty="0" smtClean="0">
              <a:cs typeface="Trebuchet MS" pitchFamily="34" charset="0"/>
            </a:endParaRPr>
          </a:p>
        </p:txBody>
      </p:sp>
      <p:pic>
        <p:nvPicPr>
          <p:cNvPr id="4098" name="Picture 2" descr="C:\Users\USER\Desktop\Фотографии\DSCN27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96044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Фотографии\DSCN27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410445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9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827088" y="676275"/>
            <a:ext cx="7489825" cy="923925"/>
          </a:xfrm>
        </p:spPr>
        <p:txBody>
          <a:bodyPr/>
          <a:lstStyle/>
          <a:p>
            <a:pPr eaLnBrk="1" hangingPunct="1"/>
            <a:r>
              <a:rPr lang="ru-RU" sz="4400" b="1" dirty="0" smtClean="0">
                <a:solidFill>
                  <a:srgbClr val="591F4D"/>
                </a:solidFill>
                <a:latin typeface="Times New Roman" pitchFamily="18" charset="0"/>
                <a:cs typeface="Times New Roman" pitchFamily="18" charset="0"/>
              </a:rPr>
              <a:t>Упражнение №5 «Кошечка»</a:t>
            </a:r>
            <a:endParaRPr lang="ru-RU" dirty="0" smtClean="0">
              <a:cs typeface="Trebuchet MS" pitchFamily="34" charset="0"/>
            </a:endParaRPr>
          </a:p>
        </p:txBody>
      </p:sp>
      <p:pic>
        <p:nvPicPr>
          <p:cNvPr id="5122" name="Picture 2" descr="C:\Users\USER\Desktop\Фотографии\DSCN2750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24813"/>
            <a:ext cx="3744416" cy="415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Фотографии\DSCN2753 -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1724813"/>
            <a:ext cx="3712046" cy="415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000">
        <p14:honeycomb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591F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Положительный эффект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Фитбол-гимнастика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почти единственный вид аэробики, где в выполнении физических упражнений включаются совместно </a:t>
            </a:r>
            <a:r>
              <a:rPr lang="ru-RU" sz="28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двигательный, вестибулярный, зрительный, слуховой и тактильный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анализаторы, что усиливает положительный эффект от занятий на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фитболах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83568" y="676275"/>
            <a:ext cx="7992888" cy="923925"/>
          </a:xfrm>
        </p:spPr>
        <p:txBody>
          <a:bodyPr/>
          <a:lstStyle/>
          <a:p>
            <a:pPr eaLnBrk="1" hangingPunct="1"/>
            <a:r>
              <a:rPr lang="ru-RU" sz="4400" b="1" dirty="0" smtClean="0">
                <a:solidFill>
                  <a:srgbClr val="591F4D"/>
                </a:solidFill>
                <a:latin typeface="Times New Roman" pitchFamily="18" charset="0"/>
                <a:cs typeface="Times New Roman" pitchFamily="18" charset="0"/>
              </a:rPr>
              <a:t>Упражнение №7 «Неваляшка»</a:t>
            </a:r>
            <a:endParaRPr lang="ru-RU" dirty="0" smtClean="0">
              <a:cs typeface="Trebuchet MS" pitchFamily="34" charset="0"/>
            </a:endParaRPr>
          </a:p>
        </p:txBody>
      </p:sp>
      <p:pic>
        <p:nvPicPr>
          <p:cNvPr id="1026" name="Picture 2" descr="C:\Users\USER\Desktop\ФИЗКУЛЬТ\Фитбол\Фотографии\DSCN2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692130"/>
            <a:ext cx="7704855" cy="483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48679"/>
            <a:ext cx="3960439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48682"/>
            <a:ext cx="4149671" cy="273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032447" cy="311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4149671" cy="311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21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2000">
        <p14:pan dir="u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1"/>
            <a:ext cx="8136904" cy="924520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rgbClr val="591F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 smtClean="0">
                <a:solidFill>
                  <a:srgbClr val="591F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sz="3600" b="1" dirty="0" smtClean="0">
                <a:solidFill>
                  <a:srgbClr val="591F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– универсальный «солдат»</a:t>
            </a:r>
          </a:p>
        </p:txBody>
      </p:sp>
      <p:sp>
        <p:nvSpPr>
          <p:cNvPr id="8" name="Прямоугольник с двумя вырезанными соседними углами 7"/>
          <p:cNvSpPr/>
          <p:nvPr/>
        </p:nvSpPr>
        <p:spPr>
          <a:xfrm>
            <a:off x="6105525" y="3602038"/>
            <a:ext cx="3016250" cy="3189287"/>
          </a:xfrm>
          <a:prstGeom prst="snip2Same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с двумя вырезанными соседними углами 8"/>
          <p:cNvSpPr/>
          <p:nvPr/>
        </p:nvSpPr>
        <p:spPr>
          <a:xfrm>
            <a:off x="1588" y="3602038"/>
            <a:ext cx="3095625" cy="3194050"/>
          </a:xfrm>
          <a:prstGeom prst="snip2Same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39725" y="3878263"/>
            <a:ext cx="277495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Можно использовать: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НОД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спортивных развлечениях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дополнительное образование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комплексе ОРУ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05525" y="3932238"/>
            <a:ext cx="3240088" cy="286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Могут участвовать: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Люди разного возраста (с младенческого возраста до пенсионного)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Люди с ОВЗ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Люди с избыточной массой тела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372225" y="2924175"/>
            <a:ext cx="719138" cy="557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1979613" y="2905125"/>
            <a:ext cx="584200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с двумя вырезанными соседними углами 11"/>
          <p:cNvSpPr/>
          <p:nvPr/>
        </p:nvSpPr>
        <p:spPr>
          <a:xfrm>
            <a:off x="3097213" y="3627438"/>
            <a:ext cx="3008312" cy="3168650"/>
          </a:xfrm>
          <a:prstGeom prst="snip2Same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7213" y="3932238"/>
            <a:ext cx="3275012" cy="283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Могут использовать: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Преподаватели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физ.культуры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Муз. руководители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Педагоги-психологи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Мед. работники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Логопеды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dirty="0"/>
          </a:p>
        </p:txBody>
      </p:sp>
      <p:pic>
        <p:nvPicPr>
          <p:cNvPr id="7170" name="Picture 2" descr="C:\Users\USER\Desktop\Фотографии\DSCN2775 -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3814" y="1196752"/>
            <a:ext cx="3808412" cy="26815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000">
        <p14:window dir="vert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281988" cy="923925"/>
          </a:xfrm>
        </p:spPr>
        <p:txBody>
          <a:bodyPr>
            <a:noAutofit/>
          </a:bodyPr>
          <a:lstStyle/>
          <a:p>
            <a:pPr eaLnBrk="1" hangingPunct="1"/>
            <a:r>
              <a:rPr lang="ru-RU" sz="4400" b="1" smtClean="0">
                <a:solidFill>
                  <a:srgbClr val="591F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фитбол, откуда и зачем?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9" y="1628801"/>
            <a:ext cx="388753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Алёна\Desktop\51430bc34ffdaa1ad8107f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9" y="2996952"/>
            <a:ext cx="3824316" cy="3762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3995738" y="1628775"/>
            <a:ext cx="51482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fit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оздоровление,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ball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-мяч)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гимнастический мяч, используемый в оздоровительных целях.</a:t>
            </a:r>
          </a:p>
        </p:txBody>
      </p:sp>
    </p:spTree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65400"/>
            <a:ext cx="7124700" cy="92392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5400" b="1" dirty="0" smtClean="0">
                <a:solidFill>
                  <a:srgbClr val="591F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Желаю всем быть здоровыми!</a:t>
            </a:r>
            <a:br>
              <a:rPr lang="ru-RU" sz="5400" b="1" dirty="0" smtClean="0">
                <a:solidFill>
                  <a:srgbClr val="591F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591F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620713"/>
            <a:ext cx="7848600" cy="5761037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50-е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годы ХХ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века - швейцарский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врач-физиотерапевт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Сюзан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Кляйн-Фогельбах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лечения больных церебральным параличом. 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80-х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годах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Джоан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Познер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Мауэр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стала использовать мяч для восстановления после травм опорно-двигательного аппарата. 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2002 году -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к.п.н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., доцент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Т.С. 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Овчинникова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к.м.н., доцент 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А.А. 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Потапчук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представляют фитбол-гимнастику в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программе </a:t>
            </a:r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«Двигательный </a:t>
            </a:r>
            <a:r>
              <a:rPr lang="ru-RU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игротренинг</a:t>
            </a:r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дошкольников»</a:t>
            </a: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которая была</a:t>
            </a: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апробирована в течение пяти лет в детских садах города С.-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Петербурга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7124700" cy="923925"/>
          </a:xfrm>
        </p:spPr>
        <p:txBody>
          <a:bodyPr>
            <a:noAutofit/>
          </a:bodyPr>
          <a:lstStyle/>
          <a:p>
            <a:pPr eaLnBrk="1" hangingPunct="1"/>
            <a:r>
              <a:rPr lang="ru-RU" sz="4400" b="1" smtClean="0">
                <a:solidFill>
                  <a:srgbClr val="591F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Начнем с актуальности…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1700213"/>
            <a:ext cx="8351837" cy="405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Увеличение процента детей с заболеваниями опорно-двигательного аппарата</a:t>
            </a:r>
          </a:p>
          <a:p>
            <a:pPr algn="ctr">
              <a:lnSpc>
                <a:spcPct val="115000"/>
              </a:lnSpc>
            </a:pP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</a:p>
          <a:p>
            <a:pPr algn="just">
              <a:lnSpc>
                <a:spcPct val="115000"/>
              </a:lnSpc>
            </a:pP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Первая задача </a:t>
            </a:r>
            <a:r>
              <a:rPr lang="ru-RU" sz="2800" b="1" dirty="0">
                <a:latin typeface="Times New Roman" pitchFamily="18" charset="0"/>
                <a:cs typeface="Calibri" pitchFamily="34" charset="0"/>
              </a:rPr>
              <a:t>федерального государственного образовательного стандарта дошкольного образования - </a:t>
            </a:r>
            <a:r>
              <a:rPr lang="ru-RU" sz="2800" dirty="0">
                <a:latin typeface="Times New Roman" pitchFamily="18" charset="0"/>
                <a:cs typeface="Calibri" pitchFamily="34" charset="0"/>
              </a:rPr>
              <a:t>охрана и укрепление физического и психического здоровья детей, в том числе их эмоционального благополучия.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9000">
        <p14:reveal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80400" cy="925513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smtClean="0">
                <a:solidFill>
                  <a:srgbClr val="591F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 действует фитбол-гимнастика на организм ребенка?</a:t>
            </a:r>
          </a:p>
        </p:txBody>
      </p:sp>
      <p:sp>
        <p:nvSpPr>
          <p:cNvPr id="5" name="Солнце 4"/>
          <p:cNvSpPr/>
          <p:nvPr/>
        </p:nvSpPr>
        <p:spPr>
          <a:xfrm>
            <a:off x="2205038" y="1773238"/>
            <a:ext cx="4608512" cy="4319587"/>
          </a:xfrm>
          <a:prstGeom prst="sun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504" y="3609975"/>
            <a:ext cx="2232248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Укрепление мышц брюшного пресса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49613" y="1279525"/>
            <a:ext cx="2519362" cy="6461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Укрепление мышц спины и таза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050" y="1603375"/>
            <a:ext cx="3024188" cy="9223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Укрепление мышц рук и плечевого пояса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2913" y="3609975"/>
            <a:ext cx="2346325" cy="6461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Формирование осанки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1800" y="5010150"/>
            <a:ext cx="2376488" cy="6461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Укрепление мышц ног и свода стопы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050" y="5157788"/>
            <a:ext cx="3024188" cy="646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+mn-lt"/>
                <a:cs typeface="+mn-cs"/>
              </a:rPr>
              <a:t>Профилактика развития плоскостопия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1649413"/>
            <a:ext cx="2808734" cy="9223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+mn-lt"/>
                <a:cs typeface="+mn-cs"/>
              </a:rPr>
              <a:t>Увеличение гибкости и подвижности в суставах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78113" y="5934075"/>
            <a:ext cx="3662362" cy="9239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+mn-lt"/>
                <a:cs typeface="+mn-cs"/>
              </a:rPr>
              <a:t>Развитие функции равновесия и вестибулярного аппарата</a:t>
            </a:r>
          </a:p>
        </p:txBody>
      </p:sp>
      <p:pic>
        <p:nvPicPr>
          <p:cNvPr id="6146" name="Picture 2" descr="C:\Users\USER\Desktop\Фотографии\DSCN27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5138" y="2575247"/>
            <a:ext cx="2808312" cy="25922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9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4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1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404813"/>
            <a:ext cx="7124700" cy="92392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591F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 помощью чего действует?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2492896"/>
            <a:ext cx="2562225" cy="2667000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08075" y="2474913"/>
            <a:ext cx="1944688" cy="8651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3663" y="2541588"/>
            <a:ext cx="1944687" cy="863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вибрация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60775" y="1420813"/>
            <a:ext cx="1944688" cy="8651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82750" y="5084763"/>
            <a:ext cx="1943100" cy="863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слово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0063" y="5013325"/>
            <a:ext cx="1944687" cy="863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</a:t>
            </a:r>
          </a:p>
          <a:p>
            <a:pPr algn="ctr">
              <a:defRPr/>
            </a:pP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404813"/>
            <a:ext cx="8964612" cy="923925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smtClean="0">
                <a:solidFill>
                  <a:srgbClr val="591F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«Золотые» правила </a:t>
            </a:r>
            <a:br>
              <a:rPr lang="ru-RU" sz="4000" b="1" smtClean="0">
                <a:solidFill>
                  <a:srgbClr val="591F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591F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фитбол-гимнастики </a:t>
            </a:r>
            <a:r>
              <a:rPr lang="ru-RU" b="1" smtClean="0">
                <a:solidFill>
                  <a:srgbClr val="591F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(Т.С. Овчинникова, А.А. Потапчук):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484313"/>
            <a:ext cx="8497888" cy="5616575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Подбирать фитбол каждому ребенку по росту так, чтобы обеспечить при посадке угол в 90° между туловищем и бедром, бедром и голенью, голенью и стопой. Для большей устойчивости ноги в опоре стопами на полу расположены на ширине плеч.</a:t>
            </a:r>
          </a:p>
          <a:p>
            <a:pPr algn="just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Перед занятием убедиться, что поблизости отсутствуют острые предметы, которые могут повредить фитбол.</a:t>
            </a:r>
          </a:p>
          <a:p>
            <a:pPr algn="just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Проследить, чтобы на детях была удобная одежда, не мешающая движениям, и нескользящая обувь.</a:t>
            </a:r>
          </a:p>
          <a:p>
            <a:pPr algn="just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Следить за тем, чтобы ни одно упражнение не причиняло детям боли и не вызывало дискомфорта.</a:t>
            </a:r>
          </a:p>
          <a:p>
            <a:pPr algn="just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Исключить во время занятий быстрые и резкие движения, скручивания в шейном и поясничном отделах позвоночника, интенсивное напряжение мышц шеи и спины.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3000">
        <p:checker/>
      </p:transition>
    </mc:Choice>
    <mc:Fallback xmlns="">
      <p:transition spd="slow" advTm="2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100138" y="476250"/>
            <a:ext cx="7307262" cy="92392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591F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Каким должен быть фитбол?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067" y="1910453"/>
            <a:ext cx="1296144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86" y="3212976"/>
            <a:ext cx="1589906" cy="1589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31" y="4816474"/>
            <a:ext cx="1944216" cy="1852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889001" y="2276475"/>
            <a:ext cx="11890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3-4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г</a:t>
            </a:r>
            <a:r>
              <a:rPr lang="ru-RU" b="1" dirty="0">
                <a:latin typeface="+mn-lt"/>
                <a:cs typeface="+mn-cs"/>
              </a:rPr>
              <a:t>ода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1104900" y="3676650"/>
            <a:ext cx="792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/>
              <a:t>5-6 лет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900113" y="5373688"/>
            <a:ext cx="1223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6-7 лет</a:t>
            </a:r>
          </a:p>
        </p:txBody>
      </p:sp>
      <p:sp>
        <p:nvSpPr>
          <p:cNvPr id="10" name="7-конечная звезда 9"/>
          <p:cNvSpPr/>
          <p:nvPr/>
        </p:nvSpPr>
        <p:spPr>
          <a:xfrm>
            <a:off x="2000250" y="1708150"/>
            <a:ext cx="1039813" cy="898525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2060575" y="2938463"/>
            <a:ext cx="979488" cy="863600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7-конечная звезда 11"/>
          <p:cNvSpPr/>
          <p:nvPr/>
        </p:nvSpPr>
        <p:spPr>
          <a:xfrm>
            <a:off x="2111375" y="4440238"/>
            <a:ext cx="1236663" cy="1117600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8" name="TextBox 12"/>
          <p:cNvSpPr txBox="1">
            <a:spLocks noChangeArrowheads="1"/>
          </p:cNvSpPr>
          <p:nvPr/>
        </p:nvSpPr>
        <p:spPr bwMode="auto">
          <a:xfrm>
            <a:off x="2000250" y="2095500"/>
            <a:ext cx="1055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/>
              <a:t>d–</a:t>
            </a:r>
            <a:r>
              <a:rPr lang="ru-RU" sz="1400" b="1"/>
              <a:t>45</a:t>
            </a:r>
            <a:r>
              <a:rPr lang="en-US" sz="1400" b="1"/>
              <a:t> </a:t>
            </a:r>
            <a:r>
              <a:rPr lang="ru-RU" sz="1400" b="1"/>
              <a:t>см</a:t>
            </a:r>
          </a:p>
        </p:txBody>
      </p:sp>
      <p:pic>
        <p:nvPicPr>
          <p:cNvPr id="922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8038" y="3249613"/>
            <a:ext cx="9382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0600" y="4816475"/>
            <a:ext cx="9382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1" name="TextBox 13"/>
          <p:cNvSpPr txBox="1">
            <a:spLocks noChangeArrowheads="1"/>
          </p:cNvSpPr>
          <p:nvPr/>
        </p:nvSpPr>
        <p:spPr bwMode="auto">
          <a:xfrm>
            <a:off x="3348038" y="1916113"/>
            <a:ext cx="5111750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Фитбол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-гимнастика проводится на больших мячах, выдерживающих вес до 300 кг.</a:t>
            </a:r>
          </a:p>
          <a:p>
            <a:pPr algn="just" eaLnBrk="1" hangingPunct="1"/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Для занятий с детьми дошкольного возраста мяч должен быть не сильно упругим.</a:t>
            </a:r>
          </a:p>
          <a:p>
            <a:pPr eaLnBrk="1" hangingPunct="1"/>
            <a:endParaRPr lang="ru-RU" dirty="0">
              <a:ea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806575"/>
            <a:ext cx="8280400" cy="4052888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 выполнении упражнений в положении лежа на животе и лежа на спине голова и  позвоночник должны составлять одну прямую линию. Не допускаются наклон и запрокидывание головы вперед-назад,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 появлению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симптомов нестабильности шейного отдела позвоночника, часто встречающегося у детей. По этой же причине нельзя увлекаться прыжками на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фитболах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</a:p>
          <a:p>
            <a:pPr algn="just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 выполнении упражнений фитбол не должен двигаться, за исключением упражнений, связанных с его прокатыванием и перемещением.</a:t>
            </a:r>
          </a:p>
          <a:p>
            <a:pPr algn="just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Физическая нагрузка по времени должна соответствовать возрасту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занимающихся.</a:t>
            </a:r>
          </a:p>
          <a:p>
            <a:pPr algn="just" eaLnBrk="1" fontAlgn="auto" hangingPunct="1">
              <a:lnSpc>
                <a:spcPct val="115000"/>
              </a:lnSpc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Следить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 техникой выполнения упражнений, соблюдать приемы страховки и учить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самостраховке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5000">
        <p14:flash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Другая 5">
      <a:dk1>
        <a:sysClr val="windowText" lastClr="4B4B4B"/>
      </a:dk1>
      <a:lt1>
        <a:sysClr val="window" lastClr="FFFFFF"/>
      </a:lt1>
      <a:dk2>
        <a:srgbClr val="B13F9A"/>
      </a:dk2>
      <a:lt2>
        <a:srgbClr val="CDA3D6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1246</TotalTime>
  <Words>490</Words>
  <Application>Microsoft Office PowerPoint</Application>
  <PresentationFormat>Экран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Spring</vt:lpstr>
      <vt:lpstr>Презентация PowerPoint</vt:lpstr>
      <vt:lpstr>Что такое фитбол, откуда и зачем?</vt:lpstr>
      <vt:lpstr>Презентация PowerPoint</vt:lpstr>
      <vt:lpstr>Начнем с актуальности…</vt:lpstr>
      <vt:lpstr>Как действует фитбол-гимнастика на организм ребенка?</vt:lpstr>
      <vt:lpstr>С помощью чего действует?</vt:lpstr>
      <vt:lpstr>«Золотые» правила  фитбол-гимнастики (Т.С. Овчинникова, А.А. Потапчук):</vt:lpstr>
      <vt:lpstr>Каким должен быть фитбол?</vt:lpstr>
      <vt:lpstr>Презентация PowerPoint</vt:lpstr>
      <vt:lpstr>А как же на практике?</vt:lpstr>
      <vt:lpstr>Упражнение №1 «Солдатик»</vt:lpstr>
      <vt:lpstr>Упражнение №2 «Ласточка»</vt:lpstr>
      <vt:lpstr>Упражнение №3 «Рыбка»</vt:lpstr>
      <vt:lpstr>Упражнение №4 «Замок»</vt:lpstr>
      <vt:lpstr>Упражнение №5 «Кошечка»</vt:lpstr>
      <vt:lpstr>Положительный эффект</vt:lpstr>
      <vt:lpstr>Упражнение №7 «Неваляшка»</vt:lpstr>
      <vt:lpstr>Презентация PowerPoint</vt:lpstr>
      <vt:lpstr>  Фитбол – универсальный «солдат»</vt:lpstr>
      <vt:lpstr>Желаю всем быть здоровыми!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</dc:creator>
  <cp:lastModifiedBy>Артем</cp:lastModifiedBy>
  <cp:revision>55</cp:revision>
  <dcterms:created xsi:type="dcterms:W3CDTF">2014-11-16T04:01:07Z</dcterms:created>
  <dcterms:modified xsi:type="dcterms:W3CDTF">2015-09-28T08:38:14Z</dcterms:modified>
</cp:coreProperties>
</file>