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4" r:id="rId3"/>
    <p:sldId id="265" r:id="rId4"/>
    <p:sldId id="256" r:id="rId5"/>
    <p:sldId id="257" r:id="rId6"/>
    <p:sldId id="259" r:id="rId7"/>
    <p:sldId id="260" r:id="rId8"/>
    <p:sldId id="261" r:id="rId9"/>
    <p:sldId id="262" r:id="rId10"/>
    <p:sldId id="263" r:id="rId11"/>
    <p:sldId id="266" r:id="rId12"/>
    <p:sldId id="258" r:id="rId13"/>
    <p:sldId id="267" r:id="rId14"/>
    <p:sldId id="268"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9" autoAdjust="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4578F6-4C0D-48DA-A678-36AC8BB8BD4A}" type="datetimeFigureOut">
              <a:rPr lang="ru-RU"/>
              <a:pPr>
                <a:defRPr/>
              </a:pPr>
              <a:t>13.10.2015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F70C27-62F5-4047-A389-E7477E5EAEA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006B9F-D4B6-4392-83C8-FBA65CA301C1}" type="datetimeFigureOut">
              <a:rPr lang="ru-RU"/>
              <a:pPr>
                <a:defRPr/>
              </a:pPr>
              <a:t>13.10.2015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5AA044-442A-4357-8736-C6AE4FD07C3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259DCAB-338B-48DD-86E1-D798E76F0891}" type="datetimeFigureOut">
              <a:rPr lang="ru-RU"/>
              <a:pPr>
                <a:defRPr/>
              </a:pPr>
              <a:t>13.10.2015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10CA74-07CE-4B5F-8178-B2A2E24B81F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474DA78-FFF4-4577-A4B6-FF106CDF3D2B}" type="datetimeFigureOut">
              <a:rPr lang="ru-RU"/>
              <a:pPr>
                <a:defRPr/>
              </a:pPr>
              <a:t>13.10.2015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434FD8C-5EF4-4EC4-9AFD-2475160CB73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9D8D0C5-4ABF-4C30-A91A-CF72DA6E048A}" type="datetimeFigureOut">
              <a:rPr lang="ru-RU"/>
              <a:pPr>
                <a:defRPr/>
              </a:pPr>
              <a:t>13.10.2015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2D352C-74BA-4B4E-9374-3F2750FE173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B7AD86B-6ED0-4F9F-834E-EA7EE6592743}" type="datetimeFigureOut">
              <a:rPr lang="ru-RU"/>
              <a:pPr>
                <a:defRPr/>
              </a:pPr>
              <a:t>13.10.2015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4CC68C8-1570-403C-884C-2B1EDF29E4E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1770587-5CE3-4EC0-88C2-0F9208EAE03A}" type="datetimeFigureOut">
              <a:rPr lang="ru-RU"/>
              <a:pPr>
                <a:defRPr/>
              </a:pPr>
              <a:t>13.10.2015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2ACA8E9-EF5E-48FF-AB73-7C6B47284E1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193D3D0-63E5-4F46-A744-5B627115E4FF}" type="datetimeFigureOut">
              <a:rPr lang="ru-RU"/>
              <a:pPr>
                <a:defRPr/>
              </a:pPr>
              <a:t>13.10.2015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3065651-24AF-452E-849D-287DEF200E9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AC104F0-9B69-4321-A896-7361C17C2B47}" type="datetimeFigureOut">
              <a:rPr lang="ru-RU"/>
              <a:pPr>
                <a:defRPr/>
              </a:pPr>
              <a:t>13.10.2015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1E6A133-63E5-4E19-A07E-9B5CD40ABE4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4EF20E8-851C-4743-AC06-D11B2306532A}" type="datetimeFigureOut">
              <a:rPr lang="ru-RU"/>
              <a:pPr>
                <a:defRPr/>
              </a:pPr>
              <a:t>13.10.2015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F0457F9-4E7A-4877-96C1-51EE3FAD8D1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2EEA0C-D54D-403D-BABD-2253D4409319}" type="datetimeFigureOut">
              <a:rPr lang="ru-RU"/>
              <a:pPr>
                <a:defRPr/>
              </a:pPr>
              <a:t>13.10.2015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CD48AC0-DF6A-4AC9-994A-C03150EECD8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3921"/>
          </a:srgb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2DCE2C-BFD1-4F54-AE33-FC14F9B9385F}" type="datetimeFigureOut">
              <a:rPr lang="ru-RU"/>
              <a:pPr>
                <a:defRPr/>
              </a:pPr>
              <a:t>13.10.2015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BD5A55C-052F-46BE-97DD-7642362E308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2000" r="-2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619672" y="116632"/>
            <a:ext cx="6408712" cy="6186309"/>
          </a:xfrm>
          <a:prstGeom prst="rect">
            <a:avLst/>
          </a:prstGeom>
          <a:noFill/>
          <a:effectLst>
            <a:glow rad="228600">
              <a:schemeClr val="accent2">
                <a:satMod val="175000"/>
                <a:alpha val="40000"/>
              </a:schemeClr>
            </a:glow>
          </a:effectLst>
          <a:scene3d>
            <a:camera prst="obliqueBottomLeft"/>
            <a:lightRig rig="soft" dir="tl">
              <a:rot lat="0" lon="0" rev="0"/>
            </a:lightRig>
          </a:scene3d>
          <a:sp3d>
            <a:bevelT w="139700" prst="cross"/>
          </a:sp3d>
        </p:spPr>
        <p:txBody>
          <a:bodyPr>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6000"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rPr>
              <a:t>Игра как средство развития речи детей </a:t>
            </a:r>
            <a:r>
              <a:rPr lang="en-US" sz="6000" b="1" spc="50" dirty="0">
                <a:ln w="11430">
                  <a:solidFill>
                    <a:srgbClr val="FF0000"/>
                  </a:solidFill>
                </a:ln>
                <a:solidFill>
                  <a:srgbClr val="FF0000"/>
                </a:solidFill>
                <a:effectLst>
                  <a:outerShdw blurRad="76200" dist="50800" dir="5400000" algn="tl" rotWithShape="0">
                    <a:srgbClr val="000000">
                      <a:alpha val="65000"/>
                    </a:srgbClr>
                  </a:outerShdw>
                </a:effectLst>
                <a:latin typeface="Calisto MT" pitchFamily="18" charset="0"/>
                <a:cs typeface="+mn-cs"/>
              </a:rPr>
              <a:t>5-6</a:t>
            </a:r>
            <a:r>
              <a:rPr lang="ru-RU" sz="6000"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rPr>
              <a:t> лет</a:t>
            </a:r>
            <a:endParaRPr lang="en-US" sz="6000"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endParaRPr lang="en-US" sz="6000"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endParaRPr lang="en-US" sz="6000"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endParaRPr lang="en-US" sz="6000"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r>
              <a:rPr lang="ru-RU"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rPr>
              <a:t>Учитель-логопед </a:t>
            </a:r>
            <a:r>
              <a:rPr lang="ru-RU" b="1" spc="50" dirty="0" err="1">
                <a:ln w="11430">
                  <a:solidFill>
                    <a:srgbClr val="FF0000"/>
                  </a:solidFill>
                </a:ln>
                <a:solidFill>
                  <a:srgbClr val="FF0000"/>
                </a:solidFill>
                <a:effectLst>
                  <a:outerShdw blurRad="76200" dist="50800" dir="5400000" algn="tl" rotWithShape="0">
                    <a:srgbClr val="000000">
                      <a:alpha val="65000"/>
                    </a:srgbClr>
                  </a:outerShdw>
                </a:effectLst>
                <a:latin typeface="+mn-lt"/>
                <a:cs typeface="+mn-cs"/>
              </a:rPr>
              <a:t>Пильникова</a:t>
            </a:r>
            <a:r>
              <a:rPr lang="ru-RU"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rPr>
              <a:t> Наталья Александровна</a:t>
            </a:r>
          </a:p>
          <a:p>
            <a:pPr algn="ctr" fontAlgn="auto">
              <a:spcBef>
                <a:spcPts val="0"/>
              </a:spcBef>
              <a:spcAft>
                <a:spcPts val="0"/>
              </a:spcAft>
              <a:defRPr/>
            </a:pPr>
            <a:r>
              <a:rPr lang="ru-RU" b="1" spc="50" dirty="0" err="1">
                <a:ln w="11430">
                  <a:solidFill>
                    <a:srgbClr val="FF0000"/>
                  </a:solidFill>
                </a:ln>
                <a:solidFill>
                  <a:srgbClr val="FF0000"/>
                </a:solidFill>
                <a:effectLst>
                  <a:outerShdw blurRad="76200" dist="50800" dir="5400000" algn="tl" rotWithShape="0">
                    <a:srgbClr val="000000">
                      <a:alpha val="65000"/>
                    </a:srgbClr>
                  </a:outerShdw>
                </a:effectLst>
                <a:latin typeface="+mn-lt"/>
                <a:cs typeface="+mn-cs"/>
              </a:rPr>
              <a:t>ХМАО-Югра</a:t>
            </a:r>
            <a:r>
              <a:rPr lang="ru-RU"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rPr>
              <a:t>, г. </a:t>
            </a:r>
            <a:r>
              <a:rPr lang="ru-RU" b="1" spc="50" dirty="0" err="1">
                <a:ln w="11430">
                  <a:solidFill>
                    <a:srgbClr val="FF0000"/>
                  </a:solidFill>
                </a:ln>
                <a:solidFill>
                  <a:srgbClr val="FF0000"/>
                </a:solidFill>
                <a:effectLst>
                  <a:outerShdw blurRad="76200" dist="50800" dir="5400000" algn="tl" rotWithShape="0">
                    <a:srgbClr val="000000">
                      <a:alpha val="65000"/>
                    </a:srgbClr>
                  </a:outerShdw>
                </a:effectLst>
                <a:latin typeface="+mn-lt"/>
                <a:cs typeface="+mn-cs"/>
              </a:rPr>
              <a:t>Югорск</a:t>
            </a:r>
            <a:endParaRPr lang="ru-RU" b="1" spc="50" dirty="0">
              <a:ln w="11430">
                <a:solidFill>
                  <a:srgbClr val="FF0000"/>
                </a:solidFill>
              </a:ln>
              <a:solidFill>
                <a:srgbClr val="FF0000"/>
              </a:solidFill>
              <a:effectLst>
                <a:outerShdw blurRad="76200" dist="50800" dir="5400000" algn="tl" rotWithShape="0">
                  <a:srgbClr val="000000">
                    <a:alpha val="65000"/>
                  </a:srgb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r>
              <a:rPr lang="ru-RU" sz="5400" b="1" smtClean="0">
                <a:solidFill>
                  <a:srgbClr val="FF00FF"/>
                </a:solidFill>
                <a:latin typeface="Arial Black" pitchFamily="34" charset="0"/>
              </a:rPr>
              <a:t>«Из чего какой»</a:t>
            </a:r>
          </a:p>
        </p:txBody>
      </p:sp>
      <p:pic>
        <p:nvPicPr>
          <p:cNvPr id="11267" name="Picture 3"/>
          <p:cNvPicPr>
            <a:picLocks noChangeAspect="1" noChangeArrowheads="1"/>
          </p:cNvPicPr>
          <p:nvPr/>
        </p:nvPicPr>
        <p:blipFill>
          <a:blip r:embed="rId2" cstate="screen"/>
          <a:srcRect/>
          <a:stretch>
            <a:fillRect/>
          </a:stretch>
        </p:blipFill>
        <p:spPr bwMode="auto">
          <a:xfrm>
            <a:off x="611188" y="1412875"/>
            <a:ext cx="7829550" cy="2520950"/>
          </a:xfrm>
          <a:prstGeom prst="rect">
            <a:avLst/>
          </a:prstGeom>
          <a:noFill/>
          <a:ln w="9525">
            <a:noFill/>
            <a:miter lim="800000"/>
            <a:headEnd/>
            <a:tailEnd/>
          </a:ln>
        </p:spPr>
      </p:pic>
      <p:pic>
        <p:nvPicPr>
          <p:cNvPr id="11268" name="Picture 4"/>
          <p:cNvPicPr>
            <a:picLocks noChangeAspect="1" noChangeArrowheads="1"/>
          </p:cNvPicPr>
          <p:nvPr/>
        </p:nvPicPr>
        <p:blipFill>
          <a:blip r:embed="rId3" cstate="screen"/>
          <a:srcRect/>
          <a:stretch>
            <a:fillRect/>
          </a:stretch>
        </p:blipFill>
        <p:spPr bwMode="auto">
          <a:xfrm>
            <a:off x="900113" y="4076700"/>
            <a:ext cx="1008062" cy="1374775"/>
          </a:xfrm>
          <a:prstGeom prst="rect">
            <a:avLst/>
          </a:prstGeom>
          <a:noFill/>
          <a:ln w="9525">
            <a:noFill/>
            <a:miter lim="800000"/>
            <a:headEnd/>
            <a:tailEnd/>
          </a:ln>
        </p:spPr>
      </p:pic>
      <p:pic>
        <p:nvPicPr>
          <p:cNvPr id="11269" name="Picture 5"/>
          <p:cNvPicPr>
            <a:picLocks noChangeAspect="1" noChangeArrowheads="1"/>
          </p:cNvPicPr>
          <p:nvPr/>
        </p:nvPicPr>
        <p:blipFill>
          <a:blip r:embed="rId4" cstate="screen"/>
          <a:srcRect/>
          <a:stretch>
            <a:fillRect/>
          </a:stretch>
        </p:blipFill>
        <p:spPr bwMode="auto">
          <a:xfrm>
            <a:off x="6659563" y="3933825"/>
            <a:ext cx="942975" cy="1438275"/>
          </a:xfrm>
          <a:prstGeom prst="rect">
            <a:avLst/>
          </a:prstGeom>
          <a:noFill/>
          <a:ln w="9525">
            <a:noFill/>
            <a:miter lim="800000"/>
            <a:headEnd/>
            <a:tailEnd/>
          </a:ln>
        </p:spPr>
      </p:pic>
      <p:pic>
        <p:nvPicPr>
          <p:cNvPr id="11270" name="Picture 6"/>
          <p:cNvPicPr>
            <a:picLocks noChangeAspect="1" noChangeArrowheads="1"/>
          </p:cNvPicPr>
          <p:nvPr/>
        </p:nvPicPr>
        <p:blipFill>
          <a:blip r:embed="rId5" cstate="screen"/>
          <a:srcRect/>
          <a:stretch>
            <a:fillRect/>
          </a:stretch>
        </p:blipFill>
        <p:spPr bwMode="auto">
          <a:xfrm>
            <a:off x="3708400" y="4365625"/>
            <a:ext cx="1266825" cy="1228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684213" y="333375"/>
            <a:ext cx="8135937" cy="5508625"/>
          </a:xfrm>
          <a:prstGeom prst="rect">
            <a:avLst/>
          </a:prstGeom>
          <a:noFill/>
          <a:ln w="9525">
            <a:noFill/>
            <a:miter lim="800000"/>
            <a:headEnd/>
            <a:tailEnd/>
          </a:ln>
        </p:spPr>
        <p:txBody>
          <a:bodyPr>
            <a:spAutoFit/>
          </a:bodyPr>
          <a:lstStyle/>
          <a:p>
            <a:pPr algn="ctr"/>
            <a:r>
              <a:rPr lang="ru-RU" sz="4400" b="1" i="1">
                <a:solidFill>
                  <a:srgbClr val="FF0000"/>
                </a:solidFill>
                <a:latin typeface="Calibri" pitchFamily="34" charset="0"/>
              </a:rPr>
              <a:t>Основной задачей обучения грамоте является формирование у детей умения проводить звуковой анализ слов. Под звуковым анализом нужно понимать умение устанавливать порядок следования звуков в слове.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sz="5400" b="1" smtClean="0">
                <a:solidFill>
                  <a:srgbClr val="FF00FF"/>
                </a:solidFill>
                <a:latin typeface="Arial Black" pitchFamily="34" charset="0"/>
              </a:rPr>
              <a:t>«Найди слово»</a:t>
            </a:r>
          </a:p>
        </p:txBody>
      </p:sp>
      <p:pic>
        <p:nvPicPr>
          <p:cNvPr id="3074" name="Picture 2"/>
          <p:cNvPicPr>
            <a:picLocks noChangeAspect="1" noChangeArrowheads="1"/>
          </p:cNvPicPr>
          <p:nvPr/>
        </p:nvPicPr>
        <p:blipFill>
          <a:blip r:embed="rId2" cstate="email"/>
          <a:srcRect/>
          <a:stretch>
            <a:fillRect/>
          </a:stretch>
        </p:blipFill>
        <p:spPr bwMode="auto">
          <a:xfrm>
            <a:off x="1259632" y="1268760"/>
            <a:ext cx="6480720" cy="501015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879776" y="188640"/>
            <a:ext cx="5716559" cy="6336704"/>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2051720" y="188640"/>
            <a:ext cx="5909045" cy="6264696"/>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r>
              <a:rPr lang="ru-RU" b="1" smtClean="0">
                <a:solidFill>
                  <a:srgbClr val="FF0000"/>
                </a:solidFill>
                <a:latin typeface="Arial Black" pitchFamily="34" charset="0"/>
              </a:rPr>
              <a:t>Возрастные нормы речевого развития детей</a:t>
            </a:r>
          </a:p>
        </p:txBody>
      </p:sp>
      <p:sp>
        <p:nvSpPr>
          <p:cNvPr id="3075" name="Прямоугольник 2"/>
          <p:cNvSpPr>
            <a:spLocks noChangeArrowheads="1"/>
          </p:cNvSpPr>
          <p:nvPr/>
        </p:nvSpPr>
        <p:spPr bwMode="auto">
          <a:xfrm>
            <a:off x="684213" y="1484313"/>
            <a:ext cx="7991475" cy="5110162"/>
          </a:xfrm>
          <a:prstGeom prst="rect">
            <a:avLst/>
          </a:prstGeom>
          <a:noFill/>
          <a:ln w="9525">
            <a:noFill/>
            <a:miter lim="800000"/>
            <a:headEnd/>
            <a:tailEnd/>
          </a:ln>
        </p:spPr>
        <p:txBody>
          <a:bodyPr>
            <a:spAutoFit/>
          </a:bodyPr>
          <a:lstStyle/>
          <a:p>
            <a:pPr algn="just"/>
            <a:r>
              <a:rPr lang="ru-RU" sz="2800" b="1">
                <a:latin typeface="Calibri" pitchFamily="34" charset="0"/>
              </a:rPr>
              <a:t>В 6 лет нормально развивающийся ребенок правильно произносит все звуки родного языка, практически не допускает в речи грамматических ошибок. Наиболее яркой характеристикой этого возраста является активное освоение им построения разных типов текстов. Ребенок осваивает форму монолога. Речь становится контекстной, независимой от наглядно представленной ситуации общения. Совершенствование грамматического строя напрямую зависит от развития связной речи</a:t>
            </a:r>
            <a:r>
              <a:rPr lang="ru-RU" sz="2800">
                <a:latin typeface="Calibri" pitchFamily="34" charset="0"/>
              </a:rPr>
              <a:t>.</a:t>
            </a:r>
            <a:endParaRPr lang="en-US">
              <a:latin typeface="Calibri" pitchFamily="34" charset="0"/>
            </a:endParaRPr>
          </a:p>
          <a:p>
            <a:endParaRPr lang="ru-RU">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1"/>
          <p:cNvSpPr>
            <a:spLocks noChangeArrowheads="1"/>
          </p:cNvSpPr>
          <p:nvPr/>
        </p:nvSpPr>
        <p:spPr bwMode="auto">
          <a:xfrm>
            <a:off x="684213" y="620713"/>
            <a:ext cx="7991475" cy="5262562"/>
          </a:xfrm>
          <a:prstGeom prst="rect">
            <a:avLst/>
          </a:prstGeom>
          <a:noFill/>
          <a:ln w="9525">
            <a:noFill/>
            <a:miter lim="800000"/>
            <a:headEnd/>
            <a:tailEnd/>
          </a:ln>
        </p:spPr>
        <p:txBody>
          <a:bodyPr>
            <a:spAutoFit/>
          </a:bodyPr>
          <a:lstStyle/>
          <a:p>
            <a:pPr algn="ctr"/>
            <a:r>
              <a:rPr lang="ru-RU" sz="4800" b="1" i="1">
                <a:solidFill>
                  <a:srgbClr val="FF0000"/>
                </a:solidFill>
                <a:latin typeface="Calibri" pitchFamily="34" charset="0"/>
              </a:rPr>
              <a:t>Развитие речи детей </a:t>
            </a:r>
            <a:r>
              <a:rPr lang="en-US" sz="4800" b="1" i="1">
                <a:solidFill>
                  <a:srgbClr val="FF0000"/>
                </a:solidFill>
                <a:latin typeface="Calibri" pitchFamily="34" charset="0"/>
              </a:rPr>
              <a:t>5-6</a:t>
            </a:r>
            <a:r>
              <a:rPr lang="ru-RU" sz="4800" b="1" i="1">
                <a:solidFill>
                  <a:srgbClr val="FF0000"/>
                </a:solidFill>
                <a:latin typeface="Calibri" pitchFamily="34" charset="0"/>
              </a:rPr>
              <a:t> лет будет более эффективным, если как можно больше читать с ребенком, разговаривать с ним, а также играть в развивающие игры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ru-RU" sz="5400" b="1" smtClean="0">
                <a:solidFill>
                  <a:srgbClr val="FF00FF"/>
                </a:solidFill>
              </a:rPr>
              <a:t>«Исправь предложение»</a:t>
            </a:r>
          </a:p>
        </p:txBody>
      </p:sp>
      <p:pic>
        <p:nvPicPr>
          <p:cNvPr id="1026" name="Picture 2"/>
          <p:cNvPicPr>
            <a:picLocks noChangeAspect="1" noChangeArrowheads="1"/>
          </p:cNvPicPr>
          <p:nvPr/>
        </p:nvPicPr>
        <p:blipFill>
          <a:blip r:embed="rId2" cstate="email"/>
          <a:srcRect/>
          <a:stretch>
            <a:fillRect/>
          </a:stretch>
        </p:blipFill>
        <p:spPr bwMode="auto">
          <a:xfrm>
            <a:off x="539552" y="1628800"/>
            <a:ext cx="8150484" cy="446449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6600" b="1" dirty="0" smtClean="0">
                <a:solidFill>
                  <a:srgbClr val="FF00FF"/>
                </a:solidFill>
                <a:latin typeface="Arial Black" pitchFamily="34" charset="0"/>
              </a:rPr>
              <a:t>«Подружи слова»</a:t>
            </a:r>
            <a:endParaRPr lang="ru-RU" sz="6600" b="1" dirty="0">
              <a:solidFill>
                <a:srgbClr val="FF00FF"/>
              </a:solidFill>
              <a:latin typeface="Arial Black" pitchFamily="34" charset="0"/>
            </a:endParaRPr>
          </a:p>
        </p:txBody>
      </p:sp>
      <p:pic>
        <p:nvPicPr>
          <p:cNvPr id="2050" name="Picture 2"/>
          <p:cNvPicPr>
            <a:picLocks noChangeAspect="1" noChangeArrowheads="1"/>
          </p:cNvPicPr>
          <p:nvPr/>
        </p:nvPicPr>
        <p:blipFill>
          <a:blip r:embed="rId2" cstate="email"/>
          <a:srcRect/>
          <a:stretch>
            <a:fillRect/>
          </a:stretch>
        </p:blipFill>
        <p:spPr bwMode="auto">
          <a:xfrm>
            <a:off x="827584" y="1772816"/>
            <a:ext cx="7705690" cy="374441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r>
              <a:rPr lang="ru-RU" sz="5400" b="1" smtClean="0">
                <a:solidFill>
                  <a:srgbClr val="FF00FF"/>
                </a:solidFill>
                <a:latin typeface="Arial Black" pitchFamily="34" charset="0"/>
              </a:rPr>
              <a:t>«Прятки»</a:t>
            </a:r>
          </a:p>
        </p:txBody>
      </p:sp>
      <p:pic>
        <p:nvPicPr>
          <p:cNvPr id="4098" name="Picture 2"/>
          <p:cNvPicPr>
            <a:picLocks noChangeAspect="1" noChangeArrowheads="1"/>
          </p:cNvPicPr>
          <p:nvPr/>
        </p:nvPicPr>
        <p:blipFill>
          <a:blip r:embed="rId2" cstate="email"/>
          <a:srcRect/>
          <a:stretch>
            <a:fillRect/>
          </a:stretch>
        </p:blipFill>
        <p:spPr bwMode="auto">
          <a:xfrm>
            <a:off x="1331640" y="1268760"/>
            <a:ext cx="6453535" cy="504158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r>
              <a:rPr lang="ru-RU" sz="4800" b="1" smtClean="0">
                <a:solidFill>
                  <a:srgbClr val="FF00FF"/>
                </a:solidFill>
                <a:latin typeface="Arial Black" pitchFamily="34" charset="0"/>
              </a:rPr>
              <a:t>«Подскажи словечко»</a:t>
            </a:r>
          </a:p>
        </p:txBody>
      </p:sp>
      <p:pic>
        <p:nvPicPr>
          <p:cNvPr id="5122" name="Picture 2"/>
          <p:cNvPicPr>
            <a:picLocks noChangeAspect="1" noChangeArrowheads="1"/>
          </p:cNvPicPr>
          <p:nvPr/>
        </p:nvPicPr>
        <p:blipFill>
          <a:blip r:embed="rId2" cstate="email"/>
          <a:srcRect/>
          <a:stretch>
            <a:fillRect/>
          </a:stretch>
        </p:blipFill>
        <p:spPr bwMode="auto">
          <a:xfrm>
            <a:off x="251520" y="1700808"/>
            <a:ext cx="8578861" cy="36004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8229600" cy="922337"/>
          </a:xfrm>
        </p:spPr>
        <p:txBody>
          <a:bodyPr/>
          <a:lstStyle/>
          <a:p>
            <a:pPr eaLnBrk="1" hangingPunct="1"/>
            <a:r>
              <a:rPr lang="ru-RU" b="1" smtClean="0">
                <a:solidFill>
                  <a:srgbClr val="FF00FF"/>
                </a:solidFill>
                <a:latin typeface="Arial Black" pitchFamily="34" charset="0"/>
              </a:rPr>
              <a:t>«Скажи одним словом»</a:t>
            </a:r>
          </a:p>
        </p:txBody>
      </p:sp>
      <p:pic>
        <p:nvPicPr>
          <p:cNvPr id="6146" name="Picture 2"/>
          <p:cNvPicPr>
            <a:picLocks noChangeAspect="1" noChangeArrowheads="1"/>
          </p:cNvPicPr>
          <p:nvPr/>
        </p:nvPicPr>
        <p:blipFill>
          <a:blip r:embed="rId2" cstate="email"/>
          <a:srcRect/>
          <a:stretch>
            <a:fillRect/>
          </a:stretch>
        </p:blipFill>
        <p:spPr bwMode="auto">
          <a:xfrm>
            <a:off x="1547664" y="2348880"/>
            <a:ext cx="6141690" cy="4194862"/>
          </a:xfrm>
          <a:prstGeom prst="rect">
            <a:avLst/>
          </a:prstGeom>
          <a:ln>
            <a:noFill/>
          </a:ln>
          <a:effectLst>
            <a:softEdge rad="112500"/>
          </a:effectLst>
        </p:spPr>
      </p:pic>
      <p:pic>
        <p:nvPicPr>
          <p:cNvPr id="6147" name="Picture 3"/>
          <p:cNvPicPr>
            <a:picLocks noChangeAspect="1" noChangeArrowheads="1"/>
          </p:cNvPicPr>
          <p:nvPr/>
        </p:nvPicPr>
        <p:blipFill>
          <a:blip r:embed="rId3" cstate="email"/>
          <a:srcRect/>
          <a:stretch>
            <a:fillRect/>
          </a:stretch>
        </p:blipFill>
        <p:spPr bwMode="auto">
          <a:xfrm>
            <a:off x="1115616" y="1412776"/>
            <a:ext cx="7086600" cy="11049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r>
              <a:rPr lang="ru-RU" sz="4800" b="1" smtClean="0">
                <a:solidFill>
                  <a:srgbClr val="FF00FF"/>
                </a:solidFill>
                <a:latin typeface="Arial Black" pitchFamily="34" charset="0"/>
              </a:rPr>
              <a:t>«Многозначные слова»</a:t>
            </a:r>
          </a:p>
        </p:txBody>
      </p:sp>
      <p:pic>
        <p:nvPicPr>
          <p:cNvPr id="7170" name="Picture 2"/>
          <p:cNvPicPr>
            <a:picLocks noChangeAspect="1" noChangeArrowheads="1"/>
          </p:cNvPicPr>
          <p:nvPr/>
        </p:nvPicPr>
        <p:blipFill>
          <a:blip r:embed="rId2" cstate="email"/>
          <a:srcRect/>
          <a:stretch>
            <a:fillRect/>
          </a:stretch>
        </p:blipFill>
        <p:spPr bwMode="auto">
          <a:xfrm>
            <a:off x="0" y="1484784"/>
            <a:ext cx="5445993" cy="2073153"/>
          </a:xfrm>
          <a:prstGeom prst="rect">
            <a:avLst/>
          </a:prstGeom>
          <a:ln>
            <a:noFill/>
          </a:ln>
          <a:effectLst>
            <a:softEdge rad="112500"/>
          </a:effectLst>
        </p:spPr>
      </p:pic>
      <p:pic>
        <p:nvPicPr>
          <p:cNvPr id="7171" name="Picture 3"/>
          <p:cNvPicPr>
            <a:picLocks noChangeAspect="1" noChangeArrowheads="1"/>
          </p:cNvPicPr>
          <p:nvPr/>
        </p:nvPicPr>
        <p:blipFill>
          <a:blip r:embed="rId3" cstate="email"/>
          <a:srcRect/>
          <a:stretch>
            <a:fillRect/>
          </a:stretch>
        </p:blipFill>
        <p:spPr bwMode="auto">
          <a:xfrm>
            <a:off x="5364088" y="1484784"/>
            <a:ext cx="3648075" cy="2171700"/>
          </a:xfrm>
          <a:prstGeom prst="rect">
            <a:avLst/>
          </a:prstGeom>
          <a:ln>
            <a:noFill/>
          </a:ln>
          <a:effectLst>
            <a:softEdge rad="112500"/>
          </a:effectLst>
        </p:spPr>
      </p:pic>
      <p:pic>
        <p:nvPicPr>
          <p:cNvPr id="7172" name="Picture 4"/>
          <p:cNvPicPr>
            <a:picLocks noChangeAspect="1" noChangeArrowheads="1"/>
          </p:cNvPicPr>
          <p:nvPr/>
        </p:nvPicPr>
        <p:blipFill>
          <a:blip r:embed="rId4" cstate="email"/>
          <a:srcRect/>
          <a:stretch>
            <a:fillRect/>
          </a:stretch>
        </p:blipFill>
        <p:spPr bwMode="auto">
          <a:xfrm>
            <a:off x="179512" y="3933056"/>
            <a:ext cx="5131737" cy="1778893"/>
          </a:xfrm>
          <a:prstGeom prst="rect">
            <a:avLst/>
          </a:prstGeom>
          <a:ln>
            <a:noFill/>
          </a:ln>
          <a:effectLst>
            <a:softEdge rad="112500"/>
          </a:effectLst>
        </p:spPr>
      </p:pic>
      <p:pic>
        <p:nvPicPr>
          <p:cNvPr id="7173" name="Picture 5"/>
          <p:cNvPicPr>
            <a:picLocks noChangeAspect="1" noChangeArrowheads="1"/>
          </p:cNvPicPr>
          <p:nvPr/>
        </p:nvPicPr>
        <p:blipFill>
          <a:blip r:embed="rId5" cstate="email"/>
          <a:srcRect/>
          <a:stretch>
            <a:fillRect/>
          </a:stretch>
        </p:blipFill>
        <p:spPr bwMode="auto">
          <a:xfrm>
            <a:off x="5436096" y="3861048"/>
            <a:ext cx="3502620" cy="1941959"/>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170</Words>
  <Application>Microsoft Office PowerPoint</Application>
  <PresentationFormat>Экран (4:3)</PresentationFormat>
  <Paragraphs>18</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Arial Black</vt:lpstr>
      <vt:lpstr>Тема Office</vt:lpstr>
      <vt:lpstr>Слайд 1</vt:lpstr>
      <vt:lpstr>Возрастные нормы речевого развития детей</vt:lpstr>
      <vt:lpstr>Слайд 3</vt:lpstr>
      <vt:lpstr>«Исправь предложение»</vt:lpstr>
      <vt:lpstr>«Подружи слова»</vt:lpstr>
      <vt:lpstr>«Прятки»</vt:lpstr>
      <vt:lpstr>«Подскажи словечко»</vt:lpstr>
      <vt:lpstr>«Скажи одним словом»</vt:lpstr>
      <vt:lpstr>«Многозначные слова»</vt:lpstr>
      <vt:lpstr>«Из чего какой»</vt:lpstr>
      <vt:lpstr>Слайд 11</vt:lpstr>
      <vt:lpstr>«Найди слово»</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UZer</dc:creator>
  <cp:lastModifiedBy>UZer</cp:lastModifiedBy>
  <cp:revision>13</cp:revision>
  <dcterms:created xsi:type="dcterms:W3CDTF">2013-02-11T08:31:12Z</dcterms:created>
  <dcterms:modified xsi:type="dcterms:W3CDTF">2015-10-13T18:46:15Z</dcterms:modified>
</cp:coreProperties>
</file>