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884" r:id="rId2"/>
  </p:sldMasterIdLst>
  <p:sldIdLst>
    <p:sldId id="256" r:id="rId3"/>
    <p:sldId id="257" r:id="rId4"/>
    <p:sldId id="280" r:id="rId5"/>
    <p:sldId id="284" r:id="rId6"/>
    <p:sldId id="283" r:id="rId7"/>
    <p:sldId id="276" r:id="rId8"/>
    <p:sldId id="290" r:id="rId9"/>
    <p:sldId id="294" r:id="rId10"/>
    <p:sldId id="293" r:id="rId11"/>
    <p:sldId id="295" r:id="rId12"/>
    <p:sldId id="296" r:id="rId13"/>
    <p:sldId id="298" r:id="rId14"/>
    <p:sldId id="29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00080"/>
    <a:srgbClr val="B43918"/>
    <a:srgbClr val="D22800"/>
    <a:srgbClr val="E5791F"/>
    <a:srgbClr val="CA432C"/>
    <a:srgbClr val="ADCAF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6" autoAdjust="0"/>
    <p:restoredTop sz="94660"/>
  </p:normalViewPr>
  <p:slideViewPr>
    <p:cSldViewPr>
      <p:cViewPr>
        <p:scale>
          <a:sx n="62" d="100"/>
          <a:sy n="62" d="100"/>
        </p:scale>
        <p:origin x="-72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A98E-BE58-4845-96DC-088146F462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441E-8A38-439C-8796-8E223809B63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DE6AD-A945-4D70-BEEC-F833E66F46E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583B-3B18-4EFB-A554-BA46E54D6EF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7DC6-DB0B-4B12-B653-324CA6DBD8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9713F-05AA-4D0B-B31D-EDA4029E890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25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50C64-B192-4465-9756-B284FFFD92D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1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4FACF-3E0F-480D-B950-6BC5BD476348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53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965DD-15C6-4B79-84F7-FA3C738F5B8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39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8541C-B923-46E3-89E4-75223E23C1A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36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7EA8A-E7AA-43E9-A425-4E5810CD350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9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18F0-B5F9-4F51-8D32-821EA457A5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FE78-4EF7-46DD-963D-F810365A33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44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1BFC4-899A-45E5-9A8C-F0A29172C0E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85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4720-6272-4E1E-85C2-CE2FB7C5180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09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1411F-315F-40AE-8BFF-7944B1B1758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16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62C4E-3DD4-4AE1-AFCA-93993760E89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EC2C-B87F-4F8E-8217-B6424580EC5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5108-1B07-4A7D-86E2-E616021715A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DD031-F38F-4BFC-8AE8-ADD72080FA7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3C37-376D-40C9-84AF-5B9181915CF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18DA1-968C-4B15-B486-81B95A84D5B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430CF-F8E7-4797-859E-7515446D41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A887-A275-4CE0-9769-26ADFA46376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2C2608-3684-475C-BC67-A7862D300CC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99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980B0DE-E242-4984-A1F9-49AEA6DB649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828800"/>
            <a:ext cx="5692584" cy="1785104"/>
          </a:xfrm>
          <a:prstGeom prst="rect">
            <a:avLst/>
          </a:prstGeom>
        </p:spPr>
        <p:txBody>
          <a:bodyPr wrap="none">
            <a:spAutoFit/>
            <a:scene3d>
              <a:camera prst="obliqueTop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>
              <a:defRPr/>
            </a:pPr>
            <a:r>
              <a:rPr lang="ru-RU" sz="11000" b="1" i="1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Загадки</a:t>
            </a:r>
            <a:endParaRPr lang="ru-RU" sz="11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099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0"/>
            <a:ext cx="16002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0033CC"/>
                </a:solidFill>
              </a:rPr>
              <a:t>Алгоритм</a:t>
            </a:r>
            <a:r>
              <a:rPr lang="ru-RU" sz="3200" dirty="0">
                <a:solidFill>
                  <a:srgbClr val="0033CC"/>
                </a:solidFill>
              </a:rPr>
              <a:t> сочинения загадок по опорным таблицам</a:t>
            </a:r>
            <a:r>
              <a:rPr lang="ru-RU" dirty="0">
                <a:solidFill>
                  <a:srgbClr val="0033CC"/>
                </a:solidFill>
              </a:rPr>
              <a:t/>
            </a:r>
            <a:br>
              <a:rPr lang="ru-RU" dirty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1.Составление  </a:t>
            </a:r>
            <a:r>
              <a:rPr lang="ru-RU" sz="2400" b="1" dirty="0"/>
              <a:t>опорной таблицы </a:t>
            </a:r>
            <a:r>
              <a:rPr lang="ru-RU" sz="2400" b="1" dirty="0" smtClean="0"/>
              <a:t>вида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400" b="1" dirty="0"/>
              <a:t>2. Выбор </a:t>
            </a:r>
            <a:r>
              <a:rPr lang="ru-RU" sz="2400" b="1" dirty="0" smtClean="0"/>
              <a:t>объекта </a:t>
            </a:r>
            <a:r>
              <a:rPr lang="ru-RU" sz="2400" b="1" dirty="0" smtClean="0">
                <a:solidFill>
                  <a:srgbClr val="7030A0"/>
                </a:solidFill>
              </a:rPr>
              <a:t>(комар)</a:t>
            </a:r>
            <a:endParaRPr lang="ru-RU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400" b="1" dirty="0"/>
              <a:t>3. </a:t>
            </a:r>
            <a:r>
              <a:rPr lang="ru-RU" sz="2400" b="1" dirty="0" smtClean="0"/>
              <a:t>Заполнение </a:t>
            </a:r>
            <a:r>
              <a:rPr lang="ru-RU" sz="2400" b="1" dirty="0"/>
              <a:t>левой части </a:t>
            </a:r>
            <a:r>
              <a:rPr lang="ru-RU" sz="2400" b="1" dirty="0" smtClean="0"/>
              <a:t>таблицы; затем правой 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</a:t>
            </a:r>
            <a:endParaRPr lang="ru-RU" dirty="0" smtClean="0"/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4. </a:t>
            </a:r>
            <a:r>
              <a:rPr lang="ru-RU" sz="2400" b="1" dirty="0"/>
              <a:t> </a:t>
            </a:r>
            <a:r>
              <a:rPr lang="ru-RU" sz="2400" b="1" dirty="0" smtClean="0"/>
              <a:t>Вставка </a:t>
            </a:r>
            <a:r>
              <a:rPr lang="ru-RU" sz="2400" b="1" dirty="0"/>
              <a:t>«слов – связки» - </a:t>
            </a:r>
            <a:r>
              <a:rPr lang="ru-RU" sz="2400" b="1" dirty="0" smtClean="0"/>
              <a:t>А, НЕ.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34897"/>
              </p:ext>
            </p:extLst>
          </p:nvPr>
        </p:nvGraphicFramePr>
        <p:xfrm>
          <a:off x="457200" y="1981200"/>
          <a:ext cx="8686800" cy="457200"/>
        </p:xfrm>
        <a:graphic>
          <a:graphicData uri="http://schemas.openxmlformats.org/drawingml/2006/table">
            <a:tbl>
              <a:tblPr firstRow="1" firstCol="1" bandRow="1"/>
              <a:tblGrid>
                <a:gridCol w="3124200"/>
                <a:gridCol w="5562600"/>
              </a:tblGrid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JournalC-Bold"/>
                          <a:cs typeface="JournalC-Bold"/>
                        </a:rPr>
                        <a:t>«Что делает?»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«Кто (что) делает такое же действие?»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237424"/>
              </p:ext>
            </p:extLst>
          </p:nvPr>
        </p:nvGraphicFramePr>
        <p:xfrm>
          <a:off x="1371600" y="3360738"/>
          <a:ext cx="7620000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1981200"/>
                <a:gridCol w="5638800"/>
              </a:tblGrid>
              <a:tr h="168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«Что</a:t>
                      </a:r>
                      <a:r>
                        <a:rPr lang="ru-RU" sz="2400" b="1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делает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»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«Кто (что) делает такое же действие?»</a:t>
                      </a:r>
                      <a:endParaRPr lang="ru-RU" sz="2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Летает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Пищит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Кусается</a:t>
                      </a:r>
                      <a:endParaRPr lang="ru-RU" sz="24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Самолёт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Мышка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Собака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1263134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3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способ (загадки по действиям)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96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90600" y="381000"/>
            <a:ext cx="7239000" cy="5745163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33CC"/>
                </a:solidFill>
                <a:latin typeface="Arial Black" panose="020B0A04020102020204" pitchFamily="34" charset="0"/>
              </a:rPr>
              <a:t>Загадка</a:t>
            </a:r>
            <a:endParaRPr lang="ru-RU" altLang="ru-RU" sz="2400" b="1" dirty="0">
              <a:solidFill>
                <a:srgbClr val="0033CC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 </a:t>
            </a:r>
            <a:r>
              <a:rPr lang="ru-RU" altLang="ru-RU" sz="2400" b="1" dirty="0">
                <a:solidFill>
                  <a:srgbClr val="660066"/>
                </a:solidFill>
                <a:latin typeface="Arial Black" panose="020B0A04020102020204" pitchFamily="34" charset="0"/>
              </a:rPr>
              <a:t>Кто это?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660066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660066"/>
                </a:solidFill>
                <a:latin typeface="Arial Black" panose="020B0A04020102020204" pitchFamily="34" charset="0"/>
              </a:rPr>
              <a:t>Летает, а не самолёт?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660066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660066"/>
                </a:solidFill>
                <a:latin typeface="Arial Black" panose="020B0A04020102020204" pitchFamily="34" charset="0"/>
              </a:rPr>
              <a:t>Пищит, а не мышь?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rgbClr val="660066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660066"/>
                </a:solidFill>
                <a:latin typeface="Arial Black" panose="020B0A04020102020204" pitchFamily="34" charset="0"/>
              </a:rPr>
              <a:t>Кусается, а не собака?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660066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47036"/>
            <a:ext cx="2743200" cy="28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АЛГОРИТМ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04554"/>
              </p:ext>
            </p:extLst>
          </p:nvPr>
        </p:nvGraphicFramePr>
        <p:xfrm>
          <a:off x="1295400" y="1447800"/>
          <a:ext cx="7315200" cy="3810001"/>
        </p:xfrm>
        <a:graphic>
          <a:graphicData uri="http://schemas.openxmlformats.org/drawingml/2006/table">
            <a:tbl>
              <a:tblPr firstRow="1" firstCol="1" bandRow="1"/>
              <a:tblGrid>
                <a:gridCol w="3657194"/>
                <a:gridCol w="3658006"/>
              </a:tblGrid>
              <a:tr h="5111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/>
                        </a:rPr>
                        <a:t>КАК, НО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1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/>
                        </a:rPr>
                        <a:t>«На что похожа»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/>
                        </a:rPr>
                        <a:t>«Чем отличается»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111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/>
                        </a:rPr>
                        <a:t>А, НЕ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945">
                <a:tc>
                  <a:txBody>
                    <a:bodyPr/>
                    <a:lstStyle/>
                    <a:p>
                      <a:pPr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«Какая? (какой?, какое?)»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«Что такое же?»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1118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Times New Roman"/>
                        </a:rPr>
                        <a:t>А, НЕ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6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JournalC-Bold"/>
                          <a:cs typeface="JournalC-Bold"/>
                        </a:rPr>
                        <a:t>«Что делает?»</a:t>
                      </a:r>
                      <a:endParaRPr lang="ru-RU" sz="11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JournalC-Bold"/>
                          <a:cs typeface="JournalC-Bold"/>
                        </a:rPr>
                        <a:t>«Кто (что) делает такое же действие?»</a:t>
                      </a:r>
                      <a:endParaRPr lang="ru-RU" sz="11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79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Group 2"/>
          <p:cNvGraphicFramePr>
            <a:graphicFrameLocks noGrp="1"/>
          </p:cNvGraphicFramePr>
          <p:nvPr/>
        </p:nvGraphicFramePr>
        <p:xfrm>
          <a:off x="1547813" y="2060575"/>
          <a:ext cx="6076950" cy="555625"/>
        </p:xfrm>
        <a:graphic>
          <a:graphicData uri="http://schemas.openxmlformats.org/drawingml/2006/table">
            <a:tbl>
              <a:tblPr/>
              <a:tblGrid>
                <a:gridCol w="3038475"/>
                <a:gridCol w="3038475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«На что похоже?»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«Чем отличается?»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95" name="Group 27"/>
          <p:cNvGraphicFramePr>
            <a:graphicFrameLocks noGrp="1"/>
          </p:cNvGraphicFramePr>
          <p:nvPr/>
        </p:nvGraphicFramePr>
        <p:xfrm>
          <a:off x="611188" y="3284538"/>
          <a:ext cx="8137525" cy="555625"/>
        </p:xfrm>
        <a:graphic>
          <a:graphicData uri="http://schemas.openxmlformats.org/drawingml/2006/table">
            <a:tbl>
              <a:tblPr/>
              <a:tblGrid>
                <a:gridCol w="4032250"/>
                <a:gridCol w="4105275"/>
              </a:tblGrid>
              <a:tr h="5556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«Какая? (какой?, какое?)»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«Что такое же?»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96" name="Group 28"/>
          <p:cNvGraphicFramePr>
            <a:graphicFrameLocks noGrp="1"/>
          </p:cNvGraphicFramePr>
          <p:nvPr/>
        </p:nvGraphicFramePr>
        <p:xfrm>
          <a:off x="539750" y="4868863"/>
          <a:ext cx="8135938" cy="822890"/>
        </p:xfrm>
        <a:graphic>
          <a:graphicData uri="http://schemas.openxmlformats.org/drawingml/2006/table">
            <a:tbl>
              <a:tblPr/>
              <a:tblGrid>
                <a:gridCol w="4173538"/>
                <a:gridCol w="3962400"/>
              </a:tblGrid>
              <a:tr h="8223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«Что делает?»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«Кто (что) делает такое же действие?»</a:t>
                      </a: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685" marB="4568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4" name="WordArt 26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5257800" cy="7191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b="1" kern="10" spc="-360" dirty="0" smtClean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3851275" y="1484313"/>
            <a:ext cx="1228725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smtClean="0">
                <a:solidFill>
                  <a:srgbClr val="000000"/>
                </a:solidFill>
              </a:rPr>
              <a:t>КАК, НО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924300" y="2781300"/>
            <a:ext cx="1295400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smtClean="0">
                <a:solidFill>
                  <a:srgbClr val="000000"/>
                </a:solidFill>
              </a:rPr>
              <a:t>А, НЕ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3995738" y="4292600"/>
            <a:ext cx="1296987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smtClean="0">
                <a:solidFill>
                  <a:srgbClr val="000000"/>
                </a:solidFill>
              </a:rPr>
              <a:t>А, НЕ</a:t>
            </a:r>
          </a:p>
        </p:txBody>
      </p:sp>
    </p:spTree>
    <p:extLst>
      <p:ext uri="{BB962C8B-B14F-4D97-AF65-F5344CB8AC3E}">
        <p14:creationId xmlns:p14="http://schemas.microsoft.com/office/powerpoint/2010/main" val="26120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4" grpId="0" animBg="1"/>
      <p:bldP spid="32797" grpId="0" animBg="1"/>
      <p:bldP spid="32798" grpId="0" animBg="1"/>
      <p:bldP spid="327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4191000"/>
            <a:ext cx="6629400" cy="1981200"/>
          </a:xfrm>
        </p:spPr>
        <p:txBody>
          <a:bodyPr rtlCol="0">
            <a:normAutofit lnSpcReduction="10000"/>
          </a:bodyPr>
          <a:lstStyle/>
          <a:p>
            <a:pPr marL="92075" indent="-92075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Загадка - не просто развлечение и даже не только средство развития мыслительных способностей. </a:t>
            </a:r>
          </a:p>
        </p:txBody>
      </p:sp>
      <p:pic>
        <p:nvPicPr>
          <p:cNvPr id="7171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0"/>
            <a:ext cx="914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447800" y="304800"/>
            <a:ext cx="5638800" cy="762000"/>
          </a:xfrm>
          <a:prstGeom prst="roundRect">
            <a:avLst/>
          </a:prstGeom>
          <a:solidFill>
            <a:srgbClr val="ADCAF9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7200" b="1" i="1" dirty="0">
                <a:solidFill>
                  <a:srgbClr val="D22800"/>
                </a:solidFill>
                <a:latin typeface="Comic Sans MS" pitchFamily="66" charset="0"/>
              </a:rPr>
              <a:t>Загадки</a:t>
            </a:r>
            <a:endParaRPr lang="ru-RU" sz="7200" i="1" dirty="0">
              <a:solidFill>
                <a:srgbClr val="D228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0" y="1447800"/>
            <a:ext cx="76962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    Загадка - один из жанров народного творчества, заключающийся в иносказательном, часто в поэтической форме, описании какого-либо предмета или явления. 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трелка вниз 12"/>
          <p:cNvSpPr>
            <a:spLocks noChangeArrowheads="1"/>
          </p:cNvSpPr>
          <p:nvPr/>
        </p:nvSpPr>
        <p:spPr bwMode="auto">
          <a:xfrm rot="5400000">
            <a:off x="2667000" y="876300"/>
            <a:ext cx="304800" cy="838200"/>
          </a:xfrm>
          <a:prstGeom prst="downArrow">
            <a:avLst>
              <a:gd name="adj1" fmla="val 19741"/>
              <a:gd name="adj2" fmla="val 45821"/>
            </a:avLst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39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0"/>
            <a:ext cx="914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 с четырьмя стрелками 14"/>
          <p:cNvSpPr/>
          <p:nvPr/>
        </p:nvSpPr>
        <p:spPr>
          <a:xfrm>
            <a:off x="3033029" y="1905000"/>
            <a:ext cx="3197352" cy="2438400"/>
          </a:xfrm>
          <a:prstGeom prst="quadArrowCallout">
            <a:avLst>
              <a:gd name="adj1" fmla="val 6028"/>
              <a:gd name="adj2" fmla="val 9357"/>
              <a:gd name="adj3" fmla="val 7276"/>
              <a:gd name="adj4" fmla="val 55046"/>
            </a:avLst>
          </a:prstGeom>
          <a:solidFill>
            <a:srgbClr val="E5791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latin typeface="Comic Sans MS" pitchFamily="66" charset="0"/>
              </a:rPr>
              <a:t>Виды загадок </a:t>
            </a:r>
          </a:p>
        </p:txBody>
      </p:sp>
      <p:sp>
        <p:nvSpPr>
          <p:cNvPr id="16" name="Лента лицом вниз 15"/>
          <p:cNvSpPr/>
          <p:nvPr/>
        </p:nvSpPr>
        <p:spPr>
          <a:xfrm>
            <a:off x="2971800" y="838200"/>
            <a:ext cx="2971800" cy="914400"/>
          </a:xfrm>
          <a:prstGeom prst="ribbon">
            <a:avLst>
              <a:gd name="adj1" fmla="val 5174"/>
              <a:gd name="adj2" fmla="val 6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</a:rPr>
              <a:t>О </a:t>
            </a:r>
            <a:r>
              <a:rPr lang="ru-RU" sz="2400" b="1" dirty="0" smtClean="0">
                <a:solidFill>
                  <a:srgbClr val="0070C0"/>
                </a:solidFill>
              </a:rPr>
              <a:t>людях, о животных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8" name="Лента лицом вниз 17"/>
          <p:cNvSpPr/>
          <p:nvPr/>
        </p:nvSpPr>
        <p:spPr>
          <a:xfrm>
            <a:off x="152400" y="2590800"/>
            <a:ext cx="3429000" cy="1066800"/>
          </a:xfrm>
          <a:prstGeom prst="ribbon">
            <a:avLst>
              <a:gd name="adj1" fmla="val 22821"/>
              <a:gd name="adj2" fmla="val 6893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АВТОРСКИЕ</a:t>
            </a:r>
            <a:endParaRPr lang="ru-RU" sz="2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Лента лицом вниз 18"/>
          <p:cNvSpPr/>
          <p:nvPr/>
        </p:nvSpPr>
        <p:spPr>
          <a:xfrm>
            <a:off x="2713258" y="4419600"/>
            <a:ext cx="3871913" cy="1322294"/>
          </a:xfrm>
          <a:prstGeom prst="ribbon">
            <a:avLst>
              <a:gd name="adj1" fmla="val 0"/>
              <a:gd name="adj2" fmla="val 6893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 разных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редметах, о  явлениях природы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Лента лицом вниз 19"/>
          <p:cNvSpPr/>
          <p:nvPr/>
        </p:nvSpPr>
        <p:spPr>
          <a:xfrm>
            <a:off x="5753695" y="2776818"/>
            <a:ext cx="3429000" cy="838200"/>
          </a:xfrm>
          <a:prstGeom prst="ribbon">
            <a:avLst>
              <a:gd name="adj1" fmla="val 22821"/>
              <a:gd name="adj2" fmla="val 6933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B43918"/>
                </a:solidFill>
                <a:latin typeface="Arial Black" panose="020B0A04020102020204" pitchFamily="34" charset="0"/>
              </a:rPr>
              <a:t>НАРОДНЫЕ </a:t>
            </a:r>
            <a:endParaRPr lang="ru-RU" sz="2400" dirty="0">
              <a:solidFill>
                <a:srgbClr val="B43918"/>
              </a:solidFill>
              <a:latin typeface="Arial Black" panose="020B0A04020102020204" pitchFamily="34" charset="0"/>
            </a:endParaRPr>
          </a:p>
        </p:txBody>
      </p:sp>
      <p:sp>
        <p:nvSpPr>
          <p:cNvPr id="6155" name="Стрелка вниз 12"/>
          <p:cNvSpPr>
            <a:spLocks noChangeArrowheads="1"/>
          </p:cNvSpPr>
          <p:nvPr/>
        </p:nvSpPr>
        <p:spPr bwMode="auto">
          <a:xfrm rot="-5400000">
            <a:off x="5941813" y="861592"/>
            <a:ext cx="323850" cy="900113"/>
          </a:xfrm>
          <a:prstGeom prst="downArrow">
            <a:avLst>
              <a:gd name="adj1" fmla="val 19741"/>
              <a:gd name="adj2" fmla="val 45822"/>
            </a:avLst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" name="Блок-схема: перфолента 21"/>
          <p:cNvSpPr/>
          <p:nvPr/>
        </p:nvSpPr>
        <p:spPr>
          <a:xfrm>
            <a:off x="6553795" y="944656"/>
            <a:ext cx="1828800" cy="5334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800080"/>
                </a:solidFill>
              </a:rPr>
              <a:t>поступки</a:t>
            </a:r>
            <a:endParaRPr lang="ru-RU" sz="2400" dirty="0">
              <a:solidFill>
                <a:srgbClr val="800080"/>
              </a:solidFill>
            </a:endParaRPr>
          </a:p>
        </p:txBody>
      </p:sp>
      <p:sp>
        <p:nvSpPr>
          <p:cNvPr id="23" name="Блок-схема: перфолента 22"/>
          <p:cNvSpPr/>
          <p:nvPr/>
        </p:nvSpPr>
        <p:spPr>
          <a:xfrm>
            <a:off x="876300" y="990600"/>
            <a:ext cx="1524000" cy="6096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800080"/>
                </a:solidFill>
              </a:rPr>
              <a:t>характер</a:t>
            </a:r>
            <a:endParaRPr lang="ru-RU" sz="24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16" grpId="0" animBg="1"/>
      <p:bldP spid="18" grpId="0" animBg="1"/>
      <p:bldP spid="19" grpId="0" animBg="1"/>
      <p:bldP spid="20" grpId="0" animBg="1"/>
      <p:bldP spid="6155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5638800" cy="9144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B050"/>
                </a:solidFill>
              </a:rPr>
              <a:t>Художественные особенности:</a:t>
            </a: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295400" y="1828800"/>
            <a:ext cx="6400800" cy="1371600"/>
          </a:xfrm>
          <a:prstGeom prst="rect">
            <a:avLst/>
          </a:prstGeom>
          <a:solidFill>
            <a:schemeClr val="accent1">
              <a:alpha val="41176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Слово точное, яркое, характеризующее предмет и называющее его признаки</a:t>
            </a:r>
          </a:p>
          <a:p>
            <a:pPr algn="ctr"/>
            <a:endParaRPr lang="ru-RU" sz="2800" b="1"/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2590800" y="3581400"/>
            <a:ext cx="3505200" cy="990600"/>
          </a:xfrm>
          <a:prstGeom prst="rect">
            <a:avLst/>
          </a:prstGeom>
          <a:solidFill>
            <a:schemeClr val="accent1">
              <a:alpha val="4784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Ритмический рисунок</a:t>
            </a:r>
          </a:p>
          <a:p>
            <a:pPr algn="ctr"/>
            <a:endParaRPr lang="ru-RU" sz="2800" b="1"/>
          </a:p>
        </p:txBody>
      </p:sp>
      <p:sp>
        <p:nvSpPr>
          <p:cNvPr id="6150" name="Прямоугольник 5"/>
          <p:cNvSpPr>
            <a:spLocks noChangeArrowheads="1"/>
          </p:cNvSpPr>
          <p:nvPr/>
        </p:nvSpPr>
        <p:spPr bwMode="auto">
          <a:xfrm>
            <a:off x="3276600" y="4876800"/>
            <a:ext cx="2209800" cy="762000"/>
          </a:xfrm>
          <a:prstGeom prst="rect">
            <a:avLst/>
          </a:prstGeom>
          <a:solidFill>
            <a:schemeClr val="accent1">
              <a:alpha val="4509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/>
              <a:t>Рифма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Три основных типа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33CC"/>
                </a:solidFill>
              </a:rPr>
              <a:t>Перечисление признаков загаданного предмета</a:t>
            </a:r>
          </a:p>
          <a:p>
            <a:pPr algn="ctr" eaLnBrk="1" hangingPunct="1">
              <a:buFontTx/>
              <a:buNone/>
              <a:defRPr/>
            </a:pPr>
            <a:endParaRPr lang="ru-RU" b="1" dirty="0" smtClean="0">
              <a:solidFill>
                <a:srgbClr val="0033CC"/>
              </a:solidFill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rgbClr val="800080"/>
                </a:solidFill>
              </a:rPr>
              <a:t>Открытое сравнение (форма, цвет, величина предмета, действие). </a:t>
            </a:r>
          </a:p>
          <a:p>
            <a:pPr algn="ctr" eaLnBrk="1" hangingPunct="1">
              <a:defRPr/>
            </a:pPr>
            <a:endParaRPr lang="ru-RU" b="1" dirty="0" smtClean="0">
              <a:solidFill>
                <a:srgbClr val="0033CC"/>
              </a:solidFill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Сравнение (метафора)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Составь загадку сам!</a:t>
            </a:r>
          </a:p>
        </p:txBody>
      </p:sp>
      <p:sp>
        <p:nvSpPr>
          <p:cNvPr id="59423" name="Rectangle 31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6553200" cy="452596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800080"/>
                </a:solidFill>
              </a:rPr>
              <a:t>что/кто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800080"/>
                </a:solidFill>
              </a:rPr>
              <a:t>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800080"/>
                </a:solidFill>
              </a:rPr>
              <a:t>что делает/для чего нужен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800080"/>
                </a:solidFill>
              </a:rPr>
              <a:t>                           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800080"/>
                </a:solidFill>
              </a:rPr>
              <a:t>на что похоже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800080"/>
                </a:solidFill>
              </a:rPr>
              <a:t>(метафора)</a:t>
            </a:r>
          </a:p>
        </p:txBody>
      </p:sp>
      <p:sp>
        <p:nvSpPr>
          <p:cNvPr id="24580" name="Line 35"/>
          <p:cNvSpPr>
            <a:spLocks noChangeShapeType="1"/>
          </p:cNvSpPr>
          <p:nvPr/>
        </p:nvSpPr>
        <p:spPr bwMode="auto">
          <a:xfrm>
            <a:off x="4648200" y="2209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Line 37"/>
          <p:cNvSpPr>
            <a:spLocks noChangeShapeType="1"/>
          </p:cNvSpPr>
          <p:nvPr/>
        </p:nvSpPr>
        <p:spPr bwMode="auto">
          <a:xfrm>
            <a:off x="4724400" y="3581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2534" name="Picture 6" descr="http://www.stef-creaclip.com/icones/animaux/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0"/>
            <a:ext cx="9144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9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9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9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9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22" grpId="0"/>
      <p:bldP spid="59423" grpId="0" build="p"/>
      <p:bldP spid="24580" grpId="0" animBg="1"/>
      <p:bldP spid="245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0033CC"/>
                </a:solidFill>
              </a:rPr>
              <a:t>Алгоритм</a:t>
            </a:r>
            <a:r>
              <a:rPr lang="ru-RU" sz="3200" dirty="0">
                <a:solidFill>
                  <a:srgbClr val="0033CC"/>
                </a:solidFill>
              </a:rPr>
              <a:t> сочинения загадок по опорным таблицам</a:t>
            </a:r>
            <a:r>
              <a:rPr lang="ru-RU" dirty="0">
                <a:solidFill>
                  <a:srgbClr val="0033CC"/>
                </a:solidFill>
              </a:rPr>
              <a:t/>
            </a:r>
            <a:br>
              <a:rPr lang="ru-RU" dirty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1.Составление  </a:t>
            </a:r>
            <a:r>
              <a:rPr lang="ru-RU" sz="2400" b="1" dirty="0"/>
              <a:t>опорной таблицы </a:t>
            </a:r>
            <a:r>
              <a:rPr lang="ru-RU" sz="2400" b="1" dirty="0" smtClean="0"/>
              <a:t>вида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400" b="1" dirty="0"/>
              <a:t>2. Выбор </a:t>
            </a:r>
            <a:r>
              <a:rPr lang="ru-RU" sz="2400" b="1" dirty="0" smtClean="0"/>
              <a:t>объекта </a:t>
            </a:r>
            <a:r>
              <a:rPr lang="ru-RU" sz="2400" b="1" dirty="0" smtClean="0">
                <a:solidFill>
                  <a:srgbClr val="7030A0"/>
                </a:solidFill>
              </a:rPr>
              <a:t>(расчёска)</a:t>
            </a:r>
            <a:endParaRPr lang="ru-RU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400" b="1" dirty="0"/>
              <a:t>3. </a:t>
            </a:r>
            <a:r>
              <a:rPr lang="ru-RU" sz="2400" b="1" dirty="0" smtClean="0"/>
              <a:t>Заполнение </a:t>
            </a:r>
            <a:r>
              <a:rPr lang="ru-RU" sz="2400" b="1" dirty="0"/>
              <a:t>левой части </a:t>
            </a:r>
            <a:r>
              <a:rPr lang="ru-RU" sz="2400" b="1" dirty="0" smtClean="0"/>
              <a:t>таблицы; затем правой 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</a:t>
            </a:r>
            <a:endParaRPr lang="ru-RU" dirty="0" smtClean="0"/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4. </a:t>
            </a:r>
            <a:r>
              <a:rPr lang="ru-RU" sz="2400" b="1" dirty="0"/>
              <a:t> </a:t>
            </a:r>
            <a:r>
              <a:rPr lang="ru-RU" sz="2400" b="1" dirty="0" smtClean="0"/>
              <a:t>Вставка </a:t>
            </a:r>
            <a:r>
              <a:rPr lang="ru-RU" sz="2400" b="1" dirty="0"/>
              <a:t>«слов – связки» - КАК, НО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265190"/>
              </p:ext>
            </p:extLst>
          </p:nvPr>
        </p:nvGraphicFramePr>
        <p:xfrm>
          <a:off x="838200" y="2133600"/>
          <a:ext cx="6594157" cy="457200"/>
        </p:xfrm>
        <a:graphic>
          <a:graphicData uri="http://schemas.openxmlformats.org/drawingml/2006/table">
            <a:tbl>
              <a:tblPr firstRow="1" firstCol="1" bandRow="1"/>
              <a:tblGrid>
                <a:gridCol w="3296713"/>
                <a:gridCol w="3297444"/>
              </a:tblGrid>
              <a:tr h="457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«На что похожа»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«Чем отличается»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229123"/>
              </p:ext>
            </p:extLst>
          </p:nvPr>
        </p:nvGraphicFramePr>
        <p:xfrm>
          <a:off x="1371600" y="3360738"/>
          <a:ext cx="6060757" cy="2103120"/>
        </p:xfrm>
        <a:graphic>
          <a:graphicData uri="http://schemas.openxmlformats.org/drawingml/2006/table">
            <a:tbl>
              <a:tblPr firstRow="1" firstCol="1" bandRow="1"/>
              <a:tblGrid>
                <a:gridCol w="3030042"/>
                <a:gridCol w="3030715"/>
              </a:tblGrid>
              <a:tr h="168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«На что похожа»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«Чем отличается»</a:t>
                      </a:r>
                      <a:endParaRPr lang="ru-RU" sz="24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99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Забор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Пила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Трава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 </a:t>
                      </a: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Нельзя лазить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Не пилит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Не растёт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1263134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 способ (загадки по похожести)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r>
              <a:rPr lang="ru-RU" sz="2400" b="1" dirty="0">
                <a:solidFill>
                  <a:srgbClr val="0033CC"/>
                </a:solidFill>
              </a:rPr>
              <a:t>Алгоритм</a:t>
            </a:r>
            <a:r>
              <a:rPr lang="ru-RU" sz="3200" dirty="0">
                <a:solidFill>
                  <a:srgbClr val="0033CC"/>
                </a:solidFill>
              </a:rPr>
              <a:t> сочинения загадок по опорным таблицам</a:t>
            </a:r>
            <a:r>
              <a:rPr lang="ru-RU" dirty="0">
                <a:solidFill>
                  <a:srgbClr val="0033CC"/>
                </a:solidFill>
              </a:rPr>
              <a:t/>
            </a:r>
            <a:br>
              <a:rPr lang="ru-RU" dirty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1.Составление  </a:t>
            </a:r>
            <a:r>
              <a:rPr lang="ru-RU" sz="2400" b="1" dirty="0"/>
              <a:t>опорной таблицы </a:t>
            </a:r>
            <a:r>
              <a:rPr lang="ru-RU" sz="2400" b="1" dirty="0" smtClean="0"/>
              <a:t>вида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400" b="1" dirty="0"/>
              <a:t>2. Выбор </a:t>
            </a:r>
            <a:r>
              <a:rPr lang="ru-RU" sz="2400" b="1" dirty="0" smtClean="0"/>
              <a:t>объекта </a:t>
            </a:r>
            <a:r>
              <a:rPr lang="ru-RU" sz="2400" b="1" dirty="0" smtClean="0">
                <a:solidFill>
                  <a:srgbClr val="7030A0"/>
                </a:solidFill>
              </a:rPr>
              <a:t>(солнце)</a:t>
            </a:r>
            <a:endParaRPr lang="ru-RU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400" b="1" dirty="0"/>
              <a:t>3. </a:t>
            </a:r>
            <a:r>
              <a:rPr lang="ru-RU" sz="2400" b="1" dirty="0" smtClean="0"/>
              <a:t>Заполнение </a:t>
            </a:r>
            <a:r>
              <a:rPr lang="ru-RU" sz="2400" b="1" dirty="0"/>
              <a:t>левой части </a:t>
            </a:r>
            <a:r>
              <a:rPr lang="ru-RU" sz="2400" b="1" dirty="0" smtClean="0"/>
              <a:t>таблицы; затем правой 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</a:t>
            </a:r>
            <a:endParaRPr lang="ru-RU" dirty="0" smtClean="0"/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   4. </a:t>
            </a:r>
            <a:r>
              <a:rPr lang="ru-RU" sz="2400" b="1" dirty="0"/>
              <a:t> </a:t>
            </a:r>
            <a:r>
              <a:rPr lang="ru-RU" sz="2400" b="1" dirty="0" smtClean="0"/>
              <a:t>Вставка </a:t>
            </a:r>
            <a:r>
              <a:rPr lang="ru-RU" sz="2400" b="1" dirty="0"/>
              <a:t>«слов – связки» - А</a:t>
            </a:r>
            <a:r>
              <a:rPr lang="ru-RU" sz="2400" b="1" dirty="0" smtClean="0"/>
              <a:t>, НЕ.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607192"/>
              </p:ext>
            </p:extLst>
          </p:nvPr>
        </p:nvGraphicFramePr>
        <p:xfrm>
          <a:off x="838200" y="2133600"/>
          <a:ext cx="6594157" cy="457200"/>
        </p:xfrm>
        <a:graphic>
          <a:graphicData uri="http://schemas.openxmlformats.org/drawingml/2006/table">
            <a:tbl>
              <a:tblPr firstRow="1" firstCol="1" bandRow="1"/>
              <a:tblGrid>
                <a:gridCol w="3296713"/>
                <a:gridCol w="3297444"/>
              </a:tblGrid>
              <a:tr h="457200">
                <a:tc>
                  <a:txBody>
                    <a:bodyPr/>
                    <a:lstStyle/>
                    <a:p>
                      <a:pPr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«Какая? (какой?, какое?)»</a:t>
                      </a:r>
                      <a:endParaRPr lang="ru-RU" sz="160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«Что такое же?»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113250"/>
              </p:ext>
            </p:extLst>
          </p:nvPr>
        </p:nvGraphicFramePr>
        <p:xfrm>
          <a:off x="10048206" y="5867400"/>
          <a:ext cx="467394" cy="644298"/>
        </p:xfrm>
        <a:graphic>
          <a:graphicData uri="http://schemas.openxmlformats.org/drawingml/2006/table">
            <a:tbl>
              <a:tblPr firstRow="1" firstCol="1" bandRow="1"/>
              <a:tblGrid>
                <a:gridCol w="162560"/>
                <a:gridCol w="304834"/>
              </a:tblGrid>
              <a:tr h="644298">
                <a:tc>
                  <a:txBody>
                    <a:bodyPr/>
                    <a:lstStyle/>
                    <a:p>
                      <a:pPr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2400" b="1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4400" y="1263134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2</a:t>
            </a:r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способ (загадки по признакам)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827829"/>
              </p:ext>
            </p:extLst>
          </p:nvPr>
        </p:nvGraphicFramePr>
        <p:xfrm>
          <a:off x="1524000" y="3810000"/>
          <a:ext cx="5720715" cy="1574800"/>
        </p:xfrm>
        <a:graphic>
          <a:graphicData uri="http://schemas.openxmlformats.org/drawingml/2006/table">
            <a:tbl>
              <a:tblPr firstRow="1" firstCol="1" bandRow="1"/>
              <a:tblGrid>
                <a:gridCol w="2860040"/>
                <a:gridCol w="2860675"/>
              </a:tblGrid>
              <a:tr h="0">
                <a:tc>
                  <a:txBody>
                    <a:bodyPr/>
                    <a:lstStyle/>
                    <a:p>
                      <a:pPr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«Какое?»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«Что такое же?»</a:t>
                      </a:r>
                      <a:endParaRPr lang="ru-RU" sz="2000" b="1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Яркое                           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Круглое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Жаркое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Лампа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Колесо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Огонь</a:t>
                      </a:r>
                      <a:endParaRPr lang="ru-RU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9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762000"/>
            <a:ext cx="670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Black" panose="020B0A04020102020204" pitchFamily="34" charset="0"/>
              </a:rPr>
              <a:t>Загадка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Black" panose="020B0A04020102020204" pitchFamily="34" charset="0"/>
              </a:rPr>
              <a:t>Что это?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Black" panose="020B0A04020102020204" pitchFamily="34" charset="0"/>
              </a:rPr>
              <a:t>Яркое, а не лампа?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Black" panose="020B0A04020102020204" pitchFamily="34" charset="0"/>
              </a:rPr>
              <a:t>Круглое, а не колесо?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Black" panose="020B0A04020102020204" pitchFamily="34" charset="0"/>
              </a:rPr>
              <a:t>Жаркое, а не огонь?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endParaRPr kumimoji="0" lang="ru-RU" altLang="ru-RU" sz="2800" b="1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3176587" cy="223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7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kola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shkola</Template>
  <TotalTime>529</TotalTime>
  <Words>468</Words>
  <Application>Microsoft Office PowerPoint</Application>
  <PresentationFormat>Экран (4:3)</PresentationFormat>
  <Paragraphs>172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shkola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Художественные особенности:</vt:lpstr>
      <vt:lpstr>Три основных типа</vt:lpstr>
      <vt:lpstr>Составь загадку сам!</vt:lpstr>
      <vt:lpstr>Алгоритм сочинения загадок по опорным таблицам </vt:lpstr>
      <vt:lpstr>Алгоритм сочинения загадок по опорным таблицам </vt:lpstr>
      <vt:lpstr>Презентация PowerPoint</vt:lpstr>
      <vt:lpstr>Алгоритм сочинения загадок по опорным таблицам </vt:lpstr>
      <vt:lpstr>Презентация PowerPoint</vt:lpstr>
      <vt:lpstr>АЛГОРИТМ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загадки</dc:subject>
  <dc:creator>Ольга</dc:creator>
  <cp:lastModifiedBy>Учитель</cp:lastModifiedBy>
  <cp:revision>58</cp:revision>
  <cp:lastPrinted>1601-01-01T00:00:00Z</cp:lastPrinted>
  <dcterms:created xsi:type="dcterms:W3CDTF">1601-01-01T00:00:00Z</dcterms:created>
  <dcterms:modified xsi:type="dcterms:W3CDTF">2015-10-01T10:59:28Z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