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2" r:id="rId10"/>
    <p:sldId id="267" r:id="rId11"/>
    <p:sldId id="265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886728" cy="3656029"/>
          </a:xfrm>
        </p:spPr>
        <p:txBody>
          <a:bodyPr>
            <a:noAutofit/>
          </a:bodyPr>
          <a:lstStyle/>
          <a:p>
            <a:r>
              <a:rPr lang="ru-RU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 </a:t>
            </a:r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ru-RU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буква О</a:t>
            </a:r>
            <a:endParaRPr lang="ru-RU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714884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Урок обучения грамоте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1 класс (</a:t>
            </a:r>
            <a:r>
              <a:rPr lang="ru-RU" dirty="0" err="1" smtClean="0">
                <a:solidFill>
                  <a:schemeClr val="tx1"/>
                </a:solidFill>
              </a:rPr>
              <a:t>добукварный</a:t>
            </a:r>
            <a:r>
              <a:rPr lang="ru-RU" dirty="0" smtClean="0">
                <a:solidFill>
                  <a:schemeClr val="tx1"/>
                </a:solidFill>
              </a:rPr>
              <a:t> период)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Автор – составитель учитель 1 кв. категории Наумова Н.А.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571744"/>
            <a:ext cx="8229600" cy="1471610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О обозначает твёрдость предшествующего согласного звука.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по учебнику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С. 24</a:t>
            </a:r>
          </a:p>
          <a:p>
            <a:r>
              <a:rPr lang="ru-RU" dirty="0" smtClean="0"/>
              <a:t>С. 25</a:t>
            </a:r>
          </a:p>
          <a:p>
            <a:pPr algn="ctr">
              <a:buNone/>
            </a:pPr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Что узнали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4357694"/>
            <a:ext cx="23574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ru-RU" dirty="0"/>
          </a:p>
        </p:txBody>
      </p:sp>
      <p:pic>
        <p:nvPicPr>
          <p:cNvPr id="6" name="Содержимое 3" descr="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834330"/>
            <a:ext cx="2214578" cy="2214578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5214942" y="2643182"/>
            <a:ext cx="3643306" cy="1866412"/>
            <a:chOff x="2071670" y="2928937"/>
            <a:chExt cx="5286412" cy="3646377"/>
          </a:xfrm>
        </p:grpSpPr>
        <p:grpSp>
          <p:nvGrpSpPr>
            <p:cNvPr id="8" name="Группа 16"/>
            <p:cNvGrpSpPr/>
            <p:nvPr/>
          </p:nvGrpSpPr>
          <p:grpSpPr>
            <a:xfrm>
              <a:off x="2285983" y="2928937"/>
              <a:ext cx="4643469" cy="2001059"/>
              <a:chOff x="1571604" y="4500570"/>
              <a:chExt cx="3500462" cy="1643868"/>
            </a:xfrm>
          </p:grpSpPr>
          <p:sp>
            <p:nvSpPr>
              <p:cNvPr id="13" name="Равнобедренный треугольник 12"/>
              <p:cNvSpPr/>
              <p:nvPr/>
            </p:nvSpPr>
            <p:spPr>
              <a:xfrm>
                <a:off x="1571604" y="5143512"/>
                <a:ext cx="1071570" cy="714380"/>
              </a:xfrm>
              <a:prstGeom prst="triangle">
                <a:avLst>
                  <a:gd name="adj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Равнобедренный треугольник 13"/>
              <p:cNvSpPr/>
              <p:nvPr/>
            </p:nvSpPr>
            <p:spPr>
              <a:xfrm flipH="1" flipV="1">
                <a:off x="1571604" y="5143512"/>
                <a:ext cx="1071570" cy="714380"/>
              </a:xfrm>
              <a:prstGeom prst="triangle">
                <a:avLst>
                  <a:gd name="adj" fmla="val 0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Равнобедренный треугольник 14"/>
              <p:cNvSpPr/>
              <p:nvPr/>
            </p:nvSpPr>
            <p:spPr>
              <a:xfrm>
                <a:off x="3357554" y="5143512"/>
                <a:ext cx="1071570" cy="714380"/>
              </a:xfrm>
              <a:prstGeom prst="triangle">
                <a:avLst>
                  <a:gd name="adj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Равнобедренный треугольник 15"/>
              <p:cNvSpPr/>
              <p:nvPr/>
            </p:nvSpPr>
            <p:spPr>
              <a:xfrm flipH="1" flipV="1">
                <a:off x="3357554" y="5143512"/>
                <a:ext cx="1000132" cy="714380"/>
              </a:xfrm>
              <a:prstGeom prst="triangle">
                <a:avLst>
                  <a:gd name="adj" fmla="val 0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2643174" y="5143512"/>
                <a:ext cx="714380" cy="7143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4357686" y="5143512"/>
                <a:ext cx="714380" cy="71438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2678893" y="5464983"/>
                <a:ext cx="1357322" cy="1588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rot="5400000">
                <a:off x="3750463" y="4607727"/>
                <a:ext cx="500066" cy="28575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Группа 24"/>
            <p:cNvGrpSpPr/>
            <p:nvPr/>
          </p:nvGrpSpPr>
          <p:grpSpPr>
            <a:xfrm>
              <a:off x="2071670" y="4857760"/>
              <a:ext cx="5286412" cy="1717554"/>
              <a:chOff x="3143240" y="5143512"/>
              <a:chExt cx="5286412" cy="171755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3143240" y="5357823"/>
                <a:ext cx="5286412" cy="1503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400" b="1" dirty="0" smtClean="0"/>
                  <a:t>м </a:t>
                </a:r>
                <a:r>
                  <a:rPr lang="ru-RU" sz="4400" b="1" dirty="0" smtClean="0">
                    <a:solidFill>
                      <a:srgbClr val="FF0000"/>
                    </a:solidFill>
                  </a:rPr>
                  <a:t>о</a:t>
                </a:r>
                <a:r>
                  <a:rPr lang="ru-RU" sz="4400" b="1" dirty="0" smtClean="0"/>
                  <a:t> </a:t>
                </a:r>
                <a:r>
                  <a:rPr lang="ru-RU" sz="4400" b="1" dirty="0" err="1" smtClean="0"/>
                  <a:t>р</a:t>
                </a:r>
                <a:r>
                  <a:rPr lang="ru-RU" sz="4400" b="1" dirty="0" smtClean="0"/>
                  <a:t> к </a:t>
                </a:r>
                <a:r>
                  <a:rPr lang="ru-RU" sz="4400" b="1" dirty="0" smtClean="0">
                    <a:solidFill>
                      <a:srgbClr val="FF0000"/>
                    </a:solidFill>
                  </a:rPr>
                  <a:t>о</a:t>
                </a:r>
                <a:r>
                  <a:rPr lang="ru-RU" sz="4400" b="1" dirty="0" smtClean="0"/>
                  <a:t> </a:t>
                </a:r>
                <a:r>
                  <a:rPr lang="ru-RU" sz="4400" b="1" dirty="0" err="1" smtClean="0"/>
                  <a:t>вь</a:t>
                </a:r>
                <a:endParaRPr lang="ru-RU" sz="4400" b="1" dirty="0"/>
              </a:p>
            </p:txBody>
          </p:sp>
          <p:cxnSp>
            <p:nvCxnSpPr>
              <p:cNvPr id="11" name="Прямая соединительная линия 10"/>
              <p:cNvCxnSpPr/>
              <p:nvPr/>
            </p:nvCxnSpPr>
            <p:spPr>
              <a:xfrm rot="5400000">
                <a:off x="4965703" y="5964255"/>
                <a:ext cx="1500198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5400000">
                <a:off x="6750859" y="5250669"/>
                <a:ext cx="428628" cy="21431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солнышко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308871"/>
            <a:ext cx="5549129" cy="554912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32861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/>
              <a:t>Кто скоро помог, тот дважды помог.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знаем!</a:t>
            </a:r>
            <a:endParaRPr lang="ru-RU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571480"/>
            <a:ext cx="6115064" cy="1439850"/>
          </a:xfrm>
        </p:spPr>
        <p:txBody>
          <a:bodyPr/>
          <a:lstStyle/>
          <a:p>
            <a:r>
              <a:rPr lang="ru-RU" sz="6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Физминутка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2285992"/>
            <a:ext cx="73581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Скачут, скачут во лесочке зайцы – серые клубочки.</a:t>
            </a:r>
            <a:br>
              <a:rPr lang="ru-RU" sz="2400" dirty="0" smtClean="0"/>
            </a:br>
            <a:r>
              <a:rPr lang="ru-RU" sz="2400" dirty="0" smtClean="0"/>
              <a:t>Прыг – скок, прыг – скок – встал зайчонок на пенек</a:t>
            </a:r>
            <a:br>
              <a:rPr lang="ru-RU" sz="2400" dirty="0" smtClean="0"/>
            </a:br>
            <a:r>
              <a:rPr lang="ru-RU" sz="2400" dirty="0" smtClean="0"/>
              <a:t>Всех построил по порядку, стал показывать зарядку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500438"/>
            <a:ext cx="61436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Раз! Шагают все на месте.</a:t>
            </a:r>
            <a:br>
              <a:rPr lang="ru-RU" sz="2400" dirty="0" smtClean="0"/>
            </a:br>
            <a:r>
              <a:rPr lang="ru-RU" sz="2400" dirty="0" smtClean="0"/>
              <a:t>Два! Руками машут вместе.</a:t>
            </a:r>
            <a:br>
              <a:rPr lang="ru-RU" sz="2400" dirty="0" smtClean="0"/>
            </a:br>
            <a:r>
              <a:rPr lang="ru-RU" sz="2400" dirty="0" smtClean="0"/>
              <a:t>Три! Присели, дружно встали.</a:t>
            </a:r>
            <a:br>
              <a:rPr lang="ru-RU" sz="2400" dirty="0" smtClean="0"/>
            </a:br>
            <a:r>
              <a:rPr lang="ru-RU" sz="2400" dirty="0" smtClean="0"/>
              <a:t>Все за ушком почесали.</a:t>
            </a:r>
            <a:br>
              <a:rPr lang="ru-RU" sz="2400" dirty="0" smtClean="0"/>
            </a:br>
            <a:r>
              <a:rPr lang="ru-RU" sz="2400" dirty="0" smtClean="0"/>
              <a:t>На четыре потянулись.</a:t>
            </a:r>
            <a:br>
              <a:rPr lang="ru-RU" sz="2400" dirty="0" smtClean="0"/>
            </a:br>
            <a:r>
              <a:rPr lang="ru-RU" sz="2400" dirty="0" smtClean="0"/>
              <a:t>Пять! Прогнулись и нагнулись.</a:t>
            </a:r>
            <a:br>
              <a:rPr lang="ru-RU" sz="2400" dirty="0" smtClean="0"/>
            </a:br>
            <a:r>
              <a:rPr lang="ru-RU" sz="2400" dirty="0" smtClean="0"/>
              <a:t>Шесть! Все встали снова в ряд,</a:t>
            </a:r>
            <a:br>
              <a:rPr lang="ru-RU" sz="2400" dirty="0" smtClean="0"/>
            </a:br>
            <a:r>
              <a:rPr lang="ru-RU" sz="2400" dirty="0" smtClean="0"/>
              <a:t>Зашагали как отряд.</a:t>
            </a:r>
            <a:endParaRPr lang="ru-RU" sz="2400" dirty="0"/>
          </a:p>
        </p:txBody>
      </p:sp>
      <p:pic>
        <p:nvPicPr>
          <p:cNvPr id="9" name="Рисунок 8" descr="зайка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3643314"/>
            <a:ext cx="3857652" cy="3031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0128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1366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2143116"/>
            <a:ext cx="3120237" cy="3120237"/>
          </a:xfrm>
        </p:spPr>
      </p:pic>
      <p:pic>
        <p:nvPicPr>
          <p:cNvPr id="5" name="Рисунок 4" descr="кот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285728"/>
            <a:ext cx="2813837" cy="2000240"/>
          </a:xfrm>
          <a:prstGeom prst="rect">
            <a:avLst/>
          </a:prstGeom>
        </p:spPr>
      </p:pic>
      <p:pic>
        <p:nvPicPr>
          <p:cNvPr id="6" name="Рисунок 5" descr="соба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4286256"/>
            <a:ext cx="2262180" cy="2249253"/>
          </a:xfrm>
          <a:prstGeom prst="rect">
            <a:avLst/>
          </a:prstGeom>
        </p:spPr>
      </p:pic>
      <p:pic>
        <p:nvPicPr>
          <p:cNvPr id="7" name="Рисунок 6" descr="кит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214290"/>
            <a:ext cx="2800341" cy="2281397"/>
          </a:xfrm>
          <a:prstGeom prst="rect">
            <a:avLst/>
          </a:prstGeom>
        </p:spPr>
      </p:pic>
      <p:pic>
        <p:nvPicPr>
          <p:cNvPr id="8" name="Рисунок 7" descr="морковь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2357430"/>
            <a:ext cx="1433628" cy="2143116"/>
          </a:xfrm>
          <a:prstGeom prst="rect">
            <a:avLst/>
          </a:prstGeom>
        </p:spPr>
      </p:pic>
      <p:pic>
        <p:nvPicPr>
          <p:cNvPr id="9" name="Рисунок 8" descr="крот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0166" y="4814886"/>
            <a:ext cx="2335748" cy="2043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571480"/>
            <a:ext cx="6115064" cy="1439850"/>
          </a:xfrm>
        </p:spPr>
        <p:txBody>
          <a:bodyPr/>
          <a:lstStyle/>
          <a:p>
            <a:r>
              <a:rPr lang="ru-RU" sz="6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Физминутка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2285992"/>
            <a:ext cx="73581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Скачут, скачут во лесочке зайцы – серые клубочки.</a:t>
            </a:r>
            <a:br>
              <a:rPr lang="ru-RU" sz="2400" dirty="0" smtClean="0"/>
            </a:br>
            <a:r>
              <a:rPr lang="ru-RU" sz="2400" dirty="0" smtClean="0"/>
              <a:t>Прыг – скок, прыг – скок – встал зайчонок на пенек</a:t>
            </a:r>
            <a:br>
              <a:rPr lang="ru-RU" sz="2400" dirty="0" smtClean="0"/>
            </a:br>
            <a:r>
              <a:rPr lang="ru-RU" sz="2400" dirty="0" smtClean="0"/>
              <a:t>Всех построил по порядку, стал показывать зарядку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500438"/>
            <a:ext cx="61436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Раз! Шагают все на месте.</a:t>
            </a:r>
            <a:br>
              <a:rPr lang="ru-RU" sz="2400" dirty="0" smtClean="0"/>
            </a:br>
            <a:r>
              <a:rPr lang="ru-RU" sz="2400" dirty="0" smtClean="0"/>
              <a:t>Два! Руками машут вместе.</a:t>
            </a:r>
            <a:br>
              <a:rPr lang="ru-RU" sz="2400" dirty="0" smtClean="0"/>
            </a:br>
            <a:r>
              <a:rPr lang="ru-RU" sz="2400" dirty="0" smtClean="0"/>
              <a:t>Три! Присели, дружно встали.</a:t>
            </a:r>
            <a:br>
              <a:rPr lang="ru-RU" sz="2400" dirty="0" smtClean="0"/>
            </a:br>
            <a:r>
              <a:rPr lang="ru-RU" sz="2400" dirty="0" smtClean="0"/>
              <a:t>Все за ушком почесали.</a:t>
            </a:r>
            <a:br>
              <a:rPr lang="ru-RU" sz="2400" dirty="0" smtClean="0"/>
            </a:br>
            <a:r>
              <a:rPr lang="ru-RU" sz="2400" dirty="0" smtClean="0"/>
              <a:t>На четыре потянулись.</a:t>
            </a:r>
            <a:br>
              <a:rPr lang="ru-RU" sz="2400" dirty="0" smtClean="0"/>
            </a:br>
            <a:r>
              <a:rPr lang="ru-RU" sz="2400" dirty="0" smtClean="0"/>
              <a:t>Пять! Прогнулись и нагнулись.</a:t>
            </a:r>
            <a:br>
              <a:rPr lang="ru-RU" sz="2400" dirty="0" smtClean="0"/>
            </a:br>
            <a:r>
              <a:rPr lang="ru-RU" sz="2400" dirty="0" smtClean="0"/>
              <a:t>Шесть! Все встали снова в ряд,</a:t>
            </a:r>
            <a:br>
              <a:rPr lang="ru-RU" sz="2400" dirty="0" smtClean="0"/>
            </a:br>
            <a:r>
              <a:rPr lang="ru-RU" sz="2400" dirty="0" smtClean="0"/>
              <a:t>Зашагали как отряд.</a:t>
            </a:r>
            <a:endParaRPr lang="ru-RU" sz="2400" dirty="0"/>
          </a:p>
        </p:txBody>
      </p:sp>
      <p:pic>
        <p:nvPicPr>
          <p:cNvPr id="9" name="Рисунок 8" descr="зайка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3643314"/>
            <a:ext cx="3857652" cy="3031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орковь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285728"/>
            <a:ext cx="1911509" cy="2857496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2071670" y="2928934"/>
            <a:ext cx="5286412" cy="3500462"/>
            <a:chOff x="2071670" y="2928934"/>
            <a:chExt cx="5286412" cy="3500462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2285984" y="2928934"/>
              <a:ext cx="4643470" cy="2001058"/>
              <a:chOff x="1571604" y="4500570"/>
              <a:chExt cx="3500462" cy="1643868"/>
            </a:xfrm>
          </p:grpSpPr>
          <p:sp>
            <p:nvSpPr>
              <p:cNvPr id="5" name="Равнобедренный треугольник 4"/>
              <p:cNvSpPr/>
              <p:nvPr/>
            </p:nvSpPr>
            <p:spPr>
              <a:xfrm>
                <a:off x="1571604" y="5143512"/>
                <a:ext cx="1071570" cy="714380"/>
              </a:xfrm>
              <a:prstGeom prst="triangle">
                <a:avLst>
                  <a:gd name="adj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Равнобедренный треугольник 5"/>
              <p:cNvSpPr/>
              <p:nvPr/>
            </p:nvSpPr>
            <p:spPr>
              <a:xfrm flipH="1" flipV="1">
                <a:off x="1571604" y="5143512"/>
                <a:ext cx="1071570" cy="714380"/>
              </a:xfrm>
              <a:prstGeom prst="triangle">
                <a:avLst>
                  <a:gd name="adj" fmla="val 0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3357554" y="5143512"/>
                <a:ext cx="1071570" cy="714380"/>
              </a:xfrm>
              <a:prstGeom prst="triangle">
                <a:avLst>
                  <a:gd name="adj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Равнобедренный треугольник 7"/>
              <p:cNvSpPr/>
              <p:nvPr/>
            </p:nvSpPr>
            <p:spPr>
              <a:xfrm flipH="1" flipV="1">
                <a:off x="3357554" y="5143512"/>
                <a:ext cx="1000132" cy="714380"/>
              </a:xfrm>
              <a:prstGeom prst="triangle">
                <a:avLst>
                  <a:gd name="adj" fmla="val 0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2643174" y="5143512"/>
                <a:ext cx="714380" cy="7143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4357686" y="5143512"/>
                <a:ext cx="714380" cy="71438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2" name="Прямая соединительная линия 11"/>
              <p:cNvCxnSpPr/>
              <p:nvPr/>
            </p:nvCxnSpPr>
            <p:spPr>
              <a:xfrm rot="5400000">
                <a:off x="2678893" y="5464983"/>
                <a:ext cx="1357322" cy="1588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rot="5400000">
                <a:off x="3750463" y="4607727"/>
                <a:ext cx="500066" cy="28575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Группа 24"/>
            <p:cNvGrpSpPr/>
            <p:nvPr/>
          </p:nvGrpSpPr>
          <p:grpSpPr>
            <a:xfrm>
              <a:off x="2071670" y="4857760"/>
              <a:ext cx="5286412" cy="1571636"/>
              <a:chOff x="3143240" y="5143512"/>
              <a:chExt cx="5286412" cy="1571636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3143240" y="5357826"/>
                <a:ext cx="528641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0" b="1" dirty="0" smtClean="0"/>
                  <a:t>м </a:t>
                </a:r>
                <a:r>
                  <a:rPr lang="ru-RU" sz="8000" b="1" dirty="0" smtClean="0">
                    <a:solidFill>
                      <a:srgbClr val="FF0000"/>
                    </a:solidFill>
                  </a:rPr>
                  <a:t>о</a:t>
                </a:r>
                <a:r>
                  <a:rPr lang="ru-RU" sz="8000" b="1" dirty="0" smtClean="0"/>
                  <a:t> </a:t>
                </a:r>
                <a:r>
                  <a:rPr lang="ru-RU" sz="8000" b="1" dirty="0" err="1" smtClean="0"/>
                  <a:t>р</a:t>
                </a:r>
                <a:r>
                  <a:rPr lang="ru-RU" sz="8000" b="1" dirty="0" smtClean="0"/>
                  <a:t> к </a:t>
                </a:r>
                <a:r>
                  <a:rPr lang="ru-RU" sz="8000" b="1" dirty="0" smtClean="0">
                    <a:solidFill>
                      <a:srgbClr val="FF0000"/>
                    </a:solidFill>
                  </a:rPr>
                  <a:t>о</a:t>
                </a:r>
                <a:r>
                  <a:rPr lang="ru-RU" sz="8000" b="1" dirty="0" smtClean="0"/>
                  <a:t> </a:t>
                </a:r>
                <a:r>
                  <a:rPr lang="ru-RU" sz="8000" b="1" dirty="0" err="1" smtClean="0"/>
                  <a:t>вь</a:t>
                </a:r>
                <a:endParaRPr lang="ru-RU" sz="8000" b="1" dirty="0"/>
              </a:p>
            </p:txBody>
          </p:sp>
          <p:cxnSp>
            <p:nvCxnSpPr>
              <p:cNvPr id="20" name="Прямая соединительная линия 19"/>
              <p:cNvCxnSpPr/>
              <p:nvPr/>
            </p:nvCxnSpPr>
            <p:spPr>
              <a:xfrm rot="5400000">
                <a:off x="4965703" y="5964255"/>
                <a:ext cx="1500198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6750859" y="5250669"/>
                <a:ext cx="428628" cy="21431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т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000240"/>
            <a:ext cx="3050549" cy="2168509"/>
          </a:xfrm>
          <a:prstGeom prst="rect">
            <a:avLst/>
          </a:prstGeom>
        </p:spPr>
      </p:pic>
      <p:pic>
        <p:nvPicPr>
          <p:cNvPr id="5" name="Рисунок 4" descr="кит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857232"/>
            <a:ext cx="4157663" cy="3387187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928662" y="4429132"/>
            <a:ext cx="2143140" cy="714380"/>
            <a:chOff x="785786" y="4929198"/>
            <a:chExt cx="1500198" cy="723904"/>
          </a:xfrm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785786" y="4929198"/>
              <a:ext cx="857256" cy="714380"/>
            </a:xfrm>
            <a:prstGeom prst="triangle">
              <a:avLst>
                <a:gd name="adj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 flipH="1" flipV="1">
              <a:off x="785786" y="4929198"/>
              <a:ext cx="847732" cy="723904"/>
            </a:xfrm>
            <a:prstGeom prst="triangl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643042" y="4929198"/>
              <a:ext cx="642942" cy="7000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286380" y="4500570"/>
            <a:ext cx="1928826" cy="785818"/>
            <a:chOff x="5429256" y="4929198"/>
            <a:chExt cx="1500198" cy="723904"/>
          </a:xfrm>
        </p:grpSpPr>
        <p:sp>
          <p:nvSpPr>
            <p:cNvPr id="11" name="Равнобедренный треугольник 10"/>
            <p:cNvSpPr/>
            <p:nvPr/>
          </p:nvSpPr>
          <p:spPr>
            <a:xfrm>
              <a:off x="5429256" y="4929198"/>
              <a:ext cx="857256" cy="714380"/>
            </a:xfrm>
            <a:prstGeom prst="triangl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flipH="1" flipV="1">
              <a:off x="5429256" y="4929198"/>
              <a:ext cx="847732" cy="723904"/>
            </a:xfrm>
            <a:prstGeom prst="triangl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286512" y="4929198"/>
              <a:ext cx="642942" cy="7000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93</Words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Звук [о] и буква О</vt:lpstr>
      <vt:lpstr>Слайд 2</vt:lpstr>
      <vt:lpstr>Слайд 3</vt:lpstr>
      <vt:lpstr>Физминутка </vt:lpstr>
      <vt:lpstr>Слайд 5</vt:lpstr>
      <vt:lpstr>Слайд 6</vt:lpstr>
      <vt:lpstr>Физминутка </vt:lpstr>
      <vt:lpstr>Слайд 8</vt:lpstr>
      <vt:lpstr>Слайд 9</vt:lpstr>
      <vt:lpstr>Слайд 10</vt:lpstr>
      <vt:lpstr>Работа по учебнику</vt:lpstr>
      <vt:lpstr>Что узнали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[о] и буква О</dc:title>
  <dc:creator>Наталья</dc:creator>
  <cp:lastModifiedBy>Наталья</cp:lastModifiedBy>
  <cp:revision>10</cp:revision>
  <dcterms:created xsi:type="dcterms:W3CDTF">2015-09-27T08:07:50Z</dcterms:created>
  <dcterms:modified xsi:type="dcterms:W3CDTF">2015-09-27T09:32:35Z</dcterms:modified>
</cp:coreProperties>
</file>