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71" r:id="rId24"/>
    <p:sldId id="273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\Мои документы\Мои рисунки\bv-b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6286500"/>
            <a:ext cx="938212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328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Рабочий стол\угадай\сс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5357813"/>
            <a:ext cx="252730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077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\Рабочий стол\угадай\д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00625"/>
            <a:ext cx="1462088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C:\Documents and Settings\Admin\Рабочий стол\угадай\ссч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4965700"/>
            <a:ext cx="1643062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74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Admin\Рабочий стол\угадай\сс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37100"/>
            <a:ext cx="3571875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012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866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4497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410ACA-6898-4DC4-B946-76D61C32C718}" type="datetimeFigureOut">
              <a:rPr lang="ru-RU"/>
              <a:pPr>
                <a:defRPr/>
              </a:pPr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9D1B9D-DB97-4472-BDF7-5B348FFF4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/>
          </p:nvPr>
        </p:nvSpPr>
        <p:spPr>
          <a:xfrm>
            <a:off x="1619250" y="1196975"/>
            <a:ext cx="6192838" cy="2592388"/>
          </a:xfrm>
        </p:spPr>
        <p:txBody>
          <a:bodyPr/>
          <a:lstStyle/>
          <a:p>
            <a:pPr eaLnBrk="1" hangingPunct="1"/>
            <a:r>
              <a:rPr lang="ru-RU" altLang="ru-RU" sz="4000" smtClean="0">
                <a:latin typeface="Arial" charset="0"/>
              </a:rPr>
              <a:t>Внеурочная деятельность.</a:t>
            </a:r>
            <a:br>
              <a:rPr lang="ru-RU" altLang="ru-RU" sz="4000" smtClean="0">
                <a:latin typeface="Arial" charset="0"/>
              </a:rPr>
            </a:br>
            <a:r>
              <a:rPr lang="ru-RU" altLang="ru-RU" sz="4000" smtClean="0">
                <a:latin typeface="Arial" charset="0"/>
              </a:rPr>
              <a:t>Кружок «Умники и умницы»</a:t>
            </a:r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5084763"/>
            <a:ext cx="4103688" cy="1223962"/>
          </a:xfrm>
          <a:ln>
            <a:solidFill>
              <a:srgbClr val="0066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rgbClr val="006600"/>
                </a:solidFill>
                <a:latin typeface="Arial" charset="0"/>
              </a:rPr>
              <a:t>Составитель: </a:t>
            </a:r>
            <a:endParaRPr lang="ru-RU" altLang="ru-RU" sz="2000" dirty="0" smtClean="0">
              <a:solidFill>
                <a:srgbClr val="0066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2000" dirty="0">
                <a:solidFill>
                  <a:srgbClr val="006600"/>
                </a:solidFill>
                <a:latin typeface="Arial" charset="0"/>
              </a:rPr>
              <a:t>у</a:t>
            </a:r>
            <a:r>
              <a:rPr lang="ru-RU" altLang="ru-RU" sz="2000" dirty="0" smtClean="0">
                <a:solidFill>
                  <a:srgbClr val="006600"/>
                </a:solidFill>
                <a:latin typeface="Arial" charset="0"/>
              </a:rPr>
              <a:t>читель ГБОУ Школа № 1465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rgbClr val="006600"/>
                </a:solidFill>
                <a:latin typeface="Arial" charset="0"/>
              </a:rPr>
              <a:t>Арефьева </a:t>
            </a:r>
            <a:r>
              <a:rPr lang="ru-RU" altLang="ru-RU" sz="2000" dirty="0" smtClean="0">
                <a:solidFill>
                  <a:srgbClr val="006600"/>
                </a:solidFill>
                <a:latin typeface="Arial" charset="0"/>
              </a:rPr>
              <a:t>В.С.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4800" y="5410200"/>
            <a:ext cx="8610600" cy="882650"/>
          </a:xfrm>
        </p:spPr>
        <p:txBody>
          <a:bodyPr/>
          <a:lstStyle/>
          <a:p>
            <a:endParaRPr lang="ru-RU" altLang="ru-RU" smtClean="0"/>
          </a:p>
        </p:txBody>
      </p:sp>
      <p:sp>
        <p:nvSpPr>
          <p:cNvPr id="17411" name="Текст 2"/>
          <p:cNvSpPr>
            <a:spLocks noGrp="1"/>
          </p:cNvSpPr>
          <p:nvPr>
            <p:ph type="body" idx="4294967295"/>
          </p:nvPr>
        </p:nvSpPr>
        <p:spPr>
          <a:xfrm>
            <a:off x="280988" y="666750"/>
            <a:ext cx="4291012" cy="639763"/>
          </a:xfrm>
        </p:spPr>
        <p:txBody>
          <a:bodyPr anchor="ctr"/>
          <a:lstStyle/>
          <a:p>
            <a:pPr marL="0" indent="0" algn="ctr">
              <a:buFont typeface="Arial" charset="0"/>
              <a:buNone/>
            </a:pPr>
            <a:r>
              <a:rPr lang="ru-RU" altLang="ru-RU" sz="3600" b="1" smtClean="0">
                <a:solidFill>
                  <a:srgbClr val="00B050"/>
                </a:solidFill>
                <a:latin typeface="Franklin Gothic Medium" pitchFamily="34" charset="0"/>
              </a:rPr>
              <a:t>У ПТИЦЫ</a:t>
            </a:r>
          </a:p>
        </p:txBody>
      </p:sp>
      <p:sp>
        <p:nvSpPr>
          <p:cNvPr id="17412" name="Текст 4"/>
          <p:cNvSpPr>
            <a:spLocks noGrp="1"/>
          </p:cNvSpPr>
          <p:nvPr>
            <p:ph type="body" sz="half" idx="4294967295"/>
          </p:nvPr>
        </p:nvSpPr>
        <p:spPr>
          <a:xfrm>
            <a:off x="4643438" y="765175"/>
            <a:ext cx="4292600" cy="639763"/>
          </a:xfrm>
        </p:spPr>
        <p:txBody>
          <a:bodyPr anchor="ctr"/>
          <a:lstStyle/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ru-RU" altLang="ru-RU" sz="3600" b="1" smtClean="0">
                <a:solidFill>
                  <a:srgbClr val="00B050"/>
                </a:solidFill>
                <a:latin typeface="Franklin Gothic Medium" pitchFamily="34" charset="0"/>
              </a:rPr>
              <a:t>У ЧЕЛОВЕКА …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ru-RU" altLang="ru-RU" sz="1800" smtClean="0">
              <a:solidFill>
                <a:srgbClr val="B0761F"/>
              </a:solidFill>
              <a:latin typeface="Franklin Gothic Medium" pitchFamily="34" charset="0"/>
            </a:endParaRPr>
          </a:p>
        </p:txBody>
      </p:sp>
      <p:sp>
        <p:nvSpPr>
          <p:cNvPr id="17413" name="Содержимое 3"/>
          <p:cNvSpPr>
            <a:spLocks noGrp="1"/>
          </p:cNvSpPr>
          <p:nvPr>
            <p:ph sz="quarter" idx="4294967295"/>
          </p:nvPr>
        </p:nvSpPr>
        <p:spPr>
          <a:xfrm>
            <a:off x="280988" y="1316038"/>
            <a:ext cx="4291012" cy="3941762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altLang="ru-RU" sz="2400" smtClean="0"/>
          </a:p>
        </p:txBody>
      </p:sp>
      <p:sp>
        <p:nvSpPr>
          <p:cNvPr id="17414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4648200" y="1316038"/>
            <a:ext cx="4289425" cy="3941762"/>
          </a:xfrm>
        </p:spPr>
        <p:txBody>
          <a:bodyPr/>
          <a:lstStyle/>
          <a:p>
            <a:endParaRPr lang="ru-RU" altLang="ru-RU" sz="2400" smtClean="0"/>
          </a:p>
        </p:txBody>
      </p:sp>
      <p:pic>
        <p:nvPicPr>
          <p:cNvPr id="17415" name="Picture 2" descr="Картинка 5 из 1143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484313"/>
            <a:ext cx="3671888" cy="366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Картинка 1 из 136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557338"/>
            <a:ext cx="3346450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 idx="4294967295"/>
          </p:nvPr>
        </p:nvSpPr>
        <p:spPr>
          <a:xfrm flipH="1" flipV="1">
            <a:off x="387350" y="0"/>
            <a:ext cx="69850" cy="274638"/>
          </a:xfrm>
        </p:spPr>
        <p:txBody>
          <a:bodyPr/>
          <a:lstStyle/>
          <a:p>
            <a:endParaRPr lang="ru-RU" altLang="ru-RU" sz="4000" smtClean="0"/>
          </a:p>
        </p:txBody>
      </p:sp>
      <p:sp>
        <p:nvSpPr>
          <p:cNvPr id="1843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01752" y="457200"/>
            <a:ext cx="8686800" cy="841248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600" b="1" cap="all" dirty="0" smtClean="0">
                <a:solidFill>
                  <a:srgbClr val="00B050"/>
                </a:solidFill>
                <a:effectLst>
                  <a:reflection blurRad="12700" stA="48000" endA="300" endPos="55000" dir="5400000" sy="-90000" algn="bl" rotWithShape="0"/>
                </a:effectLst>
              </a:rPr>
              <a:t>      У животного            у человека</a:t>
            </a:r>
            <a:endParaRPr lang="ru-RU" sz="3600" b="1" cap="all" dirty="0">
              <a:solidFill>
                <a:srgbClr val="00B05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sz="half" idx="4294967295"/>
          </p:nvPr>
        </p:nvSpPr>
        <p:spPr>
          <a:xfrm>
            <a:off x="304800" y="1600200"/>
            <a:ext cx="4191000" cy="4724400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altLang="ru-RU" sz="2800" smtClean="0"/>
          </a:p>
        </p:txBody>
      </p:sp>
      <p:sp>
        <p:nvSpPr>
          <p:cNvPr id="19460" name="Содержимое 3"/>
          <p:cNvSpPr>
            <a:spLocks noGrp="1"/>
          </p:cNvSpPr>
          <p:nvPr>
            <p:ph sz="half" idx="4294967295"/>
          </p:nvPr>
        </p:nvSpPr>
        <p:spPr>
          <a:xfrm>
            <a:off x="4648200" y="1600200"/>
            <a:ext cx="4343400" cy="4724400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altLang="ru-RU" sz="2800" smtClean="0"/>
          </a:p>
        </p:txBody>
      </p:sp>
      <p:pic>
        <p:nvPicPr>
          <p:cNvPr id="19461" name="Picture 2" descr="http://stat8.blog.ru/lr/0a04b1131068a2706ee57532f55156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341438"/>
            <a:ext cx="381635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4" descr="Картинка 4 из 131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341438"/>
            <a:ext cx="388937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550" cy="69850"/>
          </a:xfrm>
        </p:spPr>
        <p:txBody>
          <a:bodyPr/>
          <a:lstStyle/>
          <a:p>
            <a:endParaRPr lang="ru-RU" altLang="ru-RU" sz="4000" smtClean="0"/>
          </a:p>
        </p:txBody>
      </p:sp>
      <p:sp>
        <p:nvSpPr>
          <p:cNvPr id="2048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88913"/>
            <a:ext cx="8229600" cy="5937250"/>
          </a:xfrm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850" y="6742113"/>
            <a:ext cx="144463" cy="115887"/>
          </a:xfrm>
        </p:spPr>
        <p:txBody>
          <a:bodyPr/>
          <a:lstStyle/>
          <a:p>
            <a:endParaRPr lang="ru-RU" altLang="ru-RU" sz="4000" smtClean="0"/>
          </a:p>
        </p:txBody>
      </p:sp>
      <p:sp>
        <p:nvSpPr>
          <p:cNvPr id="21507" name="Текст 2"/>
          <p:cNvSpPr>
            <a:spLocks noGrp="1"/>
          </p:cNvSpPr>
          <p:nvPr>
            <p:ph type="body" idx="4294967295"/>
          </p:nvPr>
        </p:nvSpPr>
        <p:spPr>
          <a:xfrm>
            <a:off x="280988" y="666750"/>
            <a:ext cx="4291012" cy="639763"/>
          </a:xfrm>
        </p:spPr>
        <p:txBody>
          <a:bodyPr anchor="ctr"/>
          <a:lstStyle/>
          <a:p>
            <a:pPr marL="0" indent="0" algn="ctr">
              <a:buFont typeface="Arial" charset="0"/>
              <a:buNone/>
            </a:pPr>
            <a:r>
              <a:rPr lang="ru-RU" altLang="ru-RU" b="1" smtClean="0">
                <a:solidFill>
                  <a:srgbClr val="00B050"/>
                </a:solidFill>
                <a:latin typeface="Franklin Gothic Medium" pitchFamily="34" charset="0"/>
              </a:rPr>
              <a:t>У МАШИНЫ </a:t>
            </a:r>
          </a:p>
        </p:txBody>
      </p:sp>
      <p:sp>
        <p:nvSpPr>
          <p:cNvPr id="21508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4645025" y="666750"/>
            <a:ext cx="4292600" cy="639763"/>
          </a:xfrm>
        </p:spPr>
        <p:txBody>
          <a:bodyPr anchor="ctr"/>
          <a:lstStyle/>
          <a:p>
            <a:pPr marL="0" indent="0" algn="ctr">
              <a:buFont typeface="Arial" charset="0"/>
              <a:buNone/>
            </a:pPr>
            <a:r>
              <a:rPr lang="ru-RU" altLang="ru-RU" b="1" smtClean="0">
                <a:solidFill>
                  <a:srgbClr val="00B050"/>
                </a:solidFill>
                <a:latin typeface="Franklin Gothic Medium" pitchFamily="34" charset="0"/>
              </a:rPr>
              <a:t>У ЧЕЛОВЕКА</a:t>
            </a:r>
          </a:p>
        </p:txBody>
      </p:sp>
      <p:sp>
        <p:nvSpPr>
          <p:cNvPr id="21509" name="Содержимое 4"/>
          <p:cNvSpPr>
            <a:spLocks noGrp="1"/>
          </p:cNvSpPr>
          <p:nvPr>
            <p:ph sz="quarter" idx="4294967295"/>
          </p:nvPr>
        </p:nvSpPr>
        <p:spPr>
          <a:xfrm>
            <a:off x="280988" y="1316038"/>
            <a:ext cx="4291012" cy="3941762"/>
          </a:xfrm>
        </p:spPr>
        <p:txBody>
          <a:bodyPr/>
          <a:lstStyle/>
          <a:p>
            <a:endParaRPr lang="ru-RU" altLang="ru-RU" sz="2400" smtClean="0"/>
          </a:p>
        </p:txBody>
      </p:sp>
      <p:sp>
        <p:nvSpPr>
          <p:cNvPr id="21510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4648200" y="1316038"/>
            <a:ext cx="4289425" cy="3941762"/>
          </a:xfrm>
        </p:spPr>
        <p:txBody>
          <a:bodyPr/>
          <a:lstStyle/>
          <a:p>
            <a:endParaRPr lang="ru-RU" altLang="ru-RU" sz="2400" smtClean="0"/>
          </a:p>
        </p:txBody>
      </p:sp>
      <p:pic>
        <p:nvPicPr>
          <p:cNvPr id="21511" name="Picture 2" descr="Картинка 7 из 105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268413"/>
            <a:ext cx="4286250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4" descr="Картинка 8 из 136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412875"/>
            <a:ext cx="3987800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 idx="4294967295"/>
          </p:nvPr>
        </p:nvSpPr>
        <p:spPr>
          <a:xfrm>
            <a:off x="87313" y="476250"/>
            <a:ext cx="8229600" cy="1143000"/>
          </a:xfrm>
        </p:spPr>
        <p:txBody>
          <a:bodyPr/>
          <a:lstStyle/>
          <a:p>
            <a:r>
              <a:rPr lang="ru-RU" altLang="ru-RU" sz="4000" smtClean="0"/>
              <a:t>Какие животные могут это делать?</a:t>
            </a:r>
            <a:br>
              <a:rPr lang="ru-RU" altLang="ru-RU" sz="4000" smtClean="0"/>
            </a:br>
            <a:endParaRPr lang="ru-RU" altLang="ru-RU" sz="4000" smtClean="0"/>
          </a:p>
        </p:txBody>
      </p:sp>
      <p:sp>
        <p:nvSpPr>
          <p:cNvPr id="22531" name="Rectangle 3"/>
          <p:cNvSpPr>
            <a:spLocks noGrp="1"/>
          </p:cNvSpPr>
          <p:nvPr>
            <p:ph type="body" idx="4294967295"/>
          </p:nvPr>
        </p:nvSpPr>
        <p:spPr>
          <a:xfrm>
            <a:off x="684213" y="1125538"/>
            <a:ext cx="8229600" cy="3776662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altLang="ru-RU" smtClean="0"/>
          </a:p>
          <a:p>
            <a:endParaRPr lang="ru-RU" altLang="ru-RU" smtClean="0"/>
          </a:p>
          <a:p>
            <a:r>
              <a:rPr lang="ru-RU" altLang="ru-RU" smtClean="0"/>
              <a:t>мурлычет-…, шипит-… , мычит -…,</a:t>
            </a:r>
          </a:p>
          <a:p>
            <a:r>
              <a:rPr lang="ru-RU" altLang="ru-RU" smtClean="0"/>
              <a:t>жужжит -…, пищит -…, воет -…,</a:t>
            </a:r>
          </a:p>
          <a:p>
            <a:r>
              <a:rPr lang="ru-RU" altLang="ru-RU" smtClean="0"/>
              <a:t>каркает -.., чирикает -…, кукует -…, </a:t>
            </a:r>
          </a:p>
          <a:p>
            <a:r>
              <a:rPr lang="ru-RU" altLang="ru-RU" smtClean="0"/>
              <a:t>поет -…, квакает -…, ревет -…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 idx="4294967295"/>
          </p:nvPr>
        </p:nvSpPr>
        <p:spPr>
          <a:xfrm>
            <a:off x="0" y="66675"/>
            <a:ext cx="9144000" cy="1417638"/>
          </a:xfrm>
        </p:spPr>
        <p:txBody>
          <a:bodyPr/>
          <a:lstStyle/>
          <a:p>
            <a:r>
              <a:rPr lang="ru-RU" altLang="ru-RU" sz="2800" smtClean="0"/>
              <a:t>Из каждого слова исключите по одному звуку, чтобы получилось новое слово. Вот так: го</a:t>
            </a:r>
            <a:r>
              <a:rPr lang="ru-RU" altLang="ru-RU" sz="2800" b="1" smtClean="0"/>
              <a:t>р</a:t>
            </a:r>
            <a:r>
              <a:rPr lang="ru-RU" altLang="ru-RU" sz="2800" smtClean="0"/>
              <a:t>сть-гость.</a:t>
            </a:r>
            <a:r>
              <a:rPr lang="ru-RU" altLang="ru-RU" sz="4800" smtClean="0"/>
              <a:t> 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681288"/>
            <a:ext cx="8229600" cy="1900237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altLang="ru-RU" sz="2800" b="1" smtClean="0"/>
              <a:t> </a:t>
            </a:r>
            <a:r>
              <a:rPr lang="ru-RU" altLang="ru-RU" sz="4000" b="1" smtClean="0"/>
              <a:t>У</a:t>
            </a:r>
            <a:r>
              <a:rPr lang="ru-RU" altLang="ru-RU" sz="4000" smtClean="0"/>
              <a:t>точка, стол</a:t>
            </a:r>
            <a:r>
              <a:rPr lang="ru-RU" altLang="ru-RU" sz="4000" b="1" smtClean="0"/>
              <a:t>б</a:t>
            </a:r>
            <a:r>
              <a:rPr lang="ru-RU" altLang="ru-RU" sz="4000" smtClean="0"/>
              <a:t>, </a:t>
            </a:r>
            <a:r>
              <a:rPr lang="ru-RU" altLang="ru-RU" sz="4000" b="1" smtClean="0"/>
              <a:t>щ</a:t>
            </a:r>
            <a:r>
              <a:rPr lang="ru-RU" altLang="ru-RU" sz="4000" smtClean="0"/>
              <a:t>ель,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altLang="ru-RU" sz="4000" b="1" smtClean="0"/>
              <a:t> у</a:t>
            </a:r>
            <a:r>
              <a:rPr lang="ru-RU" altLang="ru-RU" sz="4000" smtClean="0"/>
              <a:t>кол, зуб</a:t>
            </a:r>
            <a:r>
              <a:rPr lang="ru-RU" altLang="ru-RU" sz="4000" b="1" smtClean="0"/>
              <a:t>р</a:t>
            </a:r>
            <a:r>
              <a:rPr lang="ru-RU" altLang="ru-RU" sz="4000" smtClean="0"/>
              <a:t>, </a:t>
            </a:r>
            <a:r>
              <a:rPr lang="ru-RU" altLang="ru-RU" sz="4000" b="1" smtClean="0"/>
              <a:t>к</a:t>
            </a:r>
            <a:r>
              <a:rPr lang="ru-RU" altLang="ru-RU" sz="4000" smtClean="0"/>
              <a:t>оса, </a:t>
            </a:r>
            <a:r>
              <a:rPr lang="ru-RU" altLang="ru-RU" sz="4000" b="1" smtClean="0"/>
              <a:t>м</a:t>
            </a:r>
            <a:r>
              <a:rPr lang="ru-RU" altLang="ru-RU" sz="4000" smtClean="0"/>
              <a:t>рак, пол</a:t>
            </a:r>
            <a:r>
              <a:rPr lang="ru-RU" altLang="ru-RU" sz="4000" b="1" smtClean="0"/>
              <a:t>к</a:t>
            </a:r>
            <a:r>
              <a:rPr lang="ru-RU" altLang="ru-RU" sz="4000" smtClean="0"/>
              <a:t>,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altLang="ru-RU" sz="4000" smtClean="0"/>
              <a:t> </a:t>
            </a:r>
            <a:r>
              <a:rPr lang="ru-RU" altLang="ru-RU" sz="4000" b="1" smtClean="0"/>
              <a:t>у</a:t>
            </a:r>
            <a:r>
              <a:rPr lang="ru-RU" altLang="ru-RU" sz="4000" smtClean="0"/>
              <a:t>дочка, </a:t>
            </a:r>
            <a:r>
              <a:rPr lang="ru-RU" altLang="ru-RU" sz="4000" b="1" smtClean="0"/>
              <a:t>с</a:t>
            </a:r>
            <a:r>
              <a:rPr lang="ru-RU" altLang="ru-RU" sz="4000" smtClean="0"/>
              <a:t>мех, </a:t>
            </a:r>
            <a:r>
              <a:rPr lang="ru-RU" altLang="ru-RU" sz="4000" b="1" smtClean="0"/>
              <a:t>о</a:t>
            </a:r>
            <a:r>
              <a:rPr lang="ru-RU" altLang="ru-RU" sz="4000" smtClean="0"/>
              <a:t>лень,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altLang="ru-RU" sz="4000" b="1" smtClean="0"/>
              <a:t> с</a:t>
            </a:r>
            <a:r>
              <a:rPr lang="ru-RU" altLang="ru-RU" sz="4000" smtClean="0"/>
              <a:t>наряд, </a:t>
            </a:r>
            <a:r>
              <a:rPr lang="ru-RU" altLang="ru-RU" sz="4000" b="1" smtClean="0"/>
              <a:t>г</a:t>
            </a:r>
            <a:r>
              <a:rPr lang="ru-RU" altLang="ru-RU" sz="4000" smtClean="0"/>
              <a:t>рад.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xfrm>
            <a:off x="34925" y="125413"/>
            <a:ext cx="8229600" cy="1143000"/>
          </a:xfrm>
        </p:spPr>
        <p:txBody>
          <a:bodyPr/>
          <a:lstStyle/>
          <a:p>
            <a:r>
              <a:rPr lang="ru-RU" altLang="ru-RU" sz="2400" smtClean="0"/>
              <a:t>Добавьте к каждому из слов один звук, чтобы получилось новое слово. Вот так: рот-</a:t>
            </a:r>
            <a:r>
              <a:rPr lang="ru-RU" altLang="ru-RU" sz="2400" b="1" smtClean="0"/>
              <a:t>к</a:t>
            </a:r>
            <a:r>
              <a:rPr lang="ru-RU" altLang="ru-RU" sz="2400" smtClean="0"/>
              <a:t>рот.</a:t>
            </a:r>
            <a:r>
              <a:rPr lang="ru-RU" altLang="ru-RU" smtClean="0"/>
              <a:t> 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>
          <a:xfrm>
            <a:off x="458788" y="1851025"/>
            <a:ext cx="8229600" cy="2233613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800" smtClean="0"/>
              <a:t>	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80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altLang="ru-RU" sz="80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4800" smtClean="0"/>
              <a:t>Роза (г), рубка (т), стол (б),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4800" smtClean="0"/>
              <a:t>дар (у), клад (с), лапа(м),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4800" smtClean="0"/>
              <a:t>шар (ф), усы (б).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 idx="4294967295"/>
          </p:nvPr>
        </p:nvSpPr>
        <p:spPr>
          <a:xfrm>
            <a:off x="195263" y="228600"/>
            <a:ext cx="8624887" cy="914400"/>
          </a:xfrm>
        </p:spPr>
        <p:txBody>
          <a:bodyPr/>
          <a:lstStyle/>
          <a:p>
            <a:r>
              <a:rPr lang="ru-RU" altLang="ru-RU" sz="4000" smtClean="0"/>
              <a:t>Замените в словах один согласный звук. Вот так: корж-морж. 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349500"/>
            <a:ext cx="8229600" cy="37766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altLang="ru-RU" sz="2800" smtClean="0"/>
              <a:t>   </a:t>
            </a:r>
            <a:r>
              <a:rPr lang="ru-RU" altLang="ru-RU" sz="4000" smtClean="0"/>
              <a:t>Ногти (к), зубы (д), киска (м),</a:t>
            </a:r>
          </a:p>
          <a:p>
            <a:pPr>
              <a:buFont typeface="Arial" charset="0"/>
              <a:buNone/>
            </a:pPr>
            <a:r>
              <a:rPr lang="ru-RU" altLang="ru-RU" sz="4000" smtClean="0"/>
              <a:t>   песок (л), галка (п), орёл (с),</a:t>
            </a:r>
          </a:p>
          <a:p>
            <a:pPr>
              <a:buFont typeface="Arial" charset="0"/>
              <a:buNone/>
            </a:pPr>
            <a:r>
              <a:rPr lang="ru-RU" altLang="ru-RU" sz="4000" smtClean="0"/>
              <a:t>   норка (к), свет (ц), полено (к).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altLang="ru-RU" b="1" smtClean="0"/>
              <a:t>Олимпиада зверей.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sz="half" idx="4294967295"/>
          </p:nvPr>
        </p:nvSpPr>
        <p:spPr>
          <a:xfrm>
            <a:off x="250825" y="836613"/>
            <a:ext cx="7634288" cy="4419600"/>
          </a:xfrm>
        </p:spPr>
        <p:txBody>
          <a:bodyPr/>
          <a:lstStyle/>
          <a:p>
            <a:endParaRPr lang="ru-RU" altLang="ru-RU" sz="3000" smtClean="0"/>
          </a:p>
          <a:p>
            <a:pPr>
              <a:buFont typeface="Arial" charset="0"/>
              <a:buNone/>
            </a:pPr>
            <a:r>
              <a:rPr lang="ru-RU" altLang="ru-RU" sz="3000" smtClean="0"/>
              <a:t>   </a:t>
            </a:r>
            <a:r>
              <a:rPr lang="ru-RU" altLang="ru-RU" sz="4400" smtClean="0"/>
              <a:t>Внимание! Внимание! </a:t>
            </a:r>
            <a:br>
              <a:rPr lang="ru-RU" altLang="ru-RU" sz="4400" smtClean="0"/>
            </a:br>
            <a:r>
              <a:rPr lang="ru-RU" altLang="ru-RU" sz="4400" smtClean="0"/>
              <a:t>Даётся общий старт!</a:t>
            </a:r>
            <a:br>
              <a:rPr lang="ru-RU" altLang="ru-RU" sz="4400" smtClean="0"/>
            </a:br>
            <a:r>
              <a:rPr lang="ru-RU" altLang="ru-RU" sz="4400" smtClean="0"/>
              <a:t>По бегу состязание.</a:t>
            </a:r>
            <a:br>
              <a:rPr lang="ru-RU" altLang="ru-RU" sz="4400" smtClean="0"/>
            </a:br>
            <a:r>
              <a:rPr lang="ru-RU" altLang="ru-RU" sz="4400" smtClean="0"/>
              <a:t>Кто впереди?... </a:t>
            </a:r>
            <a:endParaRPr lang="en-US" altLang="ru-RU" sz="4400" smtClean="0"/>
          </a:p>
          <a:p>
            <a:pPr>
              <a:buFont typeface="Arial" charset="0"/>
              <a:buNone/>
            </a:pPr>
            <a:endParaRPr lang="en-US" altLang="ru-RU" sz="4400" smtClean="0"/>
          </a:p>
        </p:txBody>
      </p:sp>
      <p:pic>
        <p:nvPicPr>
          <p:cNvPr id="34820" name="Picture 4" descr="гепа1"/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18238" y="2349500"/>
            <a:ext cx="2817812" cy="42211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36 0.08267  L 0.108 0.08267  L 0.072 0.16667  L 0.108 0.24933  L 0.036 0.24933  L 0.0 0.33333  L -0.036 0.24933  L -0.108 0.24933  L -0.072 0.16667  L -0.108 0.08267  L -0.036 0.08267  L 0.0 0.0  Z" pathEditMode="relative" ptsTypes="">
                                      <p:cBhvr>
                                        <p:cTn id="10" dur="2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913"/>
            <a:ext cx="8229600" cy="85725"/>
          </a:xfrm>
        </p:spPr>
        <p:txBody>
          <a:bodyPr/>
          <a:lstStyle/>
          <a:p>
            <a:pPr eaLnBrk="1" hangingPunct="1"/>
            <a:endParaRPr lang="ru-RU" altLang="ru-RU" sz="4000" smtClean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altLang="ru-RU" smtClean="0"/>
              <a:t>            </a:t>
            </a:r>
            <a:r>
              <a:rPr lang="ru-RU" altLang="ru-RU" sz="2000" smtClean="0"/>
              <a:t>У каждого ребёнка есть способности и таланты. Дети от природы любознательны и полны желания учиться, но чтобы они могли проявить свои способности дарования нужно создать условия для развития познавательных интересов. Данная программа формирует стремление ребёнка к размышлению и поиску, вызывает чувство уверенности в своих силах, в возможностях своего интеллекта.                    </a:t>
            </a:r>
          </a:p>
          <a:p>
            <a:pPr>
              <a:buFont typeface="Arial" charset="0"/>
              <a:buNone/>
            </a:pPr>
            <a:r>
              <a:rPr lang="ru-RU" altLang="ru-RU" sz="2000" smtClean="0"/>
              <a:t>                  Данная программа разработана в соответствии с возрастными  и психологическими особенностями детей 6 – 10 лет, с учебной нагрузкой </a:t>
            </a:r>
            <a:r>
              <a:rPr lang="en-US" altLang="ru-RU" sz="2000" smtClean="0"/>
              <a:t>2</a:t>
            </a:r>
            <a:r>
              <a:rPr lang="ru-RU" altLang="ru-RU" sz="2000" smtClean="0"/>
              <a:t> часа в неделю.                                                                                                                             </a:t>
            </a:r>
          </a:p>
          <a:p>
            <a:pPr>
              <a:buFont typeface="Arial" charset="0"/>
              <a:buNone/>
            </a:pPr>
            <a:r>
              <a:rPr lang="ru-RU" altLang="ru-RU" sz="2000" smtClean="0"/>
              <a:t>                  Программа построена таким образом, что во время занятий происходит становление у детей развитых форм самосознания и самоконтроля, исчезает боязнь ошибочных шагов, снижается тревожность и необоснованное беспокойство.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altLang="ru-RU" sz="4000" smtClean="0"/>
              <a:t>А вот в поднятии бревна </a:t>
            </a:r>
            <a:br>
              <a:rPr lang="ru-RU" altLang="ru-RU" sz="4000" smtClean="0"/>
            </a:br>
            <a:r>
              <a:rPr lang="ru-RU" altLang="ru-RU" sz="4000" smtClean="0"/>
              <a:t>Сильнее не было…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 flipH="1">
            <a:off x="3059113" y="3141663"/>
            <a:ext cx="73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35844" name="Picture 4" descr="Слон"/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1700213"/>
            <a:ext cx="5184775" cy="33131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58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C 0.012 -0.024  0.033 -0.05867  0.058 -0.05867  C 0.095 -0.05867  0.125 -0.02267  0.125 0.02267  C 0.125 0.03733  0.122 0.05067  0.116 0.06267  C 0.117 0.06267  0.0 0.24267  0.0 0.244  C 0.0 0.24267  -0.117 0.06267  -0.116 0.06267  C -0.122 0.05067  -0.125 0.03733  -0.125 0.02267  C -0.125 -0.02267  -0.095 -0.05867  -0.057 -0.05867  C -0.033 -0.05867  -0.012 -0.024  0.0 0.0  Z" pathEditMode="relative" ptsTypes="">
                                      <p:cBhvr>
                                        <p:cTn id="16" dur="2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79388" y="482600"/>
            <a:ext cx="8640762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400"/>
              <a:t>Играют звери в баскетбол:</a:t>
            </a:r>
            <a:br>
              <a:rPr lang="ru-RU" altLang="ru-RU" sz="3400"/>
            </a:br>
            <a:r>
              <a:rPr lang="ru-RU" altLang="ru-RU" sz="3400"/>
              <a:t>Корова, лошадь, бык, осёл.</a:t>
            </a:r>
            <a:br>
              <a:rPr lang="ru-RU" altLang="ru-RU" sz="3400"/>
            </a:br>
            <a:r>
              <a:rPr lang="ru-RU" altLang="ru-RU" sz="3400"/>
              <a:t>Но мячик ловко отобрав,</a:t>
            </a:r>
            <a:br>
              <a:rPr lang="ru-RU" altLang="ru-RU" sz="3400"/>
            </a:br>
            <a:r>
              <a:rPr lang="ru-RU" altLang="ru-RU" sz="3400"/>
              <a:t>Всех обыграл один… . </a:t>
            </a:r>
          </a:p>
        </p:txBody>
      </p:sp>
      <p:pic>
        <p:nvPicPr>
          <p:cNvPr id="36867" name="Picture 3" descr="жираф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708275"/>
            <a:ext cx="3121025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4" descr="j018134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5888"/>
            <a:ext cx="2930525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6" descr="j018035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708275"/>
            <a:ext cx="2500312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body" idx="4294967295"/>
          </p:nvPr>
        </p:nvSpPr>
        <p:spPr>
          <a:xfrm>
            <a:off x="179388" y="260350"/>
            <a:ext cx="7797800" cy="63357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altLang="ru-RU" smtClean="0"/>
              <a:t>	Ещё соревнование:</a:t>
            </a:r>
            <a:br>
              <a:rPr lang="ru-RU" altLang="ru-RU" smtClean="0"/>
            </a:br>
            <a:r>
              <a:rPr lang="ru-RU" altLang="ru-RU" smtClean="0"/>
              <a:t>Прицельное метание</a:t>
            </a:r>
            <a:br>
              <a:rPr lang="ru-RU" altLang="ru-RU" smtClean="0"/>
            </a:br>
            <a:r>
              <a:rPr lang="ru-RU" altLang="ru-RU" smtClean="0"/>
              <a:t>Кокоса и банана. </a:t>
            </a:r>
            <a:br>
              <a:rPr lang="ru-RU" altLang="ru-RU" smtClean="0"/>
            </a:br>
            <a:r>
              <a:rPr lang="ru-RU" altLang="ru-RU" smtClean="0"/>
              <a:t>Кто лучший?... </a:t>
            </a:r>
            <a:endParaRPr lang="en-US" altLang="ru-RU" smtClean="0"/>
          </a:p>
          <a:p>
            <a:pPr>
              <a:buFont typeface="Arial" charset="0"/>
              <a:buNone/>
            </a:pPr>
            <a:endParaRPr lang="ru-RU" altLang="ru-RU" smtClean="0"/>
          </a:p>
          <a:p>
            <a:pPr>
              <a:buFont typeface="Arial" charset="0"/>
              <a:buNone/>
            </a:pPr>
            <a:r>
              <a:rPr lang="ru-RU" altLang="ru-RU" smtClean="0"/>
              <a:t>		</a:t>
            </a:r>
          </a:p>
        </p:txBody>
      </p:sp>
      <p:pic>
        <p:nvPicPr>
          <p:cNvPr id="37891" name="Picture 3" descr="обез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636838"/>
            <a:ext cx="3816350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4" descr="обз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908050"/>
            <a:ext cx="41036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>
          <a:xfrm flipV="1">
            <a:off x="457200" y="0"/>
            <a:ext cx="82550" cy="274638"/>
          </a:xfrm>
        </p:spPr>
        <p:txBody>
          <a:bodyPr/>
          <a:lstStyle/>
          <a:p>
            <a:endParaRPr lang="ru-RU" altLang="ru-RU" sz="4000" smtClean="0"/>
          </a:p>
        </p:txBody>
      </p:sp>
      <p:sp>
        <p:nvSpPr>
          <p:cNvPr id="3072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0"/>
            <a:ext cx="8229600" cy="60928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 b="1" smtClean="0"/>
              <a:t>В результате изучения данного курса в 1-ом классе обучающиеся получат возможность   формирования</a:t>
            </a:r>
          </a:p>
          <a:p>
            <a:pPr>
              <a:lnSpc>
                <a:spcPct val="80000"/>
              </a:lnSpc>
            </a:pPr>
            <a:r>
              <a:rPr lang="ru-RU" altLang="ru-RU" sz="2000" b="1" smtClean="0"/>
              <a:t>Личностных результатов:</a:t>
            </a:r>
            <a:r>
              <a:rPr lang="ru-RU" altLang="ru-RU" sz="2000" smtClean="0"/>
              <a:t>  </a:t>
            </a:r>
            <a:endParaRPr lang="ru-RU" altLang="ru-RU" sz="2000" i="1" smtClean="0"/>
          </a:p>
          <a:p>
            <a:pPr>
              <a:lnSpc>
                <a:spcPct val="80000"/>
              </a:lnSpc>
            </a:pPr>
            <a:r>
              <a:rPr lang="ru-RU" altLang="ru-RU" sz="2000" i="1" smtClean="0"/>
              <a:t>Определять</a:t>
            </a:r>
            <a:r>
              <a:rPr lang="ru-RU" altLang="ru-RU" sz="2000" smtClean="0"/>
              <a:t> и </a:t>
            </a:r>
            <a:r>
              <a:rPr lang="ru-RU" altLang="ru-RU" sz="2000" i="1" smtClean="0"/>
              <a:t>высказывать</a:t>
            </a:r>
            <a:r>
              <a:rPr lang="ru-RU" altLang="ru-RU" sz="2000" smtClean="0"/>
              <a:t> под руководством педагога самые простые общие для всех людей правила поведения при сотрудничестве (этические нормы).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В предложенных педагогом ситуациях общения и сотрудничества, опираясь на общие для всех простые правила поведения,  </a:t>
            </a:r>
            <a:r>
              <a:rPr lang="ru-RU" altLang="ru-RU" sz="2000" i="1" smtClean="0"/>
              <a:t>делать выбор</a:t>
            </a:r>
            <a:r>
              <a:rPr lang="ru-RU" altLang="ru-RU" sz="2000" smtClean="0"/>
              <a:t>, при поддержке других участников группы и педагога, как поступить.</a:t>
            </a:r>
            <a:endParaRPr lang="ru-RU" altLang="ru-RU" sz="2000" b="1" smtClean="0"/>
          </a:p>
          <a:p>
            <a:pPr>
              <a:lnSpc>
                <a:spcPct val="80000"/>
              </a:lnSpc>
            </a:pPr>
            <a:r>
              <a:rPr lang="ru-RU" altLang="ru-RU" sz="2000" b="1" smtClean="0"/>
              <a:t>Метапредметных результататов</a:t>
            </a:r>
            <a:r>
              <a:rPr lang="ru-RU" altLang="ru-RU" sz="2000" smtClean="0"/>
              <a:t> :  </a:t>
            </a:r>
            <a:endParaRPr lang="ru-RU" altLang="ru-RU" sz="2000" i="1" smtClean="0"/>
          </a:p>
          <a:p>
            <a:pPr>
              <a:lnSpc>
                <a:spcPct val="80000"/>
              </a:lnSpc>
            </a:pPr>
            <a:r>
              <a:rPr lang="ru-RU" altLang="ru-RU" sz="2000" i="1" smtClean="0"/>
              <a:t>Регулятивные УУД</a:t>
            </a:r>
            <a:r>
              <a:rPr lang="ru-RU" altLang="ru-RU" sz="2000" smtClean="0"/>
              <a:t>:</a:t>
            </a:r>
            <a:endParaRPr lang="ru-RU" altLang="ru-RU" sz="2000" i="1" smtClean="0"/>
          </a:p>
          <a:p>
            <a:pPr>
              <a:lnSpc>
                <a:spcPct val="80000"/>
              </a:lnSpc>
            </a:pPr>
            <a:r>
              <a:rPr lang="ru-RU" altLang="ru-RU" sz="2000" i="1" smtClean="0"/>
              <a:t>Определять</a:t>
            </a:r>
            <a:r>
              <a:rPr lang="ru-RU" altLang="ru-RU" sz="2000" smtClean="0"/>
              <a:t> и </a:t>
            </a:r>
            <a:r>
              <a:rPr lang="ru-RU" altLang="ru-RU" sz="2000" i="1" smtClean="0"/>
              <a:t>формулировать</a:t>
            </a:r>
            <a:r>
              <a:rPr lang="ru-RU" altLang="ru-RU" sz="2000" smtClean="0"/>
              <a:t> цель деятельности   с помощью учителя. </a:t>
            </a:r>
            <a:endParaRPr lang="ru-RU" altLang="ru-RU" sz="2000" i="1" smtClean="0"/>
          </a:p>
          <a:p>
            <a:pPr>
              <a:lnSpc>
                <a:spcPct val="80000"/>
              </a:lnSpc>
            </a:pPr>
            <a:r>
              <a:rPr lang="ru-RU" altLang="ru-RU" sz="2000" i="1" smtClean="0"/>
              <a:t>Проговаривать</a:t>
            </a:r>
            <a:r>
              <a:rPr lang="ru-RU" altLang="ru-RU" sz="2000" smtClean="0"/>
              <a:t> последовательность действий  . 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Учиться </a:t>
            </a:r>
            <a:r>
              <a:rPr lang="ru-RU" altLang="ru-RU" sz="2000" i="1" smtClean="0"/>
              <a:t>высказывать</a:t>
            </a:r>
            <a:r>
              <a:rPr lang="ru-RU" altLang="ru-RU" sz="2000" smtClean="0"/>
              <a:t> своё предположение (версию) на основе работы с иллюстрацией рабочей тетради.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Учиться </a:t>
            </a:r>
            <a:r>
              <a:rPr lang="ru-RU" altLang="ru-RU" sz="2000" i="1" smtClean="0"/>
              <a:t>работать</a:t>
            </a:r>
            <a:r>
              <a:rPr lang="ru-RU" altLang="ru-RU" sz="2000" smtClean="0"/>
              <a:t> по предложенному учителем плану.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Учиться </a:t>
            </a:r>
            <a:r>
              <a:rPr lang="ru-RU" altLang="ru-RU" sz="2000" i="1" smtClean="0"/>
              <a:t>отличать</a:t>
            </a:r>
            <a:r>
              <a:rPr lang="ru-RU" altLang="ru-RU" sz="2000" smtClean="0"/>
              <a:t> верно выполненное задание от неверного.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Учиться совместно с учителем и другими учениками </a:t>
            </a:r>
            <a:r>
              <a:rPr lang="ru-RU" altLang="ru-RU" sz="2000" i="1" smtClean="0"/>
              <a:t>давать</a:t>
            </a:r>
            <a:r>
              <a:rPr lang="ru-RU" altLang="ru-RU" sz="2000" smtClean="0"/>
              <a:t> эмоциональную </a:t>
            </a:r>
            <a:r>
              <a:rPr lang="ru-RU" altLang="ru-RU" sz="2000" i="1" smtClean="0"/>
              <a:t>оценку</a:t>
            </a:r>
            <a:r>
              <a:rPr lang="ru-RU" altLang="ru-RU" sz="2000" smtClean="0"/>
              <a:t> деятельности товарищей.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153988" cy="69850"/>
          </a:xfrm>
        </p:spPr>
        <p:txBody>
          <a:bodyPr/>
          <a:lstStyle/>
          <a:p>
            <a:endParaRPr lang="ru-RU" altLang="ru-RU" sz="4000" smtClean="0"/>
          </a:p>
        </p:txBody>
      </p:sp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 i="1" smtClean="0"/>
              <a:t>Познавательные УУД:</a:t>
            </a:r>
            <a:endParaRPr lang="ru-RU" altLang="ru-RU" sz="2000" smtClean="0"/>
          </a:p>
          <a:p>
            <a:pPr>
              <a:lnSpc>
                <a:spcPct val="80000"/>
              </a:lnSpc>
            </a:pPr>
            <a:r>
              <a:rPr lang="ru-RU" altLang="ru-RU" sz="2000" smtClean="0"/>
              <a:t>Ориентироваться в своей системе знаний: </a:t>
            </a:r>
            <a:r>
              <a:rPr lang="ru-RU" altLang="ru-RU" sz="2000" i="1" smtClean="0"/>
              <a:t>отличать</a:t>
            </a:r>
            <a:r>
              <a:rPr lang="ru-RU" altLang="ru-RU" sz="2000" smtClean="0"/>
              <a:t> новое от уже известного с помощью учителя. 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Делать предварительный отбор источников информации:</a:t>
            </a:r>
            <a:r>
              <a:rPr lang="ru-RU" altLang="ru-RU" sz="2000" i="1" smtClean="0"/>
              <a:t> ориентироваться</a:t>
            </a:r>
            <a:r>
              <a:rPr lang="ru-RU" altLang="ru-RU" sz="2000" smtClean="0"/>
              <a:t>  в учебнике (на развороте, в оглавлении, в словаре).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Добывать новые знания:</a:t>
            </a:r>
            <a:r>
              <a:rPr lang="ru-RU" altLang="ru-RU" sz="2000" i="1" smtClean="0"/>
              <a:t> находить</a:t>
            </a:r>
            <a:r>
              <a:rPr lang="ru-RU" altLang="ru-RU" sz="2000" smtClean="0"/>
              <a:t> </a:t>
            </a:r>
            <a:r>
              <a:rPr lang="ru-RU" altLang="ru-RU" sz="2000" i="1" smtClean="0"/>
              <a:t>ответы</a:t>
            </a:r>
            <a:r>
              <a:rPr lang="ru-RU" altLang="ru-RU" sz="2000" smtClean="0"/>
              <a:t> на вопросы, используя учебник, свой жизненный опыт и информацию, полученную от учителя. 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Перерабатывать полученную информацию:</a:t>
            </a:r>
            <a:r>
              <a:rPr lang="ru-RU" altLang="ru-RU" sz="2000" i="1" smtClean="0"/>
              <a:t> делать выводы</a:t>
            </a:r>
            <a:r>
              <a:rPr lang="ru-RU" altLang="ru-RU" sz="2000" smtClean="0"/>
              <a:t> в результате  совместной  работы всего класса.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Перерабатывать полученную информацию: </a:t>
            </a:r>
            <a:r>
              <a:rPr lang="ru-RU" altLang="ru-RU" sz="2000" i="1" smtClean="0"/>
              <a:t>сравнивать</a:t>
            </a:r>
            <a:r>
              <a:rPr lang="ru-RU" altLang="ru-RU" sz="2000" smtClean="0"/>
              <a:t> и </a:t>
            </a:r>
            <a:r>
              <a:rPr lang="ru-RU" altLang="ru-RU" sz="2000" i="1" smtClean="0"/>
              <a:t>группировать</a:t>
            </a:r>
            <a:r>
              <a:rPr lang="ru-RU" altLang="ru-RU" sz="2000" smtClean="0"/>
              <a:t> такие математические объекты, как числа, числовые выражения, равенства, неравенства, плоские геометрические фигуры.</a:t>
            </a:r>
          </a:p>
          <a:p>
            <a:pPr>
              <a:lnSpc>
                <a:spcPct val="80000"/>
              </a:lnSpc>
            </a:pPr>
            <a:r>
              <a:rPr lang="ru-RU" altLang="ru-RU" sz="2000" smtClean="0"/>
              <a:t>Преобразовывать информацию из одной формы в другую: составлять математические рассказы и задачи на основе простейших математических моделей (предметных, рисунков, схематических рисунков, схем); находить и формулировать решение задачи с помощью простейших  моделей (предметных, рисунков, схематических рисунков, схем).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ChangeArrowheads="1"/>
          </p:cNvSpPr>
          <p:nvPr/>
        </p:nvSpPr>
        <p:spPr bwMode="auto">
          <a:xfrm>
            <a:off x="0" y="247650"/>
            <a:ext cx="914400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6381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6381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6381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6381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6381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81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81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81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81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i="1"/>
              <a:t>Коммуникативные УУД</a:t>
            </a:r>
            <a:r>
              <a:rPr lang="ru-RU" altLang="ru-RU"/>
              <a:t>:</a:t>
            </a:r>
          </a:p>
          <a:p>
            <a:pPr algn="ctr" eaLnBrk="1" hangingPunct="1"/>
            <a:r>
              <a:rPr lang="ru-RU" altLang="ru-RU"/>
              <a:t>Донести свою позицию до других:</a:t>
            </a:r>
            <a:r>
              <a:rPr lang="ru-RU" altLang="ru-RU" i="1"/>
              <a:t> оформлять</a:t>
            </a:r>
            <a:r>
              <a:rPr lang="ru-RU" altLang="ru-RU"/>
              <a:t> свою мысль в устной и письменной речи </a:t>
            </a:r>
          </a:p>
          <a:p>
            <a:pPr algn="ctr" eaLnBrk="1" hangingPunct="1"/>
            <a:r>
              <a:rPr lang="ru-RU" altLang="ru-RU"/>
              <a:t>(на уровне одного предложения или небольшого текста).</a:t>
            </a:r>
          </a:p>
          <a:p>
            <a:pPr algn="ctr" eaLnBrk="1" hangingPunct="1"/>
            <a:r>
              <a:rPr lang="ru-RU" altLang="ru-RU" i="1"/>
              <a:t>Слушать</a:t>
            </a:r>
            <a:r>
              <a:rPr lang="ru-RU" altLang="ru-RU"/>
              <a:t> и </a:t>
            </a:r>
            <a:r>
              <a:rPr lang="ru-RU" altLang="ru-RU" i="1"/>
              <a:t>понимать</a:t>
            </a:r>
            <a:r>
              <a:rPr lang="ru-RU" altLang="ru-RU"/>
              <a:t> речь других.</a:t>
            </a:r>
          </a:p>
          <a:p>
            <a:pPr algn="ctr" eaLnBrk="1" hangingPunct="1"/>
            <a:r>
              <a:rPr lang="ru-RU" altLang="ru-RU" i="1"/>
              <a:t>Читать</a:t>
            </a:r>
            <a:r>
              <a:rPr lang="ru-RU" altLang="ru-RU"/>
              <a:t> и </a:t>
            </a:r>
            <a:r>
              <a:rPr lang="ru-RU" altLang="ru-RU" i="1"/>
              <a:t>пересказывать</a:t>
            </a:r>
            <a:r>
              <a:rPr lang="ru-RU" altLang="ru-RU"/>
              <a:t> текст.</a:t>
            </a:r>
          </a:p>
          <a:p>
            <a:pPr algn="ctr" eaLnBrk="1" hangingPunct="1"/>
            <a:r>
              <a:rPr lang="ru-RU" altLang="ru-RU"/>
              <a:t>Совместно договариваться о правилах общения и поведения в школе и следовать им.</a:t>
            </a:r>
          </a:p>
          <a:p>
            <a:pPr algn="ctr" eaLnBrk="1" hangingPunct="1"/>
            <a:r>
              <a:rPr lang="ru-RU" altLang="ru-RU"/>
              <a:t>Учиться выполнять различные роли в группе (лидера, исполнителя, критика).</a:t>
            </a:r>
          </a:p>
          <a:p>
            <a:pPr algn="ctr" eaLnBrk="1" hangingPunct="1"/>
            <a:r>
              <a:rPr lang="ru-RU" altLang="ru-RU" b="1"/>
              <a:t>Предметных результататов:</a:t>
            </a:r>
            <a:r>
              <a:rPr lang="ru-RU" altLang="ru-RU"/>
              <a:t>  </a:t>
            </a:r>
          </a:p>
          <a:p>
            <a:pPr algn="ctr" eaLnBrk="1" hangingPunct="1"/>
            <a:r>
              <a:rPr lang="ru-RU" altLang="ru-RU"/>
              <a:t>- описывать признаки предметов и узнавать предметы по их признакам;</a:t>
            </a:r>
          </a:p>
          <a:p>
            <a:pPr algn="ctr" eaLnBrk="1" hangingPunct="1"/>
            <a:r>
              <a:rPr lang="ru-RU" altLang="ru-RU"/>
              <a:t>-выделять существенные признаки предметов;</a:t>
            </a:r>
          </a:p>
          <a:p>
            <a:pPr algn="ctr" eaLnBrk="1" hangingPunct="1"/>
            <a:r>
              <a:rPr lang="ru-RU" altLang="ru-RU"/>
              <a:t>-сравнивать между собой предметы, явления;</a:t>
            </a:r>
          </a:p>
          <a:p>
            <a:pPr algn="ctr" eaLnBrk="1" hangingPunct="1"/>
            <a:r>
              <a:rPr lang="ru-RU" altLang="ru-RU"/>
              <a:t>-обобщать, делать несложные выводы;</a:t>
            </a:r>
          </a:p>
          <a:p>
            <a:pPr algn="ctr" eaLnBrk="1" hangingPunct="1"/>
            <a:r>
              <a:rPr lang="ru-RU" altLang="ru-RU"/>
              <a:t>-классифицировать явления, предметы;</a:t>
            </a:r>
          </a:p>
          <a:p>
            <a:pPr algn="ctr" eaLnBrk="1" hangingPunct="1"/>
            <a:r>
              <a:rPr lang="ru-RU" altLang="ru-RU"/>
              <a:t>-определять последовательность событий;</a:t>
            </a:r>
          </a:p>
          <a:p>
            <a:pPr algn="ctr" eaLnBrk="1" hangingPunct="1"/>
            <a:r>
              <a:rPr lang="ru-RU" altLang="ru-RU"/>
              <a:t>-судить о противоположных явлениях;</a:t>
            </a:r>
          </a:p>
          <a:p>
            <a:pPr algn="ctr" eaLnBrk="1" hangingPunct="1"/>
            <a:r>
              <a:rPr lang="ru-RU" altLang="ru-RU"/>
              <a:t>-давать определения тем или иным понятиям;</a:t>
            </a:r>
          </a:p>
          <a:p>
            <a:pPr algn="ctr" eaLnBrk="1" hangingPunct="1"/>
            <a:r>
              <a:rPr lang="ru-RU" altLang="ru-RU"/>
              <a:t>-определять отношения между предметами типа «род» - «вид»;</a:t>
            </a:r>
          </a:p>
          <a:p>
            <a:pPr algn="ctr" eaLnBrk="1" hangingPunct="1"/>
            <a:r>
              <a:rPr lang="ru-RU" altLang="ru-RU"/>
              <a:t>-выявлять функциональные отношения между понятиями;</a:t>
            </a:r>
          </a:p>
          <a:p>
            <a:pPr algn="ctr" eaLnBrk="1" hangingPunct="1"/>
            <a:r>
              <a:rPr lang="ru-RU" altLang="ru-RU"/>
              <a:t>-выявлять закономерности и проводить аналогии.  </a:t>
            </a:r>
          </a:p>
          <a:p>
            <a:pPr algn="ctr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altLang="ru-RU" smtClean="0"/>
              <a:t>Рабочие тетради для учащихся</a:t>
            </a:r>
          </a:p>
        </p:txBody>
      </p:sp>
      <p:pic>
        <p:nvPicPr>
          <p:cNvPr id="33795" name="Picture 4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713" y="1268413"/>
            <a:ext cx="5976937" cy="37449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250825" y="-188913"/>
            <a:ext cx="144463" cy="188913"/>
          </a:xfrm>
        </p:spPr>
        <p:txBody>
          <a:bodyPr/>
          <a:lstStyle/>
          <a:p>
            <a:pPr eaLnBrk="1" hangingPunct="1"/>
            <a:endParaRPr lang="ru-RU" altLang="ru-RU" sz="4000" smtClean="0"/>
          </a:p>
        </p:txBody>
      </p:sp>
      <p:sp>
        <p:nvSpPr>
          <p:cNvPr id="10243" name="Содержимое 2"/>
          <p:cNvSpPr>
            <a:spLocks noGrp="1"/>
          </p:cNvSpPr>
          <p:nvPr>
            <p:ph sz="half" idx="1"/>
          </p:nvPr>
        </p:nvSpPr>
        <p:spPr>
          <a:xfrm>
            <a:off x="323850" y="0"/>
            <a:ext cx="8507413" cy="50847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altLang="ru-RU" smtClean="0"/>
              <a:t>            </a:t>
            </a:r>
            <a:r>
              <a:rPr lang="ru-RU" altLang="ru-RU" sz="2000" smtClean="0"/>
              <a:t>В результате занятий ребёнок достигает значительных успехов в своём развитии, и  эти умения применяет в жизни, что приводит к успехам. Задания носят не оценочный, а обучающий и развивающий характер, поэтому основное внимание на занятиях обращено на такие качества ребёнка, развитие и совершенствование которых очень важно для формирования полноценной самостоятельно мыслящей личности. Это – внимание, восприятие, мышление, воображение и различные виды памяти. </a:t>
            </a:r>
          </a:p>
          <a:p>
            <a:pPr>
              <a:buFont typeface="Arial" charset="0"/>
              <a:buNone/>
            </a:pPr>
            <a:r>
              <a:rPr lang="ru-RU" altLang="ru-RU" sz="2000" smtClean="0"/>
              <a:t>                 Занятие построено так, что один вид деятельности сменяется другим. Это позволяет сделать работу детей динамичной, насыщенной и менее утомительной.  С каждым занятием задания усложняются: увеличивается объём материала, наращивается темп выполнения задания, сложнее становятся выполняемые рисунки. </a:t>
            </a:r>
          </a:p>
          <a:p>
            <a:pPr>
              <a:buFont typeface="Arial" charset="0"/>
              <a:buNone/>
            </a:pPr>
            <a:r>
              <a:rPr lang="ru-RU" altLang="ru-RU" sz="2000" smtClean="0"/>
              <a:t>                Следует заметить, что занятия содействуют развитию речи, совершенствуют навыки лингвистического анализа, повышают уровень языкового развития, решают проблемы интеллектуального развития  детей.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787"/>
          </a:xfrm>
        </p:spPr>
        <p:txBody>
          <a:bodyPr/>
          <a:lstStyle/>
          <a:p>
            <a:pPr algn="l" eaLnBrk="1" hangingPunct="1"/>
            <a:r>
              <a:rPr lang="ru-RU" altLang="ru-RU" sz="1400" b="1" smtClean="0"/>
              <a:t>         Цель данного курса: </a:t>
            </a:r>
            <a:r>
              <a:rPr lang="ru-RU" altLang="ru-RU" sz="1400" smtClean="0"/>
              <a:t>развитие познавательных способностей учащихся  на основе системы развивающих занятий.</a:t>
            </a:r>
            <a:br>
              <a:rPr lang="ru-RU" altLang="ru-RU" sz="1400" smtClean="0"/>
            </a:br>
            <a:r>
              <a:rPr lang="ru-RU" altLang="ru-RU" sz="1400" smtClean="0"/>
              <a:t>         </a:t>
            </a:r>
            <a:r>
              <a:rPr lang="ru-RU" altLang="ru-RU" sz="1400" b="1" smtClean="0"/>
              <a:t>Основные задачи курса:</a:t>
            </a:r>
            <a:r>
              <a:rPr lang="ru-RU" altLang="ru-RU" sz="1400" smtClean="0"/>
              <a:t/>
            </a:r>
            <a:br>
              <a:rPr lang="ru-RU" altLang="ru-RU" sz="1400" smtClean="0"/>
            </a:br>
            <a:r>
              <a:rPr lang="ru-RU" altLang="ru-RU" sz="1400" smtClean="0"/>
              <a:t>- развитие мышления в процессе формирования основных приемов мысли­тельной деятельности: анализа, синтеза, сравнения, обобщения, классификации, умение выделять главное, доказывать и опровергать, делать несложные выводы;</a:t>
            </a:r>
            <a:br>
              <a:rPr lang="ru-RU" altLang="ru-RU" sz="1400" smtClean="0"/>
            </a:br>
            <a:r>
              <a:rPr lang="ru-RU" altLang="ru-RU" sz="1400" smtClean="0"/>
              <a:t>- развитие психических познавательных процессов: различных видов памяти, внимания, зрительного восприятия, воображения;</a:t>
            </a:r>
            <a:br>
              <a:rPr lang="ru-RU" altLang="ru-RU" sz="1400" smtClean="0"/>
            </a:br>
            <a:r>
              <a:rPr lang="ru-RU" altLang="ru-RU" sz="1400" smtClean="0"/>
              <a:t>- развитие языковой культуры и формирование речевых умений: четко и ясно излагать свои мысли, давать определения понятиям, строить умозаключе­ния, аргументировано доказывать свою точку зрения;</a:t>
            </a:r>
            <a:br>
              <a:rPr lang="ru-RU" altLang="ru-RU" sz="1400" smtClean="0"/>
            </a:br>
            <a:r>
              <a:rPr lang="ru-RU" altLang="ru-RU" sz="1400" smtClean="0"/>
              <a:t>- формирование навыков творческого мышления и развитие умения ре­шать нестандартные задачи;</a:t>
            </a:r>
            <a:br>
              <a:rPr lang="ru-RU" altLang="ru-RU" sz="1400" smtClean="0"/>
            </a:br>
            <a:r>
              <a:rPr lang="ru-RU" altLang="ru-RU" sz="1400" smtClean="0"/>
              <a:t>развитие познавательной активности и самостоятельной мыслительной деятельности учащихся;</a:t>
            </a:r>
            <a:br>
              <a:rPr lang="ru-RU" altLang="ru-RU" sz="1400" smtClean="0"/>
            </a:br>
            <a:r>
              <a:rPr lang="ru-RU" altLang="ru-RU" sz="1400" smtClean="0"/>
              <a:t>- формирование и развитие коммуникативных умений: умение общаться и взаимодействовать в коллективе, работать в парах, группах, уважать мнение других, объективно оценивать свою работу и деятельность одноклассников;</a:t>
            </a:r>
            <a:br>
              <a:rPr lang="ru-RU" altLang="ru-RU" sz="1400" smtClean="0"/>
            </a:br>
            <a:r>
              <a:rPr lang="ru-RU" altLang="ru-RU" sz="1400" smtClean="0"/>
              <a:t>- формирование навыков применения полученных знаний и умений в процессе изучения школьных дисциплин и в практической деятельности.</a:t>
            </a:r>
            <a:br>
              <a:rPr lang="ru-RU" altLang="ru-RU" sz="1400" smtClean="0"/>
            </a:br>
            <a:r>
              <a:rPr lang="ru-RU" altLang="ru-RU" sz="1400" smtClean="0"/>
              <a:t>           Таким образом, принципиальной </a:t>
            </a:r>
            <a:r>
              <a:rPr lang="ru-RU" altLang="ru-RU" sz="1400" b="1" smtClean="0"/>
              <a:t>задачей предлагаемого курса является именно </a:t>
            </a:r>
            <a:r>
              <a:rPr lang="ru-RU" altLang="ru-RU" sz="1400" b="1" u="sng" smtClean="0"/>
              <a:t>развитие познавательных способностей</a:t>
            </a:r>
            <a:r>
              <a:rPr lang="ru-RU" altLang="ru-RU" sz="1400" b="1" smtClean="0"/>
              <a:t> и </a:t>
            </a:r>
            <a:r>
              <a:rPr lang="ru-RU" altLang="ru-RU" sz="1400" b="1" u="sng" smtClean="0"/>
              <a:t>общеучебных умений и навыков</a:t>
            </a:r>
            <a:r>
              <a:rPr lang="ru-RU" altLang="ru-RU" sz="1400" b="1" smtClean="0"/>
              <a:t>, а не усвоение каких-то конкретных знаний и умений.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227013" cy="71437"/>
          </a:xfrm>
        </p:spPr>
        <p:txBody>
          <a:bodyPr/>
          <a:lstStyle/>
          <a:p>
            <a:endParaRPr lang="ru-RU" altLang="ru-RU" sz="4000" smtClean="0"/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altLang="ru-RU" sz="2800" b="1" smtClean="0"/>
              <a:t>          Особенности организации учебного процесса.</a:t>
            </a:r>
            <a:endParaRPr lang="ru-RU" altLang="ru-RU" sz="2800" smtClean="0"/>
          </a:p>
          <a:p>
            <a:pPr>
              <a:buFont typeface="Arial" charset="0"/>
              <a:buNone/>
            </a:pPr>
            <a:r>
              <a:rPr lang="ru-RU" altLang="ru-RU" smtClean="0"/>
              <a:t>           </a:t>
            </a:r>
            <a:r>
              <a:rPr lang="ru-RU" altLang="ru-RU" sz="2000" smtClean="0"/>
              <a:t>Материал каждого занятия рассчитан на 35 минут. Во время занятий у ребенка происходит становление  развитых форм самосознания, самоконтроля и самооценки. Отсутствие отметок снижает тревожность и необоснованное беспокойство учащихся, исчезает боязнь ошибочных ответов. В результате у детей формируется отношение к данным занятиям как к средству развития своей личности. Данный курс состоит из системы тренировочных упражнений, специальных заданий, дидактических и развивающих игр. На занятиях применяются  занимательные и доступные для понимания задания и упражнения, задачи, вопросы, загадки, игры, ребусы, кроссворды и т.д. , что привлекательно для младших школьников.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550" cy="71437"/>
          </a:xfrm>
        </p:spPr>
        <p:txBody>
          <a:bodyPr/>
          <a:lstStyle/>
          <a:p>
            <a:endParaRPr lang="ru-RU" altLang="ru-RU" sz="4000" smtClean="0"/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r>
              <a:rPr lang="ru-RU" altLang="ru-RU" sz="2000" smtClean="0"/>
              <a:t>В курсе используются задачи разной сложности, поэтому слабые дети, участвуя в занятиях, могут почувствовать уверенность в своих силах (для таких учащихся подбираются задачи, кото­рые они могут решать успешно).</a:t>
            </a:r>
          </a:p>
          <a:p>
            <a:r>
              <a:rPr lang="ru-RU" altLang="ru-RU" sz="2000" smtClean="0"/>
              <a:t>   Ребенок на этих заняти­ях сам оценивает свои успехи. Это создает особый положительный эмоциональный фон: раскованность, интерес, желание научиться выполнять предлагаемые задания.</a:t>
            </a:r>
          </a:p>
          <a:p>
            <a:r>
              <a:rPr lang="ru-RU" altLang="ru-RU" sz="2000" smtClean="0"/>
              <a:t>В системе заданий реализован принцип «спирали», то есть возвращение к одному и тому же заданию, но на более высоком уровне трудности. Задачи по каждой из тем могут быть включены в любые занятия другой темы в качестве закрепления. Изучаемые темы повторяются в следующем учебном году, но даются с усложнением материала и решаемых задач.</a:t>
            </a:r>
            <a:r>
              <a:rPr lang="ru-RU" altLang="ru-RU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>
          <a:xfrm flipV="1">
            <a:off x="457200" y="188913"/>
            <a:ext cx="82550" cy="85725"/>
          </a:xfrm>
        </p:spPr>
        <p:txBody>
          <a:bodyPr/>
          <a:lstStyle/>
          <a:p>
            <a:endParaRPr lang="ru-RU" altLang="ru-RU" sz="4000" smtClean="0"/>
          </a:p>
        </p:txBody>
      </p:sp>
      <p:sp>
        <p:nvSpPr>
          <p:cNvPr id="14339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88913"/>
            <a:ext cx="8229600" cy="593725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altLang="ru-RU" sz="2000" b="1" smtClean="0"/>
              <a:t>                                                        Содержание курса</a:t>
            </a:r>
            <a:endParaRPr lang="ru-RU" altLang="ru-RU" sz="2000" smtClean="0"/>
          </a:p>
          <a:p>
            <a:pPr>
              <a:lnSpc>
                <a:spcPct val="80000"/>
              </a:lnSpc>
            </a:pPr>
            <a:r>
              <a:rPr lang="ru-RU" altLang="ru-RU" sz="2000" smtClean="0"/>
              <a:t>В основе построения курса лежит принцип разнообразия творческо-поисковых задач. При этом основными выступают два следующих аспекта разнообразия: по содержанию и по сложности задач.</a:t>
            </a:r>
            <a:endParaRPr lang="ru-RU" altLang="ru-RU" sz="2000" b="1" u="sng" smtClean="0"/>
          </a:p>
          <a:p>
            <a:pPr>
              <a:lnSpc>
                <a:spcPct val="80000"/>
              </a:lnSpc>
            </a:pPr>
            <a:r>
              <a:rPr lang="ru-RU" altLang="ru-RU" sz="2000" b="1" u="sng" smtClean="0"/>
              <a:t>Развитие восприятия</a:t>
            </a:r>
            <a:r>
              <a:rPr lang="ru-RU" altLang="ru-RU" sz="2000" smtClean="0"/>
              <a:t>. Развитие слуховых, осязательных ощущений. Формирование и развитие пространственных представлений. Развитие умение ориентироваться  в пространстве листа. Развитие фонематического слуха. Развитие восприятия времени, речи, формы, цвета, движения. Формирование навыков правильного и точного восприятия  предметов и явлений. Тренировочные упражнения и дидактические игры  по развитию восприятия и наблюдательности.</a:t>
            </a:r>
            <a:endParaRPr lang="ru-RU" altLang="ru-RU" sz="2000" b="1" u="sng" smtClean="0"/>
          </a:p>
          <a:p>
            <a:pPr>
              <a:lnSpc>
                <a:spcPct val="80000"/>
              </a:lnSpc>
            </a:pPr>
            <a:r>
              <a:rPr lang="ru-RU" altLang="ru-RU" sz="2000" b="1" u="sng" smtClean="0"/>
              <a:t>Развитие памяти</a:t>
            </a:r>
            <a:r>
              <a:rPr lang="ru-RU" altLang="ru-RU" sz="2000" smtClean="0"/>
              <a:t>. Диагностика памяти. Развитие зрительной, слуховой, образной, смысловой памяти. Тренировочные упражнения  по развитию точности  и быстроты запоминания, увеличению объёма памяти, качества воспроизведения материала.</a:t>
            </a:r>
            <a:endParaRPr lang="ru-RU" altLang="ru-RU" sz="2000" b="1" u="sng" smtClean="0"/>
          </a:p>
          <a:p>
            <a:pPr>
              <a:lnSpc>
                <a:spcPct val="80000"/>
              </a:lnSpc>
            </a:pPr>
            <a:r>
              <a:rPr lang="ru-RU" altLang="ru-RU" sz="2000" b="1" u="sng" smtClean="0"/>
              <a:t>Развитие внимания</a:t>
            </a:r>
            <a:r>
              <a:rPr lang="ru-RU" altLang="ru-RU" sz="2000" smtClean="0"/>
              <a:t>. Диагностика произвольного внимания. Тренировочные упражнения на развитие  способности переключать, распределять внимание, увеличение объёма устойчивости, концентрации внимания.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>
          <a:xfrm flipV="1">
            <a:off x="457200" y="0"/>
            <a:ext cx="153988" cy="274638"/>
          </a:xfrm>
        </p:spPr>
        <p:txBody>
          <a:bodyPr/>
          <a:lstStyle/>
          <a:p>
            <a:endParaRPr lang="ru-RU" altLang="ru-RU" sz="4000" smtClean="0"/>
          </a:p>
        </p:txBody>
      </p:sp>
      <p:sp>
        <p:nvSpPr>
          <p:cNvPr id="15363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000" b="1" u="sng" smtClean="0"/>
              <a:t>Развитие мышления</a:t>
            </a:r>
            <a:r>
              <a:rPr lang="ru-RU" altLang="ru-RU" sz="2000" smtClean="0"/>
              <a:t>. Формирование умения находить и выделять признаки разных предметов, явлений, узнавать предмет по его признакам, давать описание предметов, явлений в соответствии с их признаками. Формирование умения выделять главное и существенное, умение сравнивать  предметы, выделять черты сходства и различия, выявлять закономерности. Формирование основных мыслительных операций: анализа, синтеза, сравнения, классификации, обобщения, умения выделять главное и существенное на основе развивающих заданий и упражнений, путем решения логических задач и проведения дидактических игр.</a:t>
            </a:r>
            <a:endParaRPr lang="ru-RU" altLang="ru-RU" sz="2000" b="1" u="sng" smtClean="0"/>
          </a:p>
          <a:p>
            <a:pPr>
              <a:lnSpc>
                <a:spcPct val="90000"/>
              </a:lnSpc>
            </a:pPr>
            <a:r>
              <a:rPr lang="ru-RU" altLang="ru-RU" sz="2000" b="1" u="sng" smtClean="0"/>
              <a:t>Развитие речи</a:t>
            </a:r>
            <a:r>
              <a:rPr lang="ru-RU" altLang="ru-RU" sz="2000" smtClean="0"/>
              <a:t>. Развитие устойчивой речи, умение описывать то, что было обнаружено с   помощью органов чувств. Обогащение и активизация словаря учащихся. Развитие умения составлять загадки, небольшие рассказы- описания, сочинять сказки. Формирование  умения давать несложные определения понятиям.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altLang="ru-RU" smtClean="0"/>
              <a:t>Примеры заданий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Урок письм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Урок письма</Template>
  <TotalTime>54</TotalTime>
  <Words>1397</Words>
  <Application>Microsoft Office PowerPoint</Application>
  <PresentationFormat>Экран (4:3)</PresentationFormat>
  <Paragraphs>99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Calibri</vt:lpstr>
      <vt:lpstr>Franklin Gothic Medium</vt:lpstr>
      <vt:lpstr>Урок письма</vt:lpstr>
      <vt:lpstr>Внеурочная деятельность. Кружок «Умники и умницы»</vt:lpstr>
      <vt:lpstr>Презентация PowerPoint</vt:lpstr>
      <vt:lpstr>Презентация PowerPoint</vt:lpstr>
      <vt:lpstr>         Цель данного курса: развитие познавательных способностей учащихся  на основе системы развивающих занятий.          Основные задачи курса: - развитие мышления в процессе формирования основных приемов мысли­тельной деятельности: анализа, синтеза, сравнения, обобщения, классификации, умение выделять главное, доказывать и опровергать, делать несложные выводы; - развитие психических познавательных процессов: различных видов памяти, внимания, зрительного восприятия, воображения; - развитие языковой культуры и формирование речевых умений: четко и ясно излагать свои мысли, давать определения понятиям, строить умозаключе­ния, аргументировано доказывать свою точку зрения; - формирование навыков творческого мышления и развитие умения ре­шать нестандартные задачи; развитие познавательной активности и самостоятельной мыслительной деятельности учащихся; - формирование и развитие коммуникативных умений: умение общаться и взаимодействовать в коллективе, работать в парах, группах, уважать мнение других, объективно оценивать свою работу и деятельность одноклассников; - формирование навыков применения полученных знаний и умений в процессе изучения школьных дисциплин и в практической деятельности.            Таким образом, принципиальной задачей предлагаемого курса является именно развитие познавательных способностей и общеучебных умений и навыков, а не усвоение каких-то конкретных знаний и умений.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Примеры заданий</vt:lpstr>
      <vt:lpstr>Презентация PowerPoint</vt:lpstr>
      <vt:lpstr>Презентация PowerPoint</vt:lpstr>
      <vt:lpstr>      У животного            у человека</vt:lpstr>
      <vt:lpstr>Презентация PowerPoint</vt:lpstr>
      <vt:lpstr>Презентация PowerPoint</vt:lpstr>
      <vt:lpstr>Какие животные могут это делать? </vt:lpstr>
      <vt:lpstr>Из каждого слова исключите по одному звуку, чтобы получилось новое слово. Вот так: горсть-гость. </vt:lpstr>
      <vt:lpstr>Добавьте к каждому из слов один звук, чтобы получилось новое слово. Вот так: рот-крот. </vt:lpstr>
      <vt:lpstr>Замените в словах один согласный звук. Вот так: корж-морж. </vt:lpstr>
      <vt:lpstr>Олимпиада зверей.</vt:lpstr>
      <vt:lpstr>А вот в поднятии бревна  Сильнее не было…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Рабочие тетради для учащихся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Федотова Виктория Александровна</dc:creator>
  <cp:lastModifiedBy>Teacher1</cp:lastModifiedBy>
  <cp:revision>6</cp:revision>
  <dcterms:created xsi:type="dcterms:W3CDTF">2010-08-21T04:34:06Z</dcterms:created>
  <dcterms:modified xsi:type="dcterms:W3CDTF">2015-10-08T11:03:31Z</dcterms:modified>
</cp:coreProperties>
</file>