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62" r:id="rId4"/>
    <p:sldId id="263" r:id="rId5"/>
    <p:sldId id="264" r:id="rId6"/>
    <p:sldId id="261" r:id="rId7"/>
    <p:sldId id="265" r:id="rId8"/>
    <p:sldId id="266" r:id="rId9"/>
    <p:sldId id="267" r:id="rId10"/>
    <p:sldId id="268" r:id="rId11"/>
    <p:sldId id="269" r:id="rId12"/>
    <p:sldId id="270" r:id="rId13"/>
    <p:sldId id="280" r:id="rId14"/>
    <p:sldId id="281" r:id="rId15"/>
    <p:sldId id="282" r:id="rId16"/>
    <p:sldId id="271" r:id="rId17"/>
    <p:sldId id="272" r:id="rId18"/>
    <p:sldId id="274" r:id="rId19"/>
    <p:sldId id="275" r:id="rId20"/>
    <p:sldId id="273" r:id="rId21"/>
    <p:sldId id="278" r:id="rId22"/>
    <p:sldId id="276" r:id="rId23"/>
    <p:sldId id="277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0000"/>
    <a:srgbClr val="753805"/>
    <a:srgbClr val="7A0000"/>
    <a:srgbClr val="2A7E54"/>
    <a:srgbClr val="FFFFCC"/>
    <a:srgbClr val="226845"/>
    <a:srgbClr val="1D591D"/>
    <a:srgbClr val="2A7E2A"/>
    <a:srgbClr val="006000"/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92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8C188D-7AA0-4BD6-A8D1-BDB690168CBD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F235FC-491D-4CE6-9FA4-CB21228CBBC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8D49EF-2A19-4707-95FB-9FFA73A11003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B559DF-501B-481A-AC4F-FF644672BCC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B559DF-501B-481A-AC4F-FF644672BCC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B559DF-501B-481A-AC4F-FF644672BCC3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himes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himes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himes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himes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himes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himes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himes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himes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himes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himes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himes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6DDDE-3C24-42F7-AD86-2E92357493A0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ndAc>
      <p:stSnd>
        <p:snd r:embed="rId13" name="chimes.wav" builtIn="1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F%D0%BE%D1%80%D0%BE%D0%B4%D1%8B_%D1%81%D0%BE%D0%B1%D0%B0%D0%BA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1571612"/>
            <a:ext cx="7772400" cy="1470025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600" b="1" spc="300" dirty="0" smtClean="0">
                <a:ln w="11430"/>
                <a:blipFill dpi="0" rotWithShape="1">
                  <a:blip r:embed="rId4"/>
                  <a:srcRect/>
                  <a:stretch>
                    <a:fillRect/>
                  </a:stretch>
                </a:blip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Домашние питомцы</a:t>
            </a:r>
            <a:endParaRPr lang="ru-RU" sz="6600" b="1" spc="300" dirty="0">
              <a:ln w="11430"/>
              <a:blipFill dpi="0" rotWithShape="1">
                <a:blip r:embed="rId4"/>
                <a:srcRect/>
                <a:stretch>
                  <a:fillRect/>
                </a:stretch>
              </a:blip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43042" y="4429108"/>
            <a:ext cx="5715040" cy="2428892"/>
          </a:xfrm>
        </p:spPr>
        <p:txBody>
          <a:bodyPr>
            <a:normAutofit lnSpcReduction="10000"/>
          </a:bodyPr>
          <a:lstStyle/>
          <a:p>
            <a:pPr algn="r"/>
            <a:r>
              <a:rPr lang="ru-RU" sz="2700" b="1" i="1" dirty="0" smtClean="0">
                <a:solidFill>
                  <a:schemeClr val="accent2">
                    <a:lumMod val="50000"/>
                  </a:schemeClr>
                </a:solidFill>
              </a:rPr>
              <a:t>Выполнили: ученики 1 класса</a:t>
            </a:r>
          </a:p>
          <a:p>
            <a:pPr algn="r"/>
            <a:r>
              <a:rPr lang="ru-RU" sz="2700" b="1" i="1" dirty="0" smtClean="0">
                <a:solidFill>
                  <a:schemeClr val="accent2">
                    <a:lumMod val="50000"/>
                  </a:schemeClr>
                </a:solidFill>
              </a:rPr>
              <a:t>Руководитель: Одинцова </a:t>
            </a:r>
          </a:p>
          <a:p>
            <a:pPr algn="r"/>
            <a:r>
              <a:rPr lang="ru-RU" sz="2700" b="1" i="1" dirty="0" smtClean="0">
                <a:solidFill>
                  <a:schemeClr val="accent2">
                    <a:lumMod val="50000"/>
                  </a:schemeClr>
                </a:solidFill>
              </a:rPr>
              <a:t>Надежда </a:t>
            </a:r>
            <a:r>
              <a:rPr lang="ru-RU" sz="2700" b="1" i="1" dirty="0" err="1" smtClean="0">
                <a:solidFill>
                  <a:schemeClr val="accent2">
                    <a:lumMod val="50000"/>
                  </a:schemeClr>
                </a:solidFill>
              </a:rPr>
              <a:t>Аифаловна</a:t>
            </a:r>
            <a:endParaRPr lang="ru-RU" sz="27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r"/>
            <a:endParaRPr lang="ru-RU" sz="27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700" b="1" i="1" dirty="0" smtClean="0">
                <a:solidFill>
                  <a:schemeClr val="accent2">
                    <a:lumMod val="50000"/>
                  </a:schemeClr>
                </a:solidFill>
              </a:rPr>
              <a:t>Айкино, 2013</a:t>
            </a:r>
            <a:endParaRPr lang="ru-RU" sz="27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edge/>
    <p:sndAc>
      <p:stSnd>
        <p:snd r:embed="rId3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00232" y="214290"/>
            <a:ext cx="6858048" cy="6357982"/>
          </a:xfrm>
        </p:spPr>
        <p:txBody>
          <a:bodyPr>
            <a:normAutofit/>
          </a:bodyPr>
          <a:lstStyle/>
          <a:p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</a:rPr>
              <a:t>Персидская</a:t>
            </a:r>
          </a:p>
          <a:p>
            <a:r>
              <a:rPr lang="ru-RU" sz="2400" i="1" dirty="0" err="1" smtClean="0">
                <a:solidFill>
                  <a:schemeClr val="tx2">
                    <a:lumMod val="50000"/>
                  </a:schemeClr>
                </a:solidFill>
              </a:rPr>
              <a:t>Рагамаффин</a:t>
            </a:r>
            <a:endParaRPr lang="ru-RU" sz="2400" i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</a:rPr>
              <a:t>Сибирская</a:t>
            </a:r>
          </a:p>
          <a:p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</a:rPr>
              <a:t>Тайская</a:t>
            </a:r>
          </a:p>
          <a:p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</a:rPr>
              <a:t>Уссури</a:t>
            </a:r>
          </a:p>
          <a:p>
            <a:r>
              <a:rPr lang="ru-RU" sz="2400" i="1" dirty="0" err="1" smtClean="0">
                <a:solidFill>
                  <a:schemeClr val="tx2">
                    <a:lumMod val="50000"/>
                  </a:schemeClr>
                </a:solidFill>
              </a:rPr>
              <a:t>Форинвайт</a:t>
            </a:r>
            <a:endParaRPr lang="ru-RU" sz="2400" i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2400" i="1" dirty="0" err="1" smtClean="0">
                <a:solidFill>
                  <a:schemeClr val="tx2">
                    <a:lumMod val="50000"/>
                  </a:schemeClr>
                </a:solidFill>
              </a:rPr>
              <a:t>Хайленд-фолд</a:t>
            </a:r>
            <a:endParaRPr lang="ru-RU" sz="2400" i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</a:rPr>
              <a:t>Цейлонская</a:t>
            </a:r>
          </a:p>
          <a:p>
            <a:r>
              <a:rPr lang="ru-RU" sz="2400" i="1" dirty="0" err="1" smtClean="0">
                <a:solidFill>
                  <a:schemeClr val="tx2">
                    <a:lumMod val="50000"/>
                  </a:schemeClr>
                </a:solidFill>
              </a:rPr>
              <a:t>Чауси</a:t>
            </a:r>
            <a:endParaRPr lang="ru-RU" sz="2400" i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2400" i="1" dirty="0" err="1" smtClean="0">
                <a:solidFill>
                  <a:schemeClr val="tx2">
                    <a:lumMod val="50000"/>
                  </a:schemeClr>
                </a:solidFill>
              </a:rPr>
              <a:t>Шантилли</a:t>
            </a:r>
            <a:endParaRPr lang="ru-RU" sz="2400" i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</a:rPr>
              <a:t>Эгейская</a:t>
            </a:r>
          </a:p>
          <a:p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</a:rPr>
              <a:t>Японский </a:t>
            </a:r>
            <a:r>
              <a:rPr lang="ru-RU" sz="2400" i="1" dirty="0" err="1" smtClean="0">
                <a:solidFill>
                  <a:schemeClr val="tx2">
                    <a:lumMod val="50000"/>
                  </a:schemeClr>
                </a:solidFill>
              </a:rPr>
              <a:t>бобтейл</a:t>
            </a:r>
            <a:endParaRPr lang="ru-RU" sz="2400" i="1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4" name="Рисунок 3" descr="58-1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286248" y="428604"/>
            <a:ext cx="4680420" cy="3429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immagini-cuccioli-4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072066" y="4000504"/>
            <a:ext cx="3683026" cy="25003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trips dir="ld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28794" y="285728"/>
            <a:ext cx="6929486" cy="6286544"/>
          </a:xfrm>
        </p:spPr>
        <p:txBody>
          <a:bodyPr/>
          <a:lstStyle/>
          <a:p>
            <a:pPr>
              <a:buNone/>
            </a:pP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Породы собак:</a:t>
            </a:r>
          </a:p>
          <a:p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</a:rPr>
              <a:t>Американский </a:t>
            </a:r>
            <a:r>
              <a:rPr lang="ru-RU" sz="2400" i="1" dirty="0" err="1" smtClean="0">
                <a:solidFill>
                  <a:schemeClr val="tx2">
                    <a:lumMod val="50000"/>
                  </a:schemeClr>
                </a:solidFill>
              </a:rPr>
              <a:t>стаффордширский</a:t>
            </a:r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</a:rPr>
              <a:t> терьер</a:t>
            </a:r>
          </a:p>
          <a:p>
            <a:r>
              <a:rPr lang="ru-RU" sz="2400" i="1" dirty="0" err="1" smtClean="0">
                <a:solidFill>
                  <a:schemeClr val="tx2">
                    <a:lumMod val="50000"/>
                  </a:schemeClr>
                </a:solidFill>
              </a:rPr>
              <a:t>Бультерьер</a:t>
            </a:r>
            <a:endParaRPr lang="ru-RU" sz="2400" i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2400" i="1" dirty="0" err="1" smtClean="0">
                <a:solidFill>
                  <a:schemeClr val="tx2">
                    <a:lumMod val="50000"/>
                  </a:schemeClr>
                </a:solidFill>
              </a:rPr>
              <a:t>Вельш-спрингер-спаниель</a:t>
            </a:r>
            <a:endParaRPr lang="ru-RU" sz="2400" i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2400" i="1" dirty="0" err="1" smtClean="0">
                <a:solidFill>
                  <a:schemeClr val="tx2">
                    <a:lumMod val="50000"/>
                  </a:schemeClr>
                </a:solidFill>
              </a:rPr>
              <a:t>Грейхаунд</a:t>
            </a:r>
            <a:endParaRPr lang="ru-RU" sz="2400" i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</a:rPr>
              <a:t>Доберман</a:t>
            </a:r>
          </a:p>
          <a:p>
            <a:r>
              <a:rPr lang="ru-RU" sz="2400" i="1" dirty="0" err="1" smtClean="0">
                <a:solidFill>
                  <a:schemeClr val="tx2">
                    <a:lumMod val="50000"/>
                  </a:schemeClr>
                </a:solidFill>
              </a:rPr>
              <a:t>Евразиер</a:t>
            </a:r>
            <a:endParaRPr lang="ru-RU" sz="2400" i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</a:rPr>
              <a:t>Жесткошёрстный фокстерьер</a:t>
            </a:r>
          </a:p>
          <a:p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</a:rPr>
              <a:t>Западносибирская лайка</a:t>
            </a:r>
          </a:p>
          <a:p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</a:rPr>
              <a:t>Исландская собака</a:t>
            </a:r>
          </a:p>
          <a:p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</a:rPr>
              <a:t>Йоркширский терьер</a:t>
            </a:r>
          </a:p>
          <a:p>
            <a:r>
              <a:rPr lang="ru-RU" sz="2400" i="1" dirty="0" err="1" smtClean="0">
                <a:solidFill>
                  <a:schemeClr val="tx2">
                    <a:lumMod val="50000"/>
                  </a:schemeClr>
                </a:solidFill>
              </a:rPr>
              <a:t>Ксолоитцкуинтли</a:t>
            </a:r>
            <a:endParaRPr lang="ru-RU" sz="2400" i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2400" i="1" dirty="0" err="1" smtClean="0">
                <a:solidFill>
                  <a:schemeClr val="tx2">
                    <a:lumMod val="50000"/>
                  </a:schemeClr>
                </a:solidFill>
              </a:rPr>
              <a:t>Лабрадор-ретривер</a:t>
            </a:r>
            <a:endParaRPr lang="ru-RU" sz="2400" i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</a:rPr>
              <a:t>Малая львиная собака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Рисунок 3" descr="1287181461ADS (215)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357818" y="4429132"/>
            <a:ext cx="3376697" cy="20181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trips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71670" y="214290"/>
            <a:ext cx="6715172" cy="6643710"/>
          </a:xfrm>
        </p:spPr>
        <p:txBody>
          <a:bodyPr/>
          <a:lstStyle/>
          <a:p>
            <a:r>
              <a:rPr lang="ru-RU" sz="2300" i="1" dirty="0" smtClean="0">
                <a:solidFill>
                  <a:schemeClr val="tx2">
                    <a:lumMod val="50000"/>
                  </a:schemeClr>
                </a:solidFill>
              </a:rPr>
              <a:t>Немецкая овчарка</a:t>
            </a:r>
          </a:p>
          <a:p>
            <a:r>
              <a:rPr lang="ru-RU" sz="2300" i="1" dirty="0" err="1" smtClean="0">
                <a:solidFill>
                  <a:schemeClr val="tx2">
                    <a:lumMod val="50000"/>
                  </a:schemeClr>
                </a:solidFill>
              </a:rPr>
              <a:t>Оттерхаунд</a:t>
            </a:r>
            <a:endParaRPr lang="ru-RU" sz="2300" i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2300" i="1" dirty="0" smtClean="0">
                <a:solidFill>
                  <a:schemeClr val="tx2">
                    <a:lumMod val="50000"/>
                  </a:schemeClr>
                </a:solidFill>
              </a:rPr>
              <a:t>Польская гончая</a:t>
            </a:r>
          </a:p>
          <a:p>
            <a:r>
              <a:rPr lang="ru-RU" sz="2300" i="1" dirty="0" smtClean="0">
                <a:solidFill>
                  <a:schemeClr val="tx2">
                    <a:lumMod val="50000"/>
                  </a:schemeClr>
                </a:solidFill>
              </a:rPr>
              <a:t>Ризеншнауцер</a:t>
            </a:r>
          </a:p>
          <a:p>
            <a:r>
              <a:rPr lang="ru-RU" sz="2300" i="1" dirty="0" smtClean="0">
                <a:solidFill>
                  <a:schemeClr val="tx2">
                    <a:lumMod val="50000"/>
                  </a:schemeClr>
                </a:solidFill>
              </a:rPr>
              <a:t>Сенбернар</a:t>
            </a:r>
          </a:p>
          <a:p>
            <a:r>
              <a:rPr lang="ru-RU" sz="2300" i="1" dirty="0" smtClean="0">
                <a:solidFill>
                  <a:schemeClr val="tx2">
                    <a:lumMod val="50000"/>
                  </a:schemeClr>
                </a:solidFill>
              </a:rPr>
              <a:t>Тибетский </a:t>
            </a:r>
            <a:r>
              <a:rPr lang="ru-RU" sz="2300" i="1" dirty="0" err="1" smtClean="0">
                <a:solidFill>
                  <a:schemeClr val="tx2">
                    <a:lumMod val="50000"/>
                  </a:schemeClr>
                </a:solidFill>
              </a:rPr>
              <a:t>мастиф</a:t>
            </a:r>
            <a:endParaRPr lang="ru-RU" sz="2300" i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2300" i="1" dirty="0" err="1" smtClean="0">
                <a:solidFill>
                  <a:schemeClr val="tx2">
                    <a:lumMod val="50000"/>
                  </a:schemeClr>
                </a:solidFill>
              </a:rPr>
              <a:t>Уиппет</a:t>
            </a:r>
            <a:endParaRPr lang="ru-RU" sz="2300" i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2300" i="1" dirty="0" smtClean="0">
                <a:solidFill>
                  <a:schemeClr val="tx2">
                    <a:lumMod val="50000"/>
                  </a:schemeClr>
                </a:solidFill>
              </a:rPr>
              <a:t>Фокстерьер</a:t>
            </a:r>
          </a:p>
          <a:p>
            <a:r>
              <a:rPr lang="ru-RU" sz="2300" i="1" dirty="0" err="1" smtClean="0">
                <a:solidFill>
                  <a:schemeClr val="tx2">
                    <a:lumMod val="50000"/>
                  </a:schemeClr>
                </a:solidFill>
              </a:rPr>
              <a:t>Ховаварт</a:t>
            </a:r>
            <a:endParaRPr lang="ru-RU" sz="2300" i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2300" i="1" dirty="0" err="1" smtClean="0">
                <a:solidFill>
                  <a:schemeClr val="tx2">
                    <a:lumMod val="50000"/>
                  </a:schemeClr>
                </a:solidFill>
              </a:rPr>
              <a:t>Цвергпинчер</a:t>
            </a:r>
            <a:endParaRPr lang="ru-RU" sz="2300" i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2300" i="1" dirty="0" err="1" smtClean="0">
                <a:solidFill>
                  <a:schemeClr val="tx2">
                    <a:lumMod val="50000"/>
                  </a:schemeClr>
                </a:solidFill>
              </a:rPr>
              <a:t>Чихуахуа</a:t>
            </a:r>
            <a:endParaRPr lang="ru-RU" sz="2300" i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2300" i="1" dirty="0" err="1" smtClean="0">
                <a:solidFill>
                  <a:schemeClr val="tx2">
                    <a:lumMod val="50000"/>
                  </a:schemeClr>
                </a:solidFill>
              </a:rPr>
              <a:t>Шарпей</a:t>
            </a:r>
            <a:endParaRPr lang="ru-RU" sz="2300" i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2300" i="1" dirty="0" smtClean="0">
                <a:solidFill>
                  <a:schemeClr val="tx2">
                    <a:lumMod val="50000"/>
                  </a:schemeClr>
                </a:solidFill>
              </a:rPr>
              <a:t>Эстонская гончая</a:t>
            </a:r>
          </a:p>
          <a:p>
            <a:r>
              <a:rPr lang="ru-RU" sz="2300" i="1" dirty="0" smtClean="0">
                <a:solidFill>
                  <a:schemeClr val="tx2">
                    <a:lumMod val="50000"/>
                  </a:schemeClr>
                </a:solidFill>
              </a:rPr>
              <a:t>Южнорусская овчарка</a:t>
            </a:r>
          </a:p>
          <a:p>
            <a:r>
              <a:rPr lang="ru-RU" sz="2300" i="1" dirty="0" smtClean="0">
                <a:solidFill>
                  <a:schemeClr val="tx2">
                    <a:lumMod val="50000"/>
                  </a:schemeClr>
                </a:solidFill>
              </a:rPr>
              <a:t>Японский хин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5" name="Рисунок 4" descr="361153__dreaming-of-nina_p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357686" y="2928934"/>
            <a:ext cx="3936923" cy="22142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trips dir="rd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00232" y="285728"/>
            <a:ext cx="6858048" cy="6286544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Наши наблюдения и рассказы про наших домашних питомцев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Рисунок 3" descr="002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785918" y="1571612"/>
            <a:ext cx="3305992" cy="4857784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5" name="Рисунок 4" descr="004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429256" y="1571612"/>
            <a:ext cx="3286148" cy="4831588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ransition>
    <p:comb/>
    <p:sndAc>
      <p:stSnd>
        <p:snd r:embed="rId2" name="chimes.wav" builtIn="1"/>
      </p:stSnd>
    </p:sndAc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03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57158" y="500042"/>
            <a:ext cx="4155208" cy="60007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 descr="005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643438" y="500042"/>
            <a:ext cx="4155191" cy="60007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comb dir="vert"/>
    <p:sndAc>
      <p:stSnd>
        <p:snd r:embed="rId2" name="chimes.wav" builtIn="1"/>
      </p:stSnd>
    </p:sndAc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апа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43108" y="214290"/>
            <a:ext cx="5214974" cy="63579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randomBar/>
    <p:sndAc>
      <p:stSnd>
        <p:snd r:embed="rId2" name="chimes.wav" builtIn="1"/>
      </p:stSnd>
    </p:sndAc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00232" y="214290"/>
            <a:ext cx="6929486" cy="635798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i="1" dirty="0" smtClean="0">
                <a:solidFill>
                  <a:srgbClr val="6C0000"/>
                </a:solidFill>
              </a:rPr>
              <a:t>Я очень люблю своего питомца. Его зовут </a:t>
            </a:r>
            <a:r>
              <a:rPr lang="ru-RU" b="1" i="1" dirty="0" err="1" smtClean="0">
                <a:solidFill>
                  <a:srgbClr val="6C0000"/>
                </a:solidFill>
              </a:rPr>
              <a:t>Блэк</a:t>
            </a:r>
            <a:r>
              <a:rPr lang="ru-RU" b="1" i="1" dirty="0" smtClean="0">
                <a:solidFill>
                  <a:srgbClr val="6C0000"/>
                </a:solidFill>
              </a:rPr>
              <a:t>,</a:t>
            </a:r>
          </a:p>
          <a:p>
            <a:pPr>
              <a:buNone/>
            </a:pPr>
            <a:r>
              <a:rPr lang="ru-RU" b="1" i="1" dirty="0" smtClean="0">
                <a:solidFill>
                  <a:srgbClr val="6C0000"/>
                </a:solidFill>
              </a:rPr>
              <a:t>потому что он почти весь чёрный. Я его люблю</a:t>
            </a:r>
          </a:p>
          <a:p>
            <a:pPr>
              <a:buNone/>
            </a:pPr>
            <a:r>
              <a:rPr lang="ru-RU" b="1" i="1" dirty="0" smtClean="0">
                <a:solidFill>
                  <a:srgbClr val="6C0000"/>
                </a:solidFill>
              </a:rPr>
              <a:t>за то, что он умный пёс, верный друг и</a:t>
            </a:r>
          </a:p>
          <a:p>
            <a:pPr>
              <a:buNone/>
            </a:pPr>
            <a:r>
              <a:rPr lang="ru-RU" b="1" i="1" dirty="0" smtClean="0">
                <a:solidFill>
                  <a:srgbClr val="6C0000"/>
                </a:solidFill>
              </a:rPr>
              <a:t>помощник. Во-первых, </a:t>
            </a:r>
            <a:r>
              <a:rPr lang="ru-RU" b="1" i="1" dirty="0" err="1" smtClean="0">
                <a:solidFill>
                  <a:srgbClr val="6C0000"/>
                </a:solidFill>
              </a:rPr>
              <a:t>Блэк</a:t>
            </a:r>
            <a:r>
              <a:rPr lang="ru-RU" b="1" i="1" dirty="0" smtClean="0">
                <a:solidFill>
                  <a:srgbClr val="6C0000"/>
                </a:solidFill>
              </a:rPr>
              <a:t> знает много команд:</a:t>
            </a:r>
          </a:p>
          <a:p>
            <a:pPr>
              <a:buNone/>
            </a:pPr>
            <a:r>
              <a:rPr lang="ru-RU" b="1" i="1" dirty="0" smtClean="0">
                <a:solidFill>
                  <a:srgbClr val="6C0000"/>
                </a:solidFill>
              </a:rPr>
              <a:t>«Сидеть!», «Лежать!», «Неси!» и другие. Когда я иду к</a:t>
            </a:r>
          </a:p>
          <a:p>
            <a:pPr>
              <a:buNone/>
            </a:pPr>
            <a:r>
              <a:rPr lang="ru-RU" b="1" i="1" dirty="0" err="1" smtClean="0">
                <a:solidFill>
                  <a:srgbClr val="6C0000"/>
                </a:solidFill>
              </a:rPr>
              <a:t>Блэку</a:t>
            </a:r>
            <a:r>
              <a:rPr lang="ru-RU" b="1" i="1" dirty="0" smtClean="0">
                <a:solidFill>
                  <a:srgbClr val="6C0000"/>
                </a:solidFill>
              </a:rPr>
              <a:t>, он уже издали меня узнаёт, весело виляет</a:t>
            </a:r>
          </a:p>
          <a:p>
            <a:pPr>
              <a:buNone/>
            </a:pPr>
            <a:r>
              <a:rPr lang="ru-RU" b="1" i="1" dirty="0" smtClean="0">
                <a:solidFill>
                  <a:srgbClr val="6C0000"/>
                </a:solidFill>
              </a:rPr>
              <a:t>хвостом, звонко лает и прыгает. Зимой он катает</a:t>
            </a:r>
          </a:p>
          <a:p>
            <a:pPr>
              <a:buNone/>
            </a:pPr>
            <a:r>
              <a:rPr lang="ru-RU" b="1" i="1" dirty="0" smtClean="0">
                <a:solidFill>
                  <a:srgbClr val="6C0000"/>
                </a:solidFill>
              </a:rPr>
              <a:t>меня на санках, а летом сопровождает меня на</a:t>
            </a:r>
          </a:p>
          <a:p>
            <a:pPr>
              <a:buNone/>
            </a:pPr>
            <a:r>
              <a:rPr lang="ru-RU" b="1" i="1" dirty="0" smtClean="0">
                <a:solidFill>
                  <a:srgbClr val="6C0000"/>
                </a:solidFill>
              </a:rPr>
              <a:t>прогулках. </a:t>
            </a:r>
            <a:r>
              <a:rPr lang="ru-RU" b="1" i="1" dirty="0" err="1" smtClean="0">
                <a:solidFill>
                  <a:srgbClr val="6C0000"/>
                </a:solidFill>
              </a:rPr>
              <a:t>Блэк</a:t>
            </a:r>
            <a:r>
              <a:rPr lang="ru-RU" b="1" i="1" dirty="0" smtClean="0">
                <a:solidFill>
                  <a:srgbClr val="6C0000"/>
                </a:solidFill>
              </a:rPr>
              <a:t> — преданный товарищ. Он никогда не</a:t>
            </a:r>
          </a:p>
          <a:p>
            <a:pPr>
              <a:buNone/>
            </a:pPr>
            <a:r>
              <a:rPr lang="ru-RU" b="1" i="1" dirty="0" smtClean="0">
                <a:solidFill>
                  <a:srgbClr val="6C0000"/>
                </a:solidFill>
              </a:rPr>
              <a:t>оставит меня в беде. За это он получает от меня</a:t>
            </a:r>
          </a:p>
          <a:p>
            <a:pPr>
              <a:buNone/>
            </a:pPr>
            <a:r>
              <a:rPr lang="ru-RU" b="1" i="1" dirty="0" smtClean="0">
                <a:solidFill>
                  <a:srgbClr val="6C0000"/>
                </a:solidFill>
              </a:rPr>
              <a:t>вознаграждение в виде какой-нибудь вкуснятины</a:t>
            </a:r>
          </a:p>
          <a:p>
            <a:pPr>
              <a:buNone/>
            </a:pPr>
            <a:r>
              <a:rPr lang="ru-RU" b="1" i="1" dirty="0" smtClean="0">
                <a:solidFill>
                  <a:srgbClr val="6C0000"/>
                </a:solidFill>
              </a:rPr>
              <a:t>(косточки и т.п.). Наконец, </a:t>
            </a:r>
            <a:r>
              <a:rPr lang="ru-RU" b="1" i="1" dirty="0" err="1" smtClean="0">
                <a:solidFill>
                  <a:srgbClr val="6C0000"/>
                </a:solidFill>
              </a:rPr>
              <a:t>Блэк</a:t>
            </a:r>
            <a:r>
              <a:rPr lang="ru-RU" b="1" i="1" dirty="0" smtClean="0">
                <a:solidFill>
                  <a:srgbClr val="6C0000"/>
                </a:solidFill>
              </a:rPr>
              <a:t> — надёжный</a:t>
            </a:r>
          </a:p>
          <a:p>
            <a:pPr>
              <a:buNone/>
            </a:pPr>
            <a:r>
              <a:rPr lang="ru-RU" b="1" i="1" dirty="0" smtClean="0">
                <a:solidFill>
                  <a:srgbClr val="6C0000"/>
                </a:solidFill>
              </a:rPr>
              <a:t>помощник. Папа часто берёт его на охоту, и пёс всегда</a:t>
            </a:r>
          </a:p>
          <a:p>
            <a:pPr>
              <a:buNone/>
            </a:pPr>
            <a:r>
              <a:rPr lang="ru-RU" b="1" i="1" dirty="0" smtClean="0">
                <a:solidFill>
                  <a:srgbClr val="6C0000"/>
                </a:solidFill>
              </a:rPr>
              <a:t>оправдывает его надежды. Я люблю своего </a:t>
            </a:r>
            <a:r>
              <a:rPr lang="ru-RU" b="1" i="1" dirty="0" err="1" smtClean="0">
                <a:solidFill>
                  <a:srgbClr val="6C0000"/>
                </a:solidFill>
              </a:rPr>
              <a:t>Блэка</a:t>
            </a:r>
            <a:r>
              <a:rPr lang="ru-RU" b="1" i="1" dirty="0" smtClean="0">
                <a:solidFill>
                  <a:srgbClr val="6C0000"/>
                </a:solidFill>
              </a:rPr>
              <a:t>,</a:t>
            </a:r>
          </a:p>
          <a:p>
            <a:pPr>
              <a:buNone/>
            </a:pPr>
            <a:r>
              <a:rPr lang="ru-RU" b="1" i="1" dirty="0" smtClean="0">
                <a:solidFill>
                  <a:srgbClr val="6C0000"/>
                </a:solidFill>
              </a:rPr>
              <a:t>потому что он — замечательный пёс!</a:t>
            </a:r>
          </a:p>
          <a:p>
            <a:pPr algn="r">
              <a:buNone/>
            </a:pPr>
            <a:endParaRPr lang="ru-RU" b="1" i="1" dirty="0" smtClean="0">
              <a:solidFill>
                <a:srgbClr val="6C0000"/>
              </a:solidFill>
            </a:endParaRPr>
          </a:p>
          <a:p>
            <a:pPr algn="r">
              <a:buNone/>
            </a:pPr>
            <a:r>
              <a:rPr lang="ru-RU" b="1" i="1" dirty="0" err="1" smtClean="0">
                <a:solidFill>
                  <a:srgbClr val="6C0000"/>
                </a:solidFill>
              </a:rPr>
              <a:t>Телятинский</a:t>
            </a:r>
            <a:r>
              <a:rPr lang="ru-RU" b="1" i="1" dirty="0" smtClean="0">
                <a:solidFill>
                  <a:srgbClr val="6C0000"/>
                </a:solidFill>
              </a:rPr>
              <a:t> Семен «Мой домашний питомец»</a:t>
            </a:r>
            <a:endParaRPr lang="ru-RU" b="1" i="1" dirty="0">
              <a:solidFill>
                <a:srgbClr val="6C0000"/>
              </a:solidFill>
            </a:endParaRPr>
          </a:p>
        </p:txBody>
      </p:sp>
      <p:pic>
        <p:nvPicPr>
          <p:cNvPr id="4" name="Рисунок 3" descr="007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4798356"/>
            <a:ext cx="2970854" cy="20596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trips dir="ru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00232" y="214290"/>
            <a:ext cx="6929486" cy="642942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i="1" dirty="0" smtClean="0">
                <a:solidFill>
                  <a:srgbClr val="6C0000"/>
                </a:solidFill>
              </a:rPr>
              <a:t>К вашему вниманию, я хочу представить рассказ о жизни</a:t>
            </a:r>
          </a:p>
          <a:p>
            <a:pPr>
              <a:buNone/>
            </a:pPr>
            <a:r>
              <a:rPr lang="ru-RU" b="1" i="1" dirty="0" smtClean="0">
                <a:solidFill>
                  <a:srgbClr val="6C0000"/>
                </a:solidFill>
              </a:rPr>
              <a:t>своего любимого домашнего питомца, которого зовут Дик. </a:t>
            </a:r>
          </a:p>
          <a:p>
            <a:pPr>
              <a:buNone/>
            </a:pPr>
            <a:r>
              <a:rPr lang="ru-RU" b="1" i="1" dirty="0" smtClean="0">
                <a:solidFill>
                  <a:srgbClr val="6C0000"/>
                </a:solidFill>
              </a:rPr>
              <a:t>Пёс по имени Дик появился в нашей семье уже давно, когда</a:t>
            </a:r>
          </a:p>
          <a:p>
            <a:pPr>
              <a:buNone/>
            </a:pPr>
            <a:r>
              <a:rPr lang="ru-RU" b="1" i="1" dirty="0" smtClean="0">
                <a:solidFill>
                  <a:srgbClr val="6C0000"/>
                </a:solidFill>
              </a:rPr>
              <a:t>меня на свете ещё не было. Будучи щенком, он был очень</a:t>
            </a:r>
          </a:p>
          <a:p>
            <a:pPr>
              <a:buNone/>
            </a:pPr>
            <a:r>
              <a:rPr lang="ru-RU" b="1" i="1" dirty="0" smtClean="0">
                <a:solidFill>
                  <a:srgbClr val="6C0000"/>
                </a:solidFill>
              </a:rPr>
              <a:t>непослушным: топтал грядки, воровал пищу, бегал за</a:t>
            </a:r>
          </a:p>
          <a:p>
            <a:pPr>
              <a:buNone/>
            </a:pPr>
            <a:r>
              <a:rPr lang="ru-RU" b="1" i="1" dirty="0" smtClean="0">
                <a:solidFill>
                  <a:srgbClr val="6C0000"/>
                </a:solidFill>
              </a:rPr>
              <a:t>козлятами... Но жизнь его заставила измениться: он стал</a:t>
            </a:r>
          </a:p>
          <a:p>
            <a:pPr>
              <a:buNone/>
            </a:pPr>
            <a:r>
              <a:rPr lang="ru-RU" b="1" i="1" dirty="0" smtClean="0">
                <a:solidFill>
                  <a:srgbClr val="6C0000"/>
                </a:solidFill>
              </a:rPr>
              <a:t>послушным, сильным и храбрым псом.</a:t>
            </a:r>
          </a:p>
          <a:p>
            <a:pPr>
              <a:buNone/>
            </a:pPr>
            <a:r>
              <a:rPr lang="ru-RU" b="1" i="1" dirty="0" smtClean="0">
                <a:solidFill>
                  <a:srgbClr val="6C0000"/>
                </a:solidFill>
              </a:rPr>
              <a:t>А ещё он стал хорошим другом и для нашей семьи, и для</a:t>
            </a:r>
          </a:p>
          <a:p>
            <a:pPr>
              <a:buNone/>
            </a:pPr>
            <a:r>
              <a:rPr lang="ru-RU" b="1" i="1" dirty="0" smtClean="0">
                <a:solidFill>
                  <a:srgbClr val="6C0000"/>
                </a:solidFill>
              </a:rPr>
              <a:t>всех соседних собак. Также он любил ходить с дедушкой в</a:t>
            </a:r>
          </a:p>
          <a:p>
            <a:pPr>
              <a:buNone/>
            </a:pPr>
            <a:r>
              <a:rPr lang="ru-RU" b="1" i="1" dirty="0" smtClean="0">
                <a:solidFill>
                  <a:srgbClr val="6C0000"/>
                </a:solidFill>
              </a:rPr>
              <a:t>лес. Там он находил себе работу: гоняться за зайцами,</a:t>
            </a:r>
          </a:p>
          <a:p>
            <a:pPr>
              <a:buNone/>
            </a:pPr>
            <a:r>
              <a:rPr lang="ru-RU" b="1" i="1" dirty="0" smtClean="0">
                <a:solidFill>
                  <a:srgbClr val="6C0000"/>
                </a:solidFill>
              </a:rPr>
              <a:t>лаять на прыгающих белок и даже находить те места,</a:t>
            </a:r>
          </a:p>
          <a:p>
            <a:pPr>
              <a:buNone/>
            </a:pPr>
            <a:r>
              <a:rPr lang="ru-RU" b="1" i="1" dirty="0" smtClean="0">
                <a:solidFill>
                  <a:srgbClr val="6C0000"/>
                </a:solidFill>
              </a:rPr>
              <a:t>где росло много ягод и грибов. Однажды Дик пропал на</a:t>
            </a:r>
          </a:p>
          <a:p>
            <a:pPr>
              <a:buNone/>
            </a:pPr>
            <a:r>
              <a:rPr lang="ru-RU" b="1" i="1" dirty="0" smtClean="0">
                <a:solidFill>
                  <a:srgbClr val="6C0000"/>
                </a:solidFill>
              </a:rPr>
              <a:t>целую неделю. Мы начали волноваться за него. Но вскоре</a:t>
            </a:r>
          </a:p>
          <a:p>
            <a:pPr>
              <a:buNone/>
            </a:pPr>
            <a:r>
              <a:rPr lang="ru-RU" b="1" i="1" dirty="0" smtClean="0">
                <a:solidFill>
                  <a:srgbClr val="6C0000"/>
                </a:solidFill>
              </a:rPr>
              <a:t>он появился с прикреплённой к ошейнику бумажкой, мы</a:t>
            </a:r>
          </a:p>
          <a:p>
            <a:pPr>
              <a:buNone/>
            </a:pPr>
            <a:r>
              <a:rPr lang="ru-RU" b="1" i="1" dirty="0" smtClean="0">
                <a:solidFill>
                  <a:srgbClr val="6C0000"/>
                </a:solidFill>
              </a:rPr>
              <a:t>сначала подумали, что кто-то решил посмеяться. А</a:t>
            </a:r>
          </a:p>
          <a:p>
            <a:pPr>
              <a:buNone/>
            </a:pPr>
            <a:r>
              <a:rPr lang="ru-RU" b="1" i="1" dirty="0" smtClean="0">
                <a:solidFill>
                  <a:srgbClr val="6C0000"/>
                </a:solidFill>
              </a:rPr>
              <a:t>оказывается это моя прабабушка из другой деревни</a:t>
            </a:r>
          </a:p>
          <a:p>
            <a:pPr>
              <a:buNone/>
            </a:pPr>
            <a:r>
              <a:rPr lang="ru-RU" b="1" i="1" dirty="0" smtClean="0">
                <a:solidFill>
                  <a:srgbClr val="6C0000"/>
                </a:solidFill>
              </a:rPr>
              <a:t>отправила для нас письмо. Вот такой  замечательный</a:t>
            </a:r>
          </a:p>
          <a:p>
            <a:pPr>
              <a:buNone/>
            </a:pPr>
            <a:r>
              <a:rPr lang="ru-RU" b="1" i="1" dirty="0" smtClean="0">
                <a:solidFill>
                  <a:srgbClr val="6C0000"/>
                </a:solidFill>
              </a:rPr>
              <a:t>почтальон, сыщик и друг  у нас!</a:t>
            </a:r>
          </a:p>
          <a:p>
            <a:pPr>
              <a:buNone/>
            </a:pPr>
            <a:endParaRPr lang="ru-RU" b="1" i="1" dirty="0" smtClean="0">
              <a:solidFill>
                <a:srgbClr val="6C0000"/>
              </a:solidFill>
            </a:endParaRPr>
          </a:p>
          <a:p>
            <a:pPr>
              <a:buNone/>
            </a:pPr>
            <a:r>
              <a:rPr lang="ru-RU" b="1" i="1" dirty="0" err="1" smtClean="0">
                <a:solidFill>
                  <a:srgbClr val="6C0000"/>
                </a:solidFill>
              </a:rPr>
              <a:t>Мурзаев</a:t>
            </a:r>
            <a:r>
              <a:rPr lang="ru-RU" b="1" i="1" dirty="0" smtClean="0">
                <a:solidFill>
                  <a:srgbClr val="6C0000"/>
                </a:solidFill>
              </a:rPr>
              <a:t> Даниил «Мой пёс»</a:t>
            </a:r>
          </a:p>
          <a:p>
            <a:pPr algn="r">
              <a:buNone/>
            </a:pPr>
            <a:endParaRPr lang="ru-RU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006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858016" y="5357826"/>
            <a:ext cx="2030902" cy="13573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ircl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214290"/>
            <a:ext cx="3286148" cy="868346"/>
          </a:xfrm>
        </p:spPr>
        <p:txBody>
          <a:bodyPr/>
          <a:lstStyle/>
          <a:p>
            <a:pPr algn="l"/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Загадки</a:t>
            </a:r>
            <a:endParaRPr lang="ru-RU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57356" y="1000108"/>
            <a:ext cx="7000924" cy="5643602"/>
          </a:xfrm>
        </p:spPr>
        <p:txBody>
          <a:bodyPr numCol="2">
            <a:normAutofit fontScale="25000" lnSpcReduction="20000"/>
          </a:bodyPr>
          <a:lstStyle/>
          <a:p>
            <a:pPr>
              <a:buNone/>
            </a:pPr>
            <a:endParaRPr lang="ru-RU" sz="10800" i="1" dirty="0" smtClean="0">
              <a:solidFill>
                <a:srgbClr val="6C0000"/>
              </a:solidFill>
            </a:endParaRPr>
          </a:p>
          <a:p>
            <a:pPr>
              <a:buNone/>
            </a:pPr>
            <a:r>
              <a:rPr lang="ru-RU" sz="10800" i="1" dirty="0" smtClean="0">
                <a:solidFill>
                  <a:srgbClr val="6C0000"/>
                </a:solidFill>
              </a:rPr>
              <a:t>Четыре </a:t>
            </a:r>
            <a:r>
              <a:rPr lang="ru-RU" sz="10800" i="1" dirty="0" err="1" smtClean="0">
                <a:solidFill>
                  <a:srgbClr val="6C0000"/>
                </a:solidFill>
              </a:rPr>
              <a:t>четырки</a:t>
            </a:r>
            <a:r>
              <a:rPr lang="ru-RU" sz="10800" i="1" dirty="0" smtClean="0">
                <a:solidFill>
                  <a:srgbClr val="6C0000"/>
                </a:solidFill>
              </a:rPr>
              <a:t>,    </a:t>
            </a:r>
          </a:p>
          <a:p>
            <a:pPr>
              <a:buNone/>
            </a:pPr>
            <a:r>
              <a:rPr lang="ru-RU" sz="10800" i="1" dirty="0" smtClean="0">
                <a:solidFill>
                  <a:srgbClr val="6C0000"/>
                </a:solidFill>
              </a:rPr>
              <a:t>Две </a:t>
            </a:r>
            <a:r>
              <a:rPr lang="ru-RU" sz="10800" i="1" dirty="0" err="1" smtClean="0">
                <a:solidFill>
                  <a:srgbClr val="6C0000"/>
                </a:solidFill>
              </a:rPr>
              <a:t>растопырки</a:t>
            </a:r>
            <a:r>
              <a:rPr lang="ru-RU" sz="10800" i="1" dirty="0" smtClean="0">
                <a:solidFill>
                  <a:srgbClr val="6C0000"/>
                </a:solidFill>
              </a:rPr>
              <a:t>,</a:t>
            </a:r>
          </a:p>
          <a:p>
            <a:pPr>
              <a:buNone/>
            </a:pPr>
            <a:r>
              <a:rPr lang="ru-RU" sz="10800" i="1" dirty="0" smtClean="0">
                <a:solidFill>
                  <a:srgbClr val="6C0000"/>
                </a:solidFill>
              </a:rPr>
              <a:t>Седьмой вертун,</a:t>
            </a:r>
          </a:p>
          <a:p>
            <a:pPr>
              <a:buNone/>
            </a:pPr>
            <a:r>
              <a:rPr lang="ru-RU" sz="10800" i="1" dirty="0" smtClean="0">
                <a:solidFill>
                  <a:srgbClr val="6C0000"/>
                </a:solidFill>
              </a:rPr>
              <a:t>А сам ворчун.</a:t>
            </a:r>
          </a:p>
          <a:p>
            <a:pPr>
              <a:buNone/>
            </a:pPr>
            <a:endParaRPr lang="ru-RU" sz="10800" i="1" dirty="0" smtClean="0">
              <a:solidFill>
                <a:srgbClr val="6C0000"/>
              </a:solidFill>
            </a:endParaRPr>
          </a:p>
          <a:p>
            <a:pPr>
              <a:buNone/>
            </a:pPr>
            <a:endParaRPr lang="ru-RU" sz="10800" i="1" dirty="0" smtClean="0">
              <a:solidFill>
                <a:srgbClr val="6C0000"/>
              </a:solidFill>
            </a:endParaRPr>
          </a:p>
          <a:p>
            <a:pPr>
              <a:buNone/>
            </a:pPr>
            <a:r>
              <a:rPr lang="ru-RU" sz="10800" i="1" dirty="0" smtClean="0">
                <a:solidFill>
                  <a:srgbClr val="6C0000"/>
                </a:solidFill>
              </a:rPr>
              <a:t>Не говорит и не поёт,</a:t>
            </a:r>
          </a:p>
          <a:p>
            <a:pPr>
              <a:buNone/>
            </a:pPr>
            <a:r>
              <a:rPr lang="ru-RU" sz="10800" i="1" dirty="0" smtClean="0">
                <a:solidFill>
                  <a:srgbClr val="6C0000"/>
                </a:solidFill>
              </a:rPr>
              <a:t>А кто к хозяину идёт, </a:t>
            </a:r>
          </a:p>
          <a:p>
            <a:pPr>
              <a:buNone/>
            </a:pPr>
            <a:r>
              <a:rPr lang="ru-RU" sz="10800" i="1" dirty="0" smtClean="0">
                <a:solidFill>
                  <a:srgbClr val="6C0000"/>
                </a:solidFill>
              </a:rPr>
              <a:t>Она знать даёт.</a:t>
            </a:r>
          </a:p>
          <a:p>
            <a:pPr>
              <a:buNone/>
            </a:pPr>
            <a:endParaRPr lang="ru-RU" sz="10800" i="1" dirty="0" smtClean="0">
              <a:solidFill>
                <a:srgbClr val="6C0000"/>
              </a:solidFill>
            </a:endParaRPr>
          </a:p>
          <a:p>
            <a:pPr>
              <a:buNone/>
            </a:pPr>
            <a:endParaRPr lang="ru-RU" sz="10800" i="1" dirty="0" smtClean="0">
              <a:solidFill>
                <a:srgbClr val="6C0000"/>
              </a:solidFill>
            </a:endParaRPr>
          </a:p>
          <a:p>
            <a:pPr>
              <a:buNone/>
            </a:pPr>
            <a:endParaRPr lang="ru-RU" sz="10800" i="1" dirty="0" smtClean="0">
              <a:solidFill>
                <a:srgbClr val="6C0000"/>
              </a:solidFill>
            </a:endParaRPr>
          </a:p>
          <a:p>
            <a:pPr>
              <a:buNone/>
            </a:pPr>
            <a:endParaRPr lang="ru-RU" sz="10800" i="1" dirty="0" smtClean="0">
              <a:solidFill>
                <a:srgbClr val="6C0000"/>
              </a:solidFill>
            </a:endParaRPr>
          </a:p>
          <a:p>
            <a:pPr>
              <a:buNone/>
            </a:pPr>
            <a:r>
              <a:rPr lang="ru-RU" sz="10800" i="1" dirty="0" smtClean="0">
                <a:solidFill>
                  <a:srgbClr val="6C0000"/>
                </a:solidFill>
              </a:rPr>
              <a:t>С хозяином дружит, </a:t>
            </a:r>
          </a:p>
          <a:p>
            <a:pPr>
              <a:buNone/>
            </a:pPr>
            <a:r>
              <a:rPr lang="ru-RU" sz="10800" i="1" dirty="0" smtClean="0">
                <a:solidFill>
                  <a:srgbClr val="6C0000"/>
                </a:solidFill>
              </a:rPr>
              <a:t>Дом сторожит, </a:t>
            </a:r>
          </a:p>
          <a:p>
            <a:pPr>
              <a:buNone/>
            </a:pPr>
            <a:r>
              <a:rPr lang="ru-RU" sz="10800" i="1" dirty="0" smtClean="0">
                <a:solidFill>
                  <a:srgbClr val="6C0000"/>
                </a:solidFill>
              </a:rPr>
              <a:t>Живёт под крылечком,</a:t>
            </a:r>
          </a:p>
          <a:p>
            <a:pPr>
              <a:buNone/>
            </a:pPr>
            <a:r>
              <a:rPr lang="ru-RU" sz="10800" i="1" dirty="0" smtClean="0">
                <a:solidFill>
                  <a:srgbClr val="6C0000"/>
                </a:solidFill>
              </a:rPr>
              <a:t>А хвост колечком.</a:t>
            </a:r>
          </a:p>
          <a:p>
            <a:pPr>
              <a:buNone/>
            </a:pPr>
            <a:endParaRPr lang="ru-RU" sz="10800" i="1" dirty="0" smtClean="0">
              <a:solidFill>
                <a:srgbClr val="6C0000"/>
              </a:solidFill>
            </a:endParaRPr>
          </a:p>
          <a:p>
            <a:pPr>
              <a:buNone/>
            </a:pPr>
            <a:r>
              <a:rPr lang="ru-RU" sz="10800" i="1" dirty="0" smtClean="0">
                <a:solidFill>
                  <a:srgbClr val="6C0000"/>
                </a:solidFill>
              </a:rPr>
              <a:t>	</a:t>
            </a:r>
          </a:p>
          <a:p>
            <a:pPr>
              <a:buNone/>
            </a:pPr>
            <a:r>
              <a:rPr lang="ru-RU" sz="10800" i="1" dirty="0" smtClean="0">
                <a:solidFill>
                  <a:srgbClr val="6C0000"/>
                </a:solidFill>
              </a:rPr>
              <a:t>	Сидит — высокий,</a:t>
            </a:r>
          </a:p>
          <a:p>
            <a:pPr>
              <a:buNone/>
            </a:pPr>
            <a:r>
              <a:rPr lang="ru-RU" sz="10800" i="1" dirty="0" smtClean="0">
                <a:solidFill>
                  <a:srgbClr val="6C0000"/>
                </a:solidFill>
              </a:rPr>
              <a:t>	А встанет — низенький.</a:t>
            </a:r>
          </a:p>
          <a:p>
            <a:pPr>
              <a:buNone/>
            </a:pPr>
            <a:endParaRPr lang="ru-RU" sz="10800" i="1" dirty="0" smtClean="0">
              <a:solidFill>
                <a:srgbClr val="6C0000"/>
              </a:solidFill>
            </a:endParaRPr>
          </a:p>
          <a:p>
            <a:pPr>
              <a:buNone/>
            </a:pPr>
            <a:endParaRPr lang="ru-RU" sz="120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diamond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00232" y="285728"/>
            <a:ext cx="6858048" cy="6286544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sz="3400" b="1" dirty="0" smtClean="0">
                <a:solidFill>
                  <a:schemeClr val="tx2">
                    <a:lumMod val="75000"/>
                  </a:schemeClr>
                </a:solidFill>
              </a:rPr>
              <a:t>Пять маленьких щенят</a:t>
            </a:r>
          </a:p>
          <a:p>
            <a:pPr>
              <a:buNone/>
            </a:pPr>
            <a:r>
              <a:rPr lang="ru-RU" sz="3400" b="1" i="1" dirty="0" smtClean="0">
                <a:solidFill>
                  <a:srgbClr val="6C0000"/>
                </a:solidFill>
              </a:rPr>
              <a:t>Пять маленьких щенят!</a:t>
            </a:r>
          </a:p>
          <a:p>
            <a:pPr>
              <a:buNone/>
            </a:pPr>
            <a:r>
              <a:rPr lang="ru-RU" sz="3400" b="1" i="1" dirty="0" smtClean="0">
                <a:solidFill>
                  <a:srgbClr val="6C0000"/>
                </a:solidFill>
              </a:rPr>
              <a:t>Хоть им тепло в соломе,</a:t>
            </a:r>
          </a:p>
          <a:p>
            <a:pPr>
              <a:buNone/>
            </a:pPr>
            <a:r>
              <a:rPr lang="ru-RU" sz="3400" b="1" i="1" dirty="0" smtClean="0">
                <a:solidFill>
                  <a:srgbClr val="6C0000"/>
                </a:solidFill>
              </a:rPr>
              <a:t>Как детям в зимнем доме,</a:t>
            </a:r>
          </a:p>
          <a:p>
            <a:pPr>
              <a:buNone/>
            </a:pPr>
            <a:r>
              <a:rPr lang="ru-RU" sz="3400" b="1" i="1" dirty="0" smtClean="0">
                <a:solidFill>
                  <a:srgbClr val="6C0000"/>
                </a:solidFill>
              </a:rPr>
              <a:t>Но всё они пищат.</a:t>
            </a:r>
          </a:p>
          <a:p>
            <a:pPr>
              <a:buNone/>
            </a:pPr>
            <a:r>
              <a:rPr lang="ru-RU" sz="3400" b="1" i="1" dirty="0" smtClean="0">
                <a:solidFill>
                  <a:srgbClr val="6C0000"/>
                </a:solidFill>
              </a:rPr>
              <a:t>Я знаю почему:</a:t>
            </a:r>
          </a:p>
          <a:p>
            <a:pPr>
              <a:buNone/>
            </a:pPr>
            <a:r>
              <a:rPr lang="ru-RU" sz="3400" b="1" i="1" dirty="0" smtClean="0">
                <a:solidFill>
                  <a:srgbClr val="6C0000"/>
                </a:solidFill>
              </a:rPr>
              <a:t>Когда их мать ласкает, </a:t>
            </a:r>
          </a:p>
          <a:p>
            <a:pPr>
              <a:buNone/>
            </a:pPr>
            <a:r>
              <a:rPr lang="ru-RU" sz="3400" b="1" i="1" dirty="0" smtClean="0">
                <a:solidFill>
                  <a:srgbClr val="6C0000"/>
                </a:solidFill>
              </a:rPr>
              <a:t>Она их называет,</a:t>
            </a:r>
          </a:p>
          <a:p>
            <a:pPr>
              <a:buNone/>
            </a:pPr>
            <a:r>
              <a:rPr lang="ru-RU" sz="3400" b="1" i="1" dirty="0" smtClean="0">
                <a:solidFill>
                  <a:srgbClr val="6C0000"/>
                </a:solidFill>
              </a:rPr>
              <a:t>Но как — я не пойму.</a:t>
            </a:r>
          </a:p>
          <a:p>
            <a:pPr>
              <a:buNone/>
            </a:pPr>
            <a:r>
              <a:rPr lang="ru-RU" sz="3400" b="1" i="1" dirty="0" smtClean="0">
                <a:solidFill>
                  <a:srgbClr val="6C0000"/>
                </a:solidFill>
              </a:rPr>
              <a:t>У них одно желанье:</a:t>
            </a:r>
          </a:p>
          <a:p>
            <a:pPr>
              <a:buNone/>
            </a:pPr>
            <a:r>
              <a:rPr lang="ru-RU" sz="3400" b="1" i="1" dirty="0" smtClean="0">
                <a:solidFill>
                  <a:srgbClr val="6C0000"/>
                </a:solidFill>
              </a:rPr>
              <a:t>Чтоб дали им прозванье-</a:t>
            </a:r>
          </a:p>
          <a:p>
            <a:pPr>
              <a:buNone/>
            </a:pPr>
            <a:r>
              <a:rPr lang="ru-RU" sz="3400" b="1" i="1" dirty="0" smtClean="0">
                <a:solidFill>
                  <a:srgbClr val="6C0000"/>
                </a:solidFill>
              </a:rPr>
              <a:t>Светляк, Любимчик, Скок,</a:t>
            </a:r>
          </a:p>
          <a:p>
            <a:pPr>
              <a:buNone/>
            </a:pPr>
            <a:r>
              <a:rPr lang="ru-RU" sz="3400" b="1" i="1" dirty="0" smtClean="0">
                <a:solidFill>
                  <a:srgbClr val="6C0000"/>
                </a:solidFill>
              </a:rPr>
              <a:t>Шалунья и Снежок.</a:t>
            </a:r>
          </a:p>
          <a:p>
            <a:pPr>
              <a:buNone/>
            </a:pPr>
            <a:r>
              <a:rPr lang="ru-RU" sz="3400" b="1" i="1" dirty="0" smtClean="0">
                <a:solidFill>
                  <a:srgbClr val="6C0000"/>
                </a:solidFill>
              </a:rPr>
              <a:t>(С.М. Городецкий)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" name="Рисунок 4" descr="SHHenyata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000760" y="2143116"/>
            <a:ext cx="2928928" cy="23431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lus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5"/>
          <p:cNvSpPr>
            <a:spLocks noGrp="1"/>
          </p:cNvSpPr>
          <p:nvPr>
            <p:ph idx="1"/>
          </p:nvPr>
        </p:nvSpPr>
        <p:spPr>
          <a:xfrm>
            <a:off x="1979712" y="1700808"/>
            <a:ext cx="6840760" cy="4824536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Актуальность проекта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 заключается в том, что кошки и собаки слишком часто пополняют ряды бродячих животных. Нужно чтобы ребёнок и его родители, желая завести в доме животное, ответственно относились к принятию этого решения.</a:t>
            </a:r>
            <a:endParaRPr lang="ru-RU" i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0" name="Рисунок 19" descr="Рисунок3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835696" y="636372"/>
            <a:ext cx="6839147" cy="920420"/>
          </a:xfrm>
          <a:prstGeom prst="rect">
            <a:avLst/>
          </a:prstGeom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840760" cy="778098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l"/>
            <a:r>
              <a:rPr lang="ru-RU" dirty="0" smtClean="0">
                <a:solidFill>
                  <a:srgbClr val="7A0000"/>
                </a:solidFill>
              </a:rPr>
              <a:t>	</a:t>
            </a:r>
            <a:r>
              <a:rPr lang="ru-RU" b="1" dirty="0" smtClean="0">
                <a:solidFill>
                  <a:srgbClr val="7A0000"/>
                </a:solidFill>
              </a:rPr>
              <a:t>Актуальность</a:t>
            </a:r>
            <a:endParaRPr lang="ru-RU" b="1" dirty="0">
              <a:solidFill>
                <a:srgbClr val="7A0000"/>
              </a:solidFill>
            </a:endParaRPr>
          </a:p>
        </p:txBody>
      </p:sp>
    </p:spTree>
  </p:cSld>
  <p:clrMapOvr>
    <a:masterClrMapping/>
  </p:clrMapOvr>
  <p:transition>
    <p:wipe/>
    <p:sndAc>
      <p:stSnd>
        <p:snd r:embed="rId3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00232" y="285728"/>
            <a:ext cx="6858048" cy="628654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Мокрый щенок</a:t>
            </a:r>
          </a:p>
          <a:p>
            <a:pPr>
              <a:buNone/>
            </a:pPr>
            <a:r>
              <a:rPr lang="ru-RU" sz="3000" b="1" i="1" dirty="0" smtClean="0">
                <a:solidFill>
                  <a:srgbClr val="6C0000"/>
                </a:solidFill>
              </a:rPr>
              <a:t>Я был на улице, продрог.</a:t>
            </a:r>
          </a:p>
          <a:p>
            <a:pPr>
              <a:buNone/>
            </a:pPr>
            <a:r>
              <a:rPr lang="ru-RU" sz="3000" b="1" i="1" dirty="0" smtClean="0">
                <a:solidFill>
                  <a:srgbClr val="6C0000"/>
                </a:solidFill>
              </a:rPr>
              <a:t>На огонёк зашёл.</a:t>
            </a:r>
          </a:p>
          <a:p>
            <a:pPr>
              <a:buNone/>
            </a:pPr>
            <a:r>
              <a:rPr lang="ru-RU" sz="3000" b="1" i="1" dirty="0" smtClean="0">
                <a:solidFill>
                  <a:srgbClr val="6C0000"/>
                </a:solidFill>
              </a:rPr>
              <a:t>Я не кусаюсь, я не зол,</a:t>
            </a:r>
          </a:p>
          <a:p>
            <a:pPr>
              <a:buNone/>
            </a:pPr>
            <a:r>
              <a:rPr lang="ru-RU" sz="3000" b="1" i="1" dirty="0" smtClean="0">
                <a:solidFill>
                  <a:srgbClr val="6C0000"/>
                </a:solidFill>
              </a:rPr>
              <a:t>Я — маленький бульдог.</a:t>
            </a:r>
          </a:p>
          <a:p>
            <a:pPr>
              <a:buNone/>
            </a:pPr>
            <a:endParaRPr lang="ru-RU" sz="3000" b="1" i="1" dirty="0" smtClean="0">
              <a:solidFill>
                <a:srgbClr val="6C0000"/>
              </a:solidFill>
            </a:endParaRPr>
          </a:p>
          <a:p>
            <a:pPr>
              <a:buNone/>
            </a:pPr>
            <a:r>
              <a:rPr lang="ru-RU" sz="3000" b="1" i="1" dirty="0" smtClean="0">
                <a:solidFill>
                  <a:srgbClr val="6C0000"/>
                </a:solidFill>
              </a:rPr>
              <a:t>И пусть не дразнят все меня,</a:t>
            </a:r>
          </a:p>
          <a:p>
            <a:pPr>
              <a:buNone/>
            </a:pPr>
            <a:r>
              <a:rPr lang="ru-RU" sz="3000" b="1" i="1" dirty="0" smtClean="0">
                <a:solidFill>
                  <a:srgbClr val="6C0000"/>
                </a:solidFill>
              </a:rPr>
              <a:t>Что хвостик я повесил:</a:t>
            </a:r>
          </a:p>
          <a:p>
            <a:pPr>
              <a:buNone/>
            </a:pPr>
            <a:r>
              <a:rPr lang="ru-RU" sz="3000" b="1" i="1" dirty="0" smtClean="0">
                <a:solidFill>
                  <a:srgbClr val="6C0000"/>
                </a:solidFill>
              </a:rPr>
              <a:t>Просохнет шёрстка у огня,</a:t>
            </a:r>
          </a:p>
          <a:p>
            <a:pPr>
              <a:buNone/>
            </a:pPr>
            <a:r>
              <a:rPr lang="ru-RU" sz="3000" b="1" i="1" dirty="0" smtClean="0">
                <a:solidFill>
                  <a:srgbClr val="6C0000"/>
                </a:solidFill>
              </a:rPr>
              <a:t>Тогда я буду весел.</a:t>
            </a:r>
          </a:p>
          <a:p>
            <a:pPr>
              <a:buNone/>
            </a:pPr>
            <a:r>
              <a:rPr lang="ru-RU" sz="3000" b="1" i="1" dirty="0" smtClean="0">
                <a:solidFill>
                  <a:srgbClr val="6C0000"/>
                </a:solidFill>
              </a:rPr>
              <a:t>(М.Л. Моравская)</a:t>
            </a:r>
          </a:p>
          <a:p>
            <a:endParaRPr lang="ru-RU" dirty="0"/>
          </a:p>
        </p:txBody>
      </p:sp>
      <p:pic>
        <p:nvPicPr>
          <p:cNvPr id="5" name="Рисунок 4" descr="941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143636" y="1500174"/>
            <a:ext cx="2724447" cy="17763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newsflash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00232" y="428604"/>
            <a:ext cx="6858048" cy="6143668"/>
          </a:xfrm>
        </p:spPr>
        <p:txBody>
          <a:bodyPr/>
          <a:lstStyle/>
          <a:p>
            <a:pPr algn="ctr">
              <a:buNone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Общими правилами ухода за домашними животными являются полноценное и разнообразное кормление, поддержание чистоты помещения и регулярная забота о здоровье питомца.</a:t>
            </a:r>
          </a:p>
          <a:p>
            <a:r>
              <a:rPr lang="ru-RU" sz="2000" i="1" dirty="0" smtClean="0">
                <a:solidFill>
                  <a:srgbClr val="6C0000"/>
                </a:solidFill>
              </a:rPr>
              <a:t>Приобретая щенков или котят, первое, что необходимо сделать, - это поставить все нужные прививки и, в первую очередь, от бешенства.</a:t>
            </a:r>
          </a:p>
          <a:p>
            <a:r>
              <a:rPr lang="ru-RU" sz="2000" i="1" dirty="0" smtClean="0">
                <a:solidFill>
                  <a:srgbClr val="6C0000"/>
                </a:solidFill>
              </a:rPr>
              <a:t>Помимо прививок, защитить домашних питомцев от заболеваний и оградить свою семью от неприятных последствий можно и при помощи регулярных ванн. После прогулок очень важно как следует помыть лапы животного.</a:t>
            </a:r>
          </a:p>
          <a:p>
            <a:r>
              <a:rPr lang="ru-RU" sz="2000" i="1" dirty="0" smtClean="0">
                <a:solidFill>
                  <a:srgbClr val="6C0000"/>
                </a:solidFill>
              </a:rPr>
              <a:t>Необходимо осуществлять профилактику против паразитов, так как они в значительной степени снижают иммунитет животного.</a:t>
            </a:r>
          </a:p>
          <a:p>
            <a:r>
              <a:rPr lang="ru-RU" sz="2000" i="1" dirty="0" smtClean="0">
                <a:solidFill>
                  <a:srgbClr val="6C0000"/>
                </a:solidFill>
              </a:rPr>
              <a:t>Для того чтобы любимый пёсик или кошечка всегда были здоровы и жизнерадостны, очень важно предоставить им правильное питание.</a:t>
            </a:r>
          </a:p>
          <a:p>
            <a:endParaRPr lang="ru-RU" sz="2000" dirty="0"/>
          </a:p>
        </p:txBody>
      </p:sp>
    </p:spTree>
  </p:cSld>
  <p:clrMapOvr>
    <a:masterClrMapping/>
  </p:clrMapOvr>
  <p:transition>
    <p:cover dir="d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00232" y="285728"/>
            <a:ext cx="6929486" cy="6286544"/>
          </a:xfrm>
        </p:spPr>
        <p:txBody>
          <a:bodyPr/>
          <a:lstStyle/>
          <a:p>
            <a:pPr algn="ctr">
              <a:buNone/>
            </a:pPr>
            <a:r>
              <a:rPr lang="ru-RU" sz="3300" b="1" i="1" dirty="0" smtClean="0">
                <a:solidFill>
                  <a:schemeClr val="tx2">
                    <a:lumMod val="75000"/>
                  </a:schemeClr>
                </a:solidFill>
              </a:rPr>
              <a:t>Памятка «Как правильно вести себя с домашними животными».</a:t>
            </a:r>
            <a:endParaRPr lang="ru-RU" sz="3300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i="1" dirty="0" smtClean="0">
                <a:solidFill>
                  <a:srgbClr val="6C0000"/>
                </a:solidFill>
              </a:rPr>
              <a:t>Не подходить к домашним животным без разрешения хозяина.</a:t>
            </a:r>
          </a:p>
          <a:p>
            <a:pPr>
              <a:buFont typeface="Wingdings" pitchFamily="2" charset="2"/>
              <a:buChar char="v"/>
            </a:pPr>
            <a:r>
              <a:rPr lang="ru-RU" i="1" dirty="0" smtClean="0">
                <a:solidFill>
                  <a:srgbClr val="6C0000"/>
                </a:solidFill>
              </a:rPr>
              <a:t>Делать прививки в ветеринарной службе.</a:t>
            </a:r>
          </a:p>
          <a:p>
            <a:pPr>
              <a:buFont typeface="Wingdings" pitchFamily="2" charset="2"/>
              <a:buChar char="v"/>
            </a:pPr>
            <a:r>
              <a:rPr lang="ru-RU" i="1" dirty="0" smtClean="0">
                <a:solidFill>
                  <a:srgbClr val="6C0000"/>
                </a:solidFill>
              </a:rPr>
              <a:t>При укусе обработать рану, срочно обратиться к взрослым, к врачу.</a:t>
            </a:r>
          </a:p>
          <a:p>
            <a:pPr>
              <a:buFont typeface="Wingdings" pitchFamily="2" charset="2"/>
              <a:buChar char="v"/>
            </a:pPr>
            <a:r>
              <a:rPr lang="ru-RU" i="1" dirty="0" smtClean="0">
                <a:solidFill>
                  <a:srgbClr val="6C0000"/>
                </a:solidFill>
              </a:rPr>
              <a:t>Быть осторожными с незнакомыми домашними животными.</a:t>
            </a:r>
          </a:p>
          <a:p>
            <a:endParaRPr lang="ru-RU" dirty="0"/>
          </a:p>
        </p:txBody>
      </p:sp>
    </p:spTree>
  </p:cSld>
  <p:clrMapOvr>
    <a:masterClrMapping/>
  </p:clrMapOvr>
  <p:transition>
    <p:checker dir="vert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143108" y="1857364"/>
            <a:ext cx="6020172" cy="33123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6600" b="1" spc="300" dirty="0" smtClean="0">
                <a:ln w="11430"/>
                <a:blipFill dpi="0" rotWithShape="1">
                  <a:blip r:embed="rId3"/>
                  <a:srcRect/>
                  <a:stretch>
                    <a:fillRect/>
                  </a:stretch>
                </a:blip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+mj-lt"/>
                <a:ea typeface="+mj-ea"/>
                <a:cs typeface="+mj-cs"/>
              </a:rPr>
              <a:t>Спасибо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6600" b="1" spc="300" dirty="0" smtClean="0">
                <a:ln w="11430"/>
                <a:blipFill dpi="0" rotWithShape="1">
                  <a:blip r:embed="rId3"/>
                  <a:srcRect/>
                  <a:stretch>
                    <a:fillRect/>
                  </a:stretch>
                </a:blip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+mj-lt"/>
                <a:ea typeface="+mj-ea"/>
                <a:cs typeface="+mj-cs"/>
              </a:rPr>
              <a:t> за внимание!!!</a:t>
            </a:r>
            <a:endParaRPr kumimoji="0" lang="ru-RU" sz="6600" b="1" i="0" u="none" strike="noStrike" kern="1200" cap="none" spc="300" normalizeH="0" baseline="0" noProof="0" dirty="0">
              <a:ln w="11430"/>
              <a:blipFill dpi="0" rotWithShape="1">
                <a:blip r:embed="rId3"/>
                <a:srcRect/>
                <a:stretch>
                  <a:fillRect/>
                </a:stretch>
              </a:blip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  <a:reflection blurRad="6350" stA="60000" endA="900" endPos="580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blinds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071670" y="500042"/>
            <a:ext cx="6786610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SzPct val="75000"/>
            </a:pPr>
            <a:r>
              <a:rPr lang="ru-RU" sz="3500" b="1" i="1" dirty="0" smtClean="0">
                <a:solidFill>
                  <a:schemeClr val="tx2">
                    <a:lumMod val="75000"/>
                  </a:schemeClr>
                </a:solidFill>
              </a:rPr>
              <a:t>Цель работы: </a:t>
            </a:r>
            <a:r>
              <a:rPr lang="ru-RU" sz="3500" i="1" dirty="0" smtClean="0">
                <a:solidFill>
                  <a:schemeClr val="tx2">
                    <a:lumMod val="75000"/>
                  </a:schemeClr>
                </a:solidFill>
              </a:rPr>
              <a:t>выяснить, как</a:t>
            </a:r>
          </a:p>
          <a:p>
            <a:pPr marL="342900" indent="-342900" eaLnBrk="0" hangingPunct="0">
              <a:spcBef>
                <a:spcPct val="20000"/>
              </a:spcBef>
              <a:buSzPct val="75000"/>
            </a:pPr>
            <a:r>
              <a:rPr lang="ru-RU" sz="3500" i="1" dirty="0" smtClean="0">
                <a:solidFill>
                  <a:schemeClr val="tx2">
                    <a:lumMod val="75000"/>
                  </a:schemeClr>
                </a:solidFill>
              </a:rPr>
              <a:t>могут люди сосуществовать с</a:t>
            </a:r>
          </a:p>
          <a:p>
            <a:pPr marL="342900" indent="-342900" eaLnBrk="0" hangingPunct="0">
              <a:spcBef>
                <a:spcPct val="20000"/>
              </a:spcBef>
              <a:buSzPct val="75000"/>
            </a:pPr>
            <a:r>
              <a:rPr lang="ru-RU" sz="3500" i="1" dirty="0" smtClean="0">
                <a:solidFill>
                  <a:schemeClr val="tx2">
                    <a:lumMod val="75000"/>
                  </a:schemeClr>
                </a:solidFill>
              </a:rPr>
              <a:t>домашними животными в мире и</a:t>
            </a:r>
          </a:p>
          <a:p>
            <a:pPr marL="342900" indent="-342900" eaLnBrk="0" hangingPunct="0">
              <a:spcBef>
                <a:spcPct val="20000"/>
              </a:spcBef>
              <a:buSzPct val="75000"/>
            </a:pPr>
            <a:r>
              <a:rPr lang="ru-RU" sz="3500" i="1" dirty="0" smtClean="0">
                <a:solidFill>
                  <a:schemeClr val="tx2">
                    <a:lumMod val="75000"/>
                  </a:schemeClr>
                </a:solidFill>
              </a:rPr>
              <a:t>согласии?</a:t>
            </a:r>
          </a:p>
          <a:p>
            <a:pPr marL="342900" indent="-342900" eaLnBrk="0" hangingPunct="0">
              <a:spcBef>
                <a:spcPct val="20000"/>
              </a:spcBef>
              <a:buSzPct val="75000"/>
            </a:pPr>
            <a:r>
              <a:rPr lang="ru-RU" sz="3500" b="1" i="1" dirty="0" smtClean="0">
                <a:solidFill>
                  <a:schemeClr val="tx2">
                    <a:lumMod val="75000"/>
                  </a:schemeClr>
                </a:solidFill>
              </a:rPr>
              <a:t>Объект исследования: </a:t>
            </a:r>
            <a:r>
              <a:rPr lang="ru-RU" sz="3500" i="1" dirty="0" smtClean="0">
                <a:solidFill>
                  <a:schemeClr val="tx2">
                    <a:lumMod val="75000"/>
                  </a:schemeClr>
                </a:solidFill>
              </a:rPr>
              <a:t>домашние</a:t>
            </a:r>
          </a:p>
          <a:p>
            <a:pPr marL="342900" indent="-342900" eaLnBrk="0" hangingPunct="0">
              <a:spcBef>
                <a:spcPct val="20000"/>
              </a:spcBef>
              <a:buSzPct val="75000"/>
            </a:pPr>
            <a:r>
              <a:rPr lang="ru-RU" sz="3500" i="1" dirty="0" smtClean="0">
                <a:solidFill>
                  <a:schemeClr val="tx2">
                    <a:lumMod val="75000"/>
                  </a:schemeClr>
                </a:solidFill>
              </a:rPr>
              <a:t>животные</a:t>
            </a:r>
          </a:p>
          <a:p>
            <a:pPr marL="342900" indent="-342900" eaLnBrk="0" hangingPunct="0">
              <a:spcBef>
                <a:spcPct val="20000"/>
              </a:spcBef>
              <a:buSzPct val="75000"/>
            </a:pPr>
            <a:r>
              <a:rPr lang="ru-RU" sz="3500" b="1" i="1" dirty="0" smtClean="0">
                <a:solidFill>
                  <a:schemeClr val="tx2">
                    <a:lumMod val="75000"/>
                  </a:schemeClr>
                </a:solidFill>
              </a:rPr>
              <a:t>Предмет исследования </a:t>
            </a:r>
            <a:r>
              <a:rPr lang="ru-RU" sz="3500" i="1" dirty="0" smtClean="0">
                <a:solidFill>
                  <a:schemeClr val="tx2">
                    <a:lumMod val="75000"/>
                  </a:schemeClr>
                </a:solidFill>
              </a:rPr>
              <a:t>– кошки и</a:t>
            </a:r>
          </a:p>
          <a:p>
            <a:pPr marL="342900" indent="-342900" eaLnBrk="0" hangingPunct="0">
              <a:spcBef>
                <a:spcPct val="20000"/>
              </a:spcBef>
              <a:buSzPct val="75000"/>
            </a:pPr>
            <a:r>
              <a:rPr lang="ru-RU" sz="3500" i="1" dirty="0" smtClean="0">
                <a:solidFill>
                  <a:schemeClr val="tx2">
                    <a:lumMod val="75000"/>
                  </a:schemeClr>
                </a:solidFill>
              </a:rPr>
              <a:t>собаки.</a:t>
            </a:r>
          </a:p>
          <a:p>
            <a:pPr marL="342900" indent="-342900" eaLnBrk="0" hangingPunct="0">
              <a:spcBef>
                <a:spcPct val="20000"/>
              </a:spcBef>
              <a:buSzPct val="75000"/>
              <a:buFontTx/>
              <a:buBlip>
                <a:blip r:embed="rId4"/>
              </a:buBlip>
            </a:pPr>
            <a:endParaRPr lang="ru-RU" sz="2800" dirty="0"/>
          </a:p>
        </p:txBody>
      </p:sp>
    </p:spTree>
  </p:cSld>
  <p:clrMapOvr>
    <a:masterClrMapping/>
  </p:clrMapOvr>
  <p:transition>
    <p:wipe dir="r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5"/>
          <p:cNvSpPr>
            <a:spLocks noGrp="1"/>
          </p:cNvSpPr>
          <p:nvPr>
            <p:ph idx="1"/>
          </p:nvPr>
        </p:nvSpPr>
        <p:spPr>
          <a:xfrm>
            <a:off x="3286116" y="357166"/>
            <a:ext cx="5534356" cy="6168178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ru-RU" sz="3500" i="1" dirty="0" smtClean="0">
                <a:solidFill>
                  <a:schemeClr val="tx2">
                    <a:lumMod val="75000"/>
                  </a:schemeClr>
                </a:solidFill>
              </a:rPr>
              <a:t>Предварительный анализ</a:t>
            </a:r>
          </a:p>
          <a:p>
            <a:pPr>
              <a:lnSpc>
                <a:spcPct val="90000"/>
              </a:lnSpc>
              <a:buNone/>
            </a:pPr>
            <a:r>
              <a:rPr lang="ru-RU" sz="3500" i="1" dirty="0" smtClean="0">
                <a:solidFill>
                  <a:schemeClr val="tx2">
                    <a:lumMod val="75000"/>
                  </a:schemeClr>
                </a:solidFill>
              </a:rPr>
              <a:t>проблемы позволил</a:t>
            </a:r>
          </a:p>
          <a:p>
            <a:pPr>
              <a:lnSpc>
                <a:spcPct val="90000"/>
              </a:lnSpc>
              <a:buNone/>
            </a:pPr>
            <a:r>
              <a:rPr lang="ru-RU" sz="3500" i="1" dirty="0" smtClean="0">
                <a:solidFill>
                  <a:schemeClr val="tx2">
                    <a:lumMod val="75000"/>
                  </a:schemeClr>
                </a:solidFill>
              </a:rPr>
              <a:t>выдвинуть следующую</a:t>
            </a:r>
          </a:p>
          <a:p>
            <a:pPr>
              <a:lnSpc>
                <a:spcPct val="90000"/>
              </a:lnSpc>
              <a:buNone/>
            </a:pPr>
            <a:r>
              <a:rPr lang="ru-RU" sz="3500" b="1" i="1" dirty="0" smtClean="0">
                <a:solidFill>
                  <a:schemeClr val="tx2">
                    <a:lumMod val="75000"/>
                  </a:schemeClr>
                </a:solidFill>
              </a:rPr>
              <a:t>гипотезу исследования:</a:t>
            </a:r>
          </a:p>
          <a:p>
            <a:pPr>
              <a:lnSpc>
                <a:spcPct val="90000"/>
              </a:lnSpc>
              <a:buNone/>
            </a:pPr>
            <a:r>
              <a:rPr lang="ru-RU" sz="3500" i="1" dirty="0" smtClean="0">
                <a:solidFill>
                  <a:schemeClr val="tx2">
                    <a:lumMod val="75000"/>
                  </a:schemeClr>
                </a:solidFill>
              </a:rPr>
              <a:t>предположим, что</a:t>
            </a:r>
          </a:p>
          <a:p>
            <a:pPr>
              <a:lnSpc>
                <a:spcPct val="90000"/>
              </a:lnSpc>
              <a:buNone/>
            </a:pPr>
            <a:r>
              <a:rPr lang="ru-RU" sz="3500" i="1" dirty="0" smtClean="0">
                <a:solidFill>
                  <a:schemeClr val="tx2">
                    <a:lumMod val="75000"/>
                  </a:schemeClr>
                </a:solidFill>
              </a:rPr>
              <a:t>домашние животные –</a:t>
            </a:r>
          </a:p>
          <a:p>
            <a:pPr>
              <a:lnSpc>
                <a:spcPct val="90000"/>
              </a:lnSpc>
              <a:buNone/>
            </a:pPr>
            <a:r>
              <a:rPr lang="ru-RU" sz="3500" i="1" dirty="0" smtClean="0">
                <a:solidFill>
                  <a:schemeClr val="tx2">
                    <a:lumMod val="75000"/>
                  </a:schemeClr>
                </a:solidFill>
              </a:rPr>
              <a:t>это друзья и помощники</a:t>
            </a:r>
          </a:p>
          <a:p>
            <a:pPr>
              <a:lnSpc>
                <a:spcPct val="90000"/>
              </a:lnSpc>
              <a:buNone/>
            </a:pPr>
            <a:r>
              <a:rPr lang="ru-RU" sz="3500" i="1" dirty="0" smtClean="0">
                <a:solidFill>
                  <a:schemeClr val="tx2">
                    <a:lumMod val="75000"/>
                  </a:schemeClr>
                </a:solidFill>
              </a:rPr>
              <a:t>человека.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dirty="0"/>
          </a:p>
        </p:txBody>
      </p:sp>
    </p:spTree>
  </p:cSld>
  <p:clrMapOvr>
    <a:masterClrMapping/>
  </p:clrMapOvr>
  <p:transition>
    <p:wipe dir="d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5"/>
          <p:cNvSpPr txBox="1">
            <a:spLocks/>
          </p:cNvSpPr>
          <p:nvPr/>
        </p:nvSpPr>
        <p:spPr>
          <a:xfrm>
            <a:off x="2123728" y="476672"/>
            <a:ext cx="6408712" cy="381642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4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2000232" y="285728"/>
            <a:ext cx="7143768" cy="642942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buNone/>
            </a:pP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В соответствии с проблемой, объектом,</a:t>
            </a:r>
          </a:p>
          <a:p>
            <a:pPr>
              <a:lnSpc>
                <a:spcPct val="90000"/>
              </a:lnSpc>
              <a:buNone/>
            </a:pP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предметом и целью исследования были</a:t>
            </a:r>
          </a:p>
          <a:p>
            <a:pPr>
              <a:lnSpc>
                <a:spcPct val="90000"/>
              </a:lnSpc>
              <a:buNone/>
            </a:pP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поставлены  следующие 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задачи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изучить  литературу по теме;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проанализировать понятия фелинология, кинология; 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узнать, какие бывают породы кошек и собак;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познакомиться с правилами воспитания и содержания домашних животных (кошек и собак);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освоить методику анкетного опроса;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провести наблюдения за домашними питомцами;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разработать рекомендации, помогающие детям ответственно относится к выбору питомца и правильно вести себя с домашними животными. </a:t>
            </a:r>
            <a:endParaRPr lang="ru-RU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ipe dir="u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8"/>
          <p:cNvSpPr txBox="1">
            <a:spLocks noGrp="1" noChangeArrowheads="1"/>
          </p:cNvSpPr>
          <p:nvPr>
            <p:ph idx="1"/>
          </p:nvPr>
        </p:nvSpPr>
        <p:spPr bwMode="auto">
          <a:xfrm>
            <a:off x="1928794" y="500042"/>
            <a:ext cx="7000924" cy="586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000" b="1" i="1" dirty="0" smtClean="0">
                <a:solidFill>
                  <a:schemeClr val="tx2">
                    <a:lumMod val="75000"/>
                  </a:schemeClr>
                </a:solidFill>
              </a:rPr>
              <a:t>Практическая значимость</a:t>
            </a:r>
            <a:r>
              <a:rPr lang="ru-RU" sz="3000" i="1" dirty="0" smtClean="0">
                <a:solidFill>
                  <a:schemeClr val="tx2">
                    <a:lumMod val="75000"/>
                  </a:schemeClr>
                </a:solidFill>
              </a:rPr>
              <a:t> проектной</a:t>
            </a:r>
          </a:p>
          <a:p>
            <a:pPr>
              <a:buNone/>
            </a:pPr>
            <a:r>
              <a:rPr lang="ru-RU" sz="3000" i="1" dirty="0" smtClean="0">
                <a:solidFill>
                  <a:schemeClr val="tx2">
                    <a:lumMod val="75000"/>
                  </a:schemeClr>
                </a:solidFill>
              </a:rPr>
              <a:t>работы заключается в разработке</a:t>
            </a:r>
          </a:p>
          <a:p>
            <a:pPr>
              <a:buNone/>
            </a:pPr>
            <a:r>
              <a:rPr lang="ru-RU" sz="3000" i="1" dirty="0" smtClean="0">
                <a:solidFill>
                  <a:schemeClr val="tx2">
                    <a:lumMod val="75000"/>
                  </a:schemeClr>
                </a:solidFill>
              </a:rPr>
              <a:t>рекомендаций, по уходу за домашними</a:t>
            </a:r>
          </a:p>
          <a:p>
            <a:pPr>
              <a:buNone/>
            </a:pPr>
            <a:r>
              <a:rPr lang="ru-RU" sz="3000" i="1" dirty="0" smtClean="0">
                <a:solidFill>
                  <a:schemeClr val="tx2">
                    <a:lumMod val="75000"/>
                  </a:schemeClr>
                </a:solidFill>
              </a:rPr>
              <a:t>животными и рекомендаций по выбору</a:t>
            </a:r>
          </a:p>
          <a:p>
            <a:pPr>
              <a:buNone/>
            </a:pPr>
            <a:r>
              <a:rPr lang="ru-RU" sz="3000" i="1" dirty="0" smtClean="0">
                <a:solidFill>
                  <a:schemeClr val="tx2">
                    <a:lumMod val="75000"/>
                  </a:schemeClr>
                </a:solidFill>
              </a:rPr>
              <a:t>питомца, чтобы дети ответственно</a:t>
            </a:r>
          </a:p>
          <a:p>
            <a:pPr>
              <a:buNone/>
            </a:pPr>
            <a:r>
              <a:rPr lang="ru-RU" sz="3000" i="1" dirty="0" smtClean="0">
                <a:solidFill>
                  <a:schemeClr val="tx2">
                    <a:lumMod val="75000"/>
                  </a:schemeClr>
                </a:solidFill>
              </a:rPr>
              <a:t>относились к принятию решения о</a:t>
            </a:r>
          </a:p>
          <a:p>
            <a:pPr>
              <a:buNone/>
            </a:pPr>
            <a:r>
              <a:rPr lang="ru-RU" sz="3000" i="1" dirty="0" smtClean="0">
                <a:solidFill>
                  <a:schemeClr val="tx2">
                    <a:lumMod val="75000"/>
                  </a:schemeClr>
                </a:solidFill>
              </a:rPr>
              <a:t>заведении щенка или котёнка.</a:t>
            </a:r>
          </a:p>
          <a:p>
            <a:pPr>
              <a:buNone/>
            </a:pPr>
            <a:r>
              <a:rPr lang="ru-RU" sz="3000" b="1" i="1" dirty="0" smtClean="0">
                <a:solidFill>
                  <a:schemeClr val="tx2">
                    <a:lumMod val="75000"/>
                  </a:schemeClr>
                </a:solidFill>
              </a:rPr>
              <a:t>-</a:t>
            </a:r>
            <a:r>
              <a:rPr lang="ru-RU" sz="3000" i="1" dirty="0" smtClean="0">
                <a:solidFill>
                  <a:schemeClr val="tx2">
                    <a:lumMod val="75000"/>
                  </a:schemeClr>
                </a:solidFill>
              </a:rPr>
              <a:t> Данные рекомендации могут быть</a:t>
            </a:r>
          </a:p>
          <a:p>
            <a:pPr>
              <a:buNone/>
            </a:pPr>
            <a:r>
              <a:rPr lang="ru-RU" sz="3000" i="1" dirty="0" smtClean="0">
                <a:solidFill>
                  <a:schemeClr val="tx2">
                    <a:lumMod val="75000"/>
                  </a:schemeClr>
                </a:solidFill>
              </a:rPr>
              <a:t>использованы в любом</a:t>
            </a:r>
          </a:p>
          <a:p>
            <a:pPr>
              <a:buNone/>
            </a:pPr>
            <a:r>
              <a:rPr lang="ru-RU" sz="3000" i="1" dirty="0" smtClean="0">
                <a:solidFill>
                  <a:schemeClr val="tx2">
                    <a:lumMod val="75000"/>
                  </a:schemeClr>
                </a:solidFill>
              </a:rPr>
              <a:t>общеобразовательном учреждении.</a:t>
            </a:r>
          </a:p>
          <a:p>
            <a:pPr algn="just">
              <a:lnSpc>
                <a:spcPct val="110000"/>
              </a:lnSpc>
              <a:buClr>
                <a:srgbClr val="2A7E54"/>
              </a:buClr>
              <a:buSzPct val="75000"/>
              <a:buNone/>
            </a:pPr>
            <a:endParaRPr lang="ru-RU" sz="1600" dirty="0"/>
          </a:p>
        </p:txBody>
      </p:sp>
    </p:spTree>
  </p:cSld>
  <p:clrMapOvr>
    <a:masterClrMapping/>
  </p:clrMapOvr>
  <p:transition>
    <p:zoom dir="in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00232" y="571456"/>
            <a:ext cx="6929486" cy="62865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500" b="1" i="1" dirty="0" err="1" smtClean="0">
                <a:solidFill>
                  <a:schemeClr val="tx2">
                    <a:lumMod val="50000"/>
                  </a:schemeClr>
                </a:solidFill>
              </a:rPr>
              <a:t>Фелиноло́гия</a:t>
            </a:r>
            <a:r>
              <a:rPr lang="ru-RU" sz="3500" i="1" dirty="0" smtClean="0">
                <a:solidFill>
                  <a:schemeClr val="tx2">
                    <a:lumMod val="50000"/>
                  </a:schemeClr>
                </a:solidFill>
              </a:rPr>
              <a:t> (от лат. </a:t>
            </a:r>
            <a:r>
              <a:rPr lang="ru-RU" sz="3500" i="1" dirty="0" err="1" smtClean="0">
                <a:solidFill>
                  <a:schemeClr val="tx2">
                    <a:lumMod val="50000"/>
                  </a:schemeClr>
                </a:solidFill>
              </a:rPr>
              <a:t>felinus</a:t>
            </a:r>
            <a:r>
              <a:rPr lang="ru-RU" sz="3500" i="1" dirty="0" smtClean="0">
                <a:solidFill>
                  <a:schemeClr val="tx2">
                    <a:lumMod val="50000"/>
                  </a:schemeClr>
                </a:solidFill>
              </a:rPr>
              <a:t> </a:t>
            </a:r>
          </a:p>
          <a:p>
            <a:pPr>
              <a:buNone/>
            </a:pPr>
            <a:r>
              <a:rPr lang="ru-RU" sz="3500" i="1" dirty="0" smtClean="0">
                <a:solidFill>
                  <a:schemeClr val="tx2">
                    <a:lumMod val="50000"/>
                  </a:schemeClr>
                </a:solidFill>
              </a:rPr>
              <a:t>кошачий и др.-гр. </a:t>
            </a:r>
            <a:r>
              <a:rPr lang="ru-RU" sz="3500" i="1" dirty="0" err="1" smtClean="0">
                <a:solidFill>
                  <a:schemeClr val="tx2">
                    <a:lumMod val="50000"/>
                  </a:schemeClr>
                </a:solidFill>
              </a:rPr>
              <a:t>λόγος</a:t>
            </a:r>
            <a:r>
              <a:rPr lang="ru-RU" sz="3500" i="1" dirty="0" smtClean="0">
                <a:solidFill>
                  <a:schemeClr val="tx2">
                    <a:lumMod val="50000"/>
                  </a:schemeClr>
                </a:solidFill>
              </a:rPr>
              <a:t> — слово,</a:t>
            </a:r>
          </a:p>
          <a:p>
            <a:pPr>
              <a:buNone/>
            </a:pPr>
            <a:r>
              <a:rPr lang="ru-RU" sz="3500" i="1" dirty="0" smtClean="0">
                <a:solidFill>
                  <a:schemeClr val="tx2">
                    <a:lumMod val="50000"/>
                  </a:schemeClr>
                </a:solidFill>
              </a:rPr>
              <a:t>учение) — раздел зоологии,</a:t>
            </a:r>
          </a:p>
          <a:p>
            <a:pPr>
              <a:buNone/>
            </a:pPr>
            <a:r>
              <a:rPr lang="ru-RU" sz="3500" i="1" dirty="0" smtClean="0">
                <a:solidFill>
                  <a:schemeClr val="tx2">
                    <a:lumMod val="50000"/>
                  </a:schemeClr>
                </a:solidFill>
              </a:rPr>
              <a:t>изучающий анатомию и</a:t>
            </a:r>
          </a:p>
          <a:p>
            <a:pPr>
              <a:buNone/>
            </a:pPr>
            <a:r>
              <a:rPr lang="ru-RU" sz="3500" i="1" dirty="0" smtClean="0">
                <a:solidFill>
                  <a:schemeClr val="tx2">
                    <a:lumMod val="50000"/>
                  </a:schemeClr>
                </a:solidFill>
              </a:rPr>
              <a:t>физиологию домашних кошек, а</a:t>
            </a:r>
          </a:p>
          <a:p>
            <a:pPr>
              <a:buNone/>
            </a:pPr>
            <a:r>
              <a:rPr lang="ru-RU" sz="3500" i="1" dirty="0" smtClean="0">
                <a:solidFill>
                  <a:schemeClr val="tx2">
                    <a:lumMod val="50000"/>
                  </a:schemeClr>
                </a:solidFill>
              </a:rPr>
              <a:t>также их породы, особенности их</a:t>
            </a:r>
          </a:p>
          <a:p>
            <a:pPr>
              <a:buNone/>
            </a:pPr>
            <a:r>
              <a:rPr lang="ru-RU" sz="3500" i="1" dirty="0" smtClean="0">
                <a:solidFill>
                  <a:schemeClr val="tx2">
                    <a:lumMod val="50000"/>
                  </a:schemeClr>
                </a:solidFill>
              </a:rPr>
              <a:t>селекции, разведения и</a:t>
            </a:r>
          </a:p>
          <a:p>
            <a:pPr>
              <a:buNone/>
            </a:pPr>
            <a:r>
              <a:rPr lang="ru-RU" sz="3500" i="1" dirty="0" smtClean="0">
                <a:solidFill>
                  <a:schemeClr val="tx2">
                    <a:lumMod val="50000"/>
                  </a:schemeClr>
                </a:solidFill>
              </a:rPr>
              <a:t>содержания.</a:t>
            </a:r>
            <a:endParaRPr lang="ru-RU" sz="3500" i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Рисунок 3" descr="AkZLcT2Y7iERGVgrx77a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453275" y="4786322"/>
            <a:ext cx="2522918" cy="18907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zoom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71670" y="285728"/>
            <a:ext cx="6715172" cy="62865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500" b="1" i="1" dirty="0" err="1" smtClean="0">
                <a:solidFill>
                  <a:schemeClr val="tx2">
                    <a:lumMod val="50000"/>
                  </a:schemeClr>
                </a:solidFill>
              </a:rPr>
              <a:t>Киноло́гия</a:t>
            </a:r>
            <a:r>
              <a:rPr lang="ru-RU" sz="3500" i="1" dirty="0" smtClean="0">
                <a:solidFill>
                  <a:schemeClr val="tx2">
                    <a:lumMod val="50000"/>
                  </a:schemeClr>
                </a:solidFill>
              </a:rPr>
              <a:t> (от </a:t>
            </a:r>
            <a:r>
              <a:rPr lang="ru-RU" sz="3500" i="1" dirty="0" err="1" smtClean="0">
                <a:solidFill>
                  <a:schemeClr val="tx2">
                    <a:lumMod val="50000"/>
                  </a:schemeClr>
                </a:solidFill>
              </a:rPr>
              <a:t>др.-греч</a:t>
            </a:r>
            <a:r>
              <a:rPr lang="ru-RU" sz="3500" i="1" dirty="0" smtClean="0">
                <a:solidFill>
                  <a:schemeClr val="tx2">
                    <a:lumMod val="50000"/>
                  </a:schemeClr>
                </a:solidFill>
              </a:rPr>
              <a:t>. </a:t>
            </a:r>
            <a:r>
              <a:rPr lang="ru-RU" sz="3500" i="1" dirty="0" err="1" smtClean="0">
                <a:solidFill>
                  <a:schemeClr val="tx2">
                    <a:lumMod val="50000"/>
                  </a:schemeClr>
                </a:solidFill>
              </a:rPr>
              <a:t>κύων</a:t>
            </a:r>
            <a:r>
              <a:rPr lang="ru-RU" sz="3500" i="1" dirty="0" smtClean="0">
                <a:solidFill>
                  <a:schemeClr val="tx2">
                    <a:lumMod val="50000"/>
                  </a:schemeClr>
                </a:solidFill>
              </a:rPr>
              <a:t> (род. п. </a:t>
            </a:r>
            <a:r>
              <a:rPr lang="ru-RU" sz="3500" i="1" dirty="0" err="1" smtClean="0">
                <a:solidFill>
                  <a:schemeClr val="tx2">
                    <a:lumMod val="50000"/>
                  </a:schemeClr>
                </a:solidFill>
              </a:rPr>
              <a:t>κυνός</a:t>
            </a:r>
            <a:r>
              <a:rPr lang="ru-RU" sz="3500" i="1" dirty="0" smtClean="0">
                <a:solidFill>
                  <a:schemeClr val="tx2">
                    <a:lumMod val="50000"/>
                  </a:schemeClr>
                </a:solidFill>
              </a:rPr>
              <a:t>) —</a:t>
            </a:r>
          </a:p>
          <a:p>
            <a:pPr>
              <a:buNone/>
            </a:pPr>
            <a:r>
              <a:rPr lang="ru-RU" sz="3500" i="1" dirty="0" smtClean="0">
                <a:solidFill>
                  <a:schemeClr val="tx2">
                    <a:lumMod val="50000"/>
                  </a:schemeClr>
                </a:solidFill>
              </a:rPr>
              <a:t>собака и </a:t>
            </a:r>
            <a:r>
              <a:rPr lang="ru-RU" sz="3500" i="1" dirty="0" err="1" smtClean="0">
                <a:solidFill>
                  <a:schemeClr val="tx2">
                    <a:lumMod val="50000"/>
                  </a:schemeClr>
                </a:solidFill>
              </a:rPr>
              <a:t>λόγος</a:t>
            </a:r>
            <a:r>
              <a:rPr lang="ru-RU" sz="3500" i="1" dirty="0" smtClean="0">
                <a:solidFill>
                  <a:schemeClr val="tx2">
                    <a:lumMod val="50000"/>
                  </a:schemeClr>
                </a:solidFill>
              </a:rPr>
              <a:t> — слово) — наука</a:t>
            </a:r>
          </a:p>
          <a:p>
            <a:pPr>
              <a:buNone/>
            </a:pPr>
            <a:r>
              <a:rPr lang="ru-RU" sz="3500" i="1" dirty="0" smtClean="0">
                <a:solidFill>
                  <a:schemeClr val="tx2">
                    <a:lumMod val="50000"/>
                  </a:schemeClr>
                </a:solidFill>
              </a:rPr>
              <a:t>о собаках, выведении пород</a:t>
            </a:r>
            <a:endParaRPr lang="ru-RU" sz="3500" i="1" dirty="0" smtClean="0">
              <a:solidFill>
                <a:schemeClr val="tx2">
                  <a:lumMod val="50000"/>
                </a:schemeClr>
              </a:solidFill>
              <a:hlinkClick r:id="rId3" tooltip="Породы собак"/>
            </a:endParaRPr>
          </a:p>
          <a:p>
            <a:pPr>
              <a:buNone/>
            </a:pPr>
            <a:r>
              <a:rPr lang="ru-RU" sz="3500" i="1" dirty="0" smtClean="0">
                <a:solidFill>
                  <a:schemeClr val="tx2">
                    <a:lumMod val="50000"/>
                  </a:schemeClr>
                </a:solidFill>
              </a:rPr>
              <a:t>собак, дрессировке собак,</a:t>
            </a:r>
          </a:p>
          <a:p>
            <a:pPr>
              <a:buNone/>
            </a:pPr>
            <a:r>
              <a:rPr lang="ru-RU" sz="3500" i="1" dirty="0" smtClean="0">
                <a:solidFill>
                  <a:schemeClr val="tx2">
                    <a:lumMod val="50000"/>
                  </a:schemeClr>
                </a:solidFill>
              </a:rPr>
              <a:t>истории происхождения собак.</a:t>
            </a:r>
            <a:endParaRPr lang="ru-RU" sz="3500" i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Рисунок 3" descr="13247213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3571868" y="3702446"/>
            <a:ext cx="2473165" cy="3155554"/>
          </a:xfrm>
          <a:prstGeom prst="rect">
            <a:avLst/>
          </a:prstGeom>
        </p:spPr>
      </p:pic>
    </p:spTree>
  </p:cSld>
  <p:clrMapOvr>
    <a:masterClrMapping/>
  </p:clrMapOvr>
  <p:transition>
    <p:split dir="in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00232" y="285728"/>
            <a:ext cx="6858048" cy="6572272"/>
          </a:xfrm>
        </p:spPr>
        <p:txBody>
          <a:bodyPr numCol="1">
            <a:normAutofit/>
          </a:bodyPr>
          <a:lstStyle/>
          <a:p>
            <a:pPr>
              <a:buNone/>
            </a:pPr>
            <a:r>
              <a:rPr lang="ru-RU" sz="3500" b="1" i="1" dirty="0" smtClean="0">
                <a:solidFill>
                  <a:schemeClr val="tx2">
                    <a:lumMod val="50000"/>
                  </a:schemeClr>
                </a:solidFill>
              </a:rPr>
              <a:t>Породы кошек: </a:t>
            </a:r>
          </a:p>
          <a:p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</a:rPr>
              <a:t>Абиссинская кошка                          </a:t>
            </a:r>
          </a:p>
          <a:p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</a:rPr>
              <a:t>Бенгальская кошка</a:t>
            </a:r>
          </a:p>
          <a:p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</a:rPr>
              <a:t>Ван (Турецкая кошка Ван)                  </a:t>
            </a:r>
          </a:p>
          <a:p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</a:rPr>
              <a:t>Гималайская</a:t>
            </a:r>
          </a:p>
          <a:p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</a:rPr>
              <a:t>Домашняя кошка                                               </a:t>
            </a:r>
          </a:p>
          <a:p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</a:rPr>
              <a:t>Египетская </a:t>
            </a:r>
            <a:r>
              <a:rPr lang="ru-RU" sz="2400" i="1" dirty="0" err="1" smtClean="0">
                <a:solidFill>
                  <a:schemeClr val="tx2">
                    <a:lumMod val="50000"/>
                  </a:schemeClr>
                </a:solidFill>
              </a:rPr>
              <a:t>мау</a:t>
            </a:r>
            <a:endParaRPr lang="ru-RU" sz="2400" i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</a:rPr>
              <a:t>Йоркская шоколадная</a:t>
            </a:r>
          </a:p>
          <a:p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</a:rPr>
              <a:t>Китайская Ли </a:t>
            </a:r>
            <a:r>
              <a:rPr lang="ru-RU" sz="2400" i="1" dirty="0" err="1" smtClean="0">
                <a:solidFill>
                  <a:schemeClr val="tx2">
                    <a:lumMod val="50000"/>
                  </a:schemeClr>
                </a:solidFill>
              </a:rPr>
              <a:t>Хуа</a:t>
            </a:r>
            <a:endParaRPr lang="ru-RU" sz="2400" i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2400" i="1" dirty="0" err="1" smtClean="0">
                <a:solidFill>
                  <a:schemeClr val="tx2">
                    <a:lumMod val="50000"/>
                  </a:schemeClr>
                </a:solidFill>
              </a:rPr>
              <a:t>Ла-Перм</a:t>
            </a:r>
            <a:endParaRPr lang="ru-RU" sz="2400" i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2400" i="1" dirty="0" err="1" smtClean="0">
                <a:solidFill>
                  <a:schemeClr val="tx2">
                    <a:lumMod val="50000"/>
                  </a:schemeClr>
                </a:solidFill>
              </a:rPr>
              <a:t>Мейн-Кун</a:t>
            </a:r>
            <a:endParaRPr lang="ru-RU" sz="2400" i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</a:rPr>
              <a:t>Норвежская лесная кошка </a:t>
            </a:r>
          </a:p>
          <a:p>
            <a:r>
              <a:rPr lang="ru-RU" sz="2400" i="1" dirty="0" err="1" smtClean="0">
                <a:solidFill>
                  <a:schemeClr val="tx2">
                    <a:lumMod val="50000"/>
                  </a:schemeClr>
                </a:solidFill>
              </a:rPr>
              <a:t>Охос</a:t>
            </a:r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i="1" dirty="0" err="1" smtClean="0">
                <a:solidFill>
                  <a:schemeClr val="tx2">
                    <a:lumMod val="50000"/>
                  </a:schemeClr>
                </a:solidFill>
              </a:rPr>
              <a:t>Азулес</a:t>
            </a:r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</a:rPr>
              <a:t> (</a:t>
            </a:r>
            <a:r>
              <a:rPr lang="ru-RU" sz="2400" i="1" dirty="0" err="1" smtClean="0">
                <a:solidFill>
                  <a:schemeClr val="tx2">
                    <a:lumMod val="50000"/>
                  </a:schemeClr>
                </a:solidFill>
              </a:rPr>
              <a:t>голубоглазка</a:t>
            </a:r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</a:p>
          <a:p>
            <a:endParaRPr lang="ru-RU" sz="2400" i="1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ru-RU" sz="2400" i="1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ru-RU" sz="2400" i="1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ru-RU" sz="2400" i="1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ru-RU" sz="2400" i="1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ru-RU" sz="2400" i="1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en-US" sz="2400" i="1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ru-RU" sz="2400" i="1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en-US" sz="2400" i="1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ru-RU" sz="2400" i="1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en-US" i="1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en-US" sz="4500" i="1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ru-RU" sz="4500" i="1" dirty="0"/>
          </a:p>
        </p:txBody>
      </p:sp>
      <p:pic>
        <p:nvPicPr>
          <p:cNvPr id="5" name="Рисунок 4" descr="Egyptian_Mau_Bronze_800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572132" y="2357430"/>
            <a:ext cx="2998321" cy="23574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plit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6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C0000"/>
      </a:hlink>
      <a:folHlink>
        <a:srgbClr val="974806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1348</TotalTime>
  <Words>1001</Words>
  <Application>Microsoft Office PowerPoint</Application>
  <PresentationFormat>Экран (4:3)</PresentationFormat>
  <Paragraphs>236</Paragraphs>
  <Slides>23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Домашние питомцы</vt:lpstr>
      <vt:lpstr> Актуальность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Загадки</vt:lpstr>
      <vt:lpstr>Слайд 19</vt:lpstr>
      <vt:lpstr>Слайд 20</vt:lpstr>
      <vt:lpstr>Слайд 21</vt:lpstr>
      <vt:lpstr>Слайд 22</vt:lpstr>
      <vt:lpstr>Слайд 23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Надежда</dc:creator>
  <cp:lastModifiedBy>Пользователь</cp:lastModifiedBy>
  <cp:revision>43</cp:revision>
  <dcterms:created xsi:type="dcterms:W3CDTF">2014-08-08T16:01:14Z</dcterms:created>
  <dcterms:modified xsi:type="dcterms:W3CDTF">2015-10-11T08:58:46Z</dcterms:modified>
</cp:coreProperties>
</file>