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0" r:id="rId10"/>
    <p:sldId id="267" r:id="rId11"/>
    <p:sldId id="266" r:id="rId12"/>
    <p:sldId id="265" r:id="rId13"/>
    <p:sldId id="271" r:id="rId14"/>
    <p:sldId id="270" r:id="rId15"/>
    <p:sldId id="269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DBC2-5551-4DAE-B348-AC79B762244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FBEC-378E-4DC1-9440-B57BEBA53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4"/>
            <a:ext cx="835824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Лекарственные </a:t>
            </a:r>
            <a:r>
              <a:rPr lang="ru-RU" sz="7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растения </a:t>
            </a:r>
          </a:p>
          <a:p>
            <a:pPr algn="ctr">
              <a:defRPr/>
            </a:pPr>
            <a:r>
              <a:rPr lang="ru-RU" sz="7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Усть-Вымского</a:t>
            </a:r>
            <a:r>
              <a:rPr lang="ru-RU" sz="7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района</a:t>
            </a:r>
            <a:endParaRPr lang="ru-RU" sz="7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72300" cy="275751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i="1" dirty="0" smtClean="0">
                <a:solidFill>
                  <a:srgbClr val="003300"/>
                </a:solidFill>
              </a:rPr>
              <a:t>Выполнили: ученики 3 «а» класса</a:t>
            </a:r>
          </a:p>
          <a:p>
            <a:pPr algn="r"/>
            <a:r>
              <a:rPr lang="ru-RU" b="1" i="1" dirty="0" smtClean="0">
                <a:solidFill>
                  <a:srgbClr val="003300"/>
                </a:solidFill>
              </a:rPr>
              <a:t>Руководитель: Одинцова </a:t>
            </a:r>
          </a:p>
          <a:p>
            <a:pPr algn="r"/>
            <a:r>
              <a:rPr lang="ru-RU" b="1" i="1" dirty="0" smtClean="0">
                <a:solidFill>
                  <a:srgbClr val="003300"/>
                </a:solidFill>
              </a:rPr>
              <a:t>Надежда </a:t>
            </a:r>
            <a:r>
              <a:rPr lang="ru-RU" b="1" i="1" dirty="0" err="1" smtClean="0">
                <a:solidFill>
                  <a:srgbClr val="003300"/>
                </a:solidFill>
              </a:rPr>
              <a:t>Аифаловна</a:t>
            </a:r>
            <a:endParaRPr lang="ru-RU" b="1" i="1" dirty="0" smtClean="0">
              <a:solidFill>
                <a:srgbClr val="003300"/>
              </a:solidFill>
            </a:endParaRPr>
          </a:p>
          <a:p>
            <a:endParaRPr lang="ru-RU" b="1" i="1" dirty="0" smtClean="0">
              <a:solidFill>
                <a:srgbClr val="003300"/>
              </a:solidFill>
            </a:endParaRPr>
          </a:p>
          <a:p>
            <a:r>
              <a:rPr lang="ru-RU" b="1" i="1" dirty="0" smtClean="0">
                <a:solidFill>
                  <a:srgbClr val="003300"/>
                </a:solidFill>
              </a:rPr>
              <a:t>Айкино, 2015</a:t>
            </a:r>
            <a:endParaRPr lang="ru-RU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Лекарственные растения, </a:t>
            </a:r>
          </a:p>
          <a:p>
            <a:pPr algn="ctr"/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ускоряющие свертывание крови</a:t>
            </a:r>
            <a:endParaRPr lang="ru-RU" sz="3500" b="1" i="0" u="none" strike="noStrike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TSvety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1857388" cy="18573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3857628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Тысячелистник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krapiva-zgyc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000240"/>
            <a:ext cx="1857388" cy="1857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3857628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Крапива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3_99_39941_13352359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000240"/>
            <a:ext cx="1928826" cy="1857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86446" y="385762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Пастушья сумка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Kalina-polza-i-vr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4286256"/>
            <a:ext cx="1928826" cy="16430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14612" y="585789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Калина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p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286256"/>
            <a:ext cx="1981615" cy="16430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86314" y="5929330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Горец перечный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Лекарственные растения седативного действия</a:t>
            </a:r>
            <a:endParaRPr lang="ru-RU" sz="3500" b="0" i="0" u="none" strike="noStrike" dirty="0"/>
          </a:p>
        </p:txBody>
      </p:sp>
      <p:pic>
        <p:nvPicPr>
          <p:cNvPr id="3" name="Рисунок 2" descr="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3286124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Синюха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голубая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valerian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071546"/>
            <a:ext cx="2214578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3286124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Валериана волжская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родиола-розовая-e136404298877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714752"/>
            <a:ext cx="32861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3294174_DSC_97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071546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86512" y="328612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Пион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5857892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Родиола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розовая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Лекарственные растения при заболеваниях органов дыхания</a:t>
            </a:r>
            <a:endParaRPr lang="ru-RU" sz="3500" b="1" i="0" u="none" strike="noStrike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fialka-trehcvetnaj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71612"/>
            <a:ext cx="2714644" cy="212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3714752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Фиалка трехцветная</a:t>
            </a:r>
            <a:endParaRPr lang="ru-RU" dirty="0"/>
          </a:p>
        </p:txBody>
      </p:sp>
      <p:pic>
        <p:nvPicPr>
          <p:cNvPr id="5" name="Рисунок 4" descr="Bagulnik_bolotny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271464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3714752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Багульник болотный</a:t>
            </a:r>
            <a:endParaRPr lang="ru-RU" dirty="0"/>
          </a:p>
        </p:txBody>
      </p:sp>
      <p:pic>
        <p:nvPicPr>
          <p:cNvPr id="7" name="Рисунок 6" descr="68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143380"/>
            <a:ext cx="242889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86182" y="6000768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Мать-и-мачеха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Лекарственные растения жаропонижающие, потогонные</a:t>
            </a:r>
            <a:endParaRPr lang="ru-RU" b="0" i="0" u="none" strike="noStrike" dirty="0"/>
          </a:p>
        </p:txBody>
      </p:sp>
      <p:pic>
        <p:nvPicPr>
          <p:cNvPr id="3" name="Рисунок 2" descr="00061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2440782" cy="178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3071810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Липа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poleznie_svoystva_mal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428736"/>
            <a:ext cx="24050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314324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Малина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berr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5" y="1428736"/>
            <a:ext cx="232963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286512" y="314324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Клюква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i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500438"/>
            <a:ext cx="1571636" cy="209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71670" y="557214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Череда-поникшая-08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3500438"/>
            <a:ext cx="146859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86182" y="557214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Череда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Рисунок 14" descr="romashka_5_1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500438"/>
            <a:ext cx="135732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429256" y="5500702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Ромашка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8072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Анкетирование по применению </a:t>
            </a:r>
          </a:p>
          <a:p>
            <a:pPr algn="ctr"/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лекарственных трав.</a:t>
            </a:r>
            <a:endParaRPr lang="ru-RU" sz="3500" i="0" u="none" strike="noStrike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571744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ходе работы над данной темой был проведён опрос взрослых и одноклассников по применению ими лекарственных растений. </a:t>
            </a:r>
            <a:endParaRPr lang="ru-RU" sz="3000" b="0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7249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3300"/>
                </a:solidFill>
              </a:rPr>
              <a:t>Результаты опроса взрослых следующие:</a:t>
            </a:r>
          </a:p>
          <a:p>
            <a:endParaRPr lang="ru-RU" sz="25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</a:rPr>
              <a:t>Вы применяете лекарственные растения для своего лечения?</a:t>
            </a:r>
            <a:endParaRPr lang="ru-RU" sz="2500" b="1" i="1" u="none" strike="noStrik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643602" cy="3043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71670" y="5500702"/>
            <a:ext cx="55721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</a:rPr>
              <a:t>Да- 30%</a:t>
            </a:r>
            <a:r>
              <a:rPr lang="ru-RU" sz="2500" b="1" i="1" dirty="0" smtClean="0">
                <a:solidFill>
                  <a:srgbClr val="003300"/>
                </a:solidFill>
              </a:rPr>
              <a:t>  Нет- 50%  </a:t>
            </a: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</a:rPr>
              <a:t>Иногда- 20% </a:t>
            </a:r>
            <a:endParaRPr lang="ru-RU" sz="2500" b="1" i="1" u="none" strike="noStrik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Применение каких лекарственных растений вы считаете наиболее эффективным?</a:t>
            </a:r>
            <a:endParaRPr lang="ru-RU" sz="3000" b="1" u="none" strike="noStrike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7" y="1571614"/>
          <a:ext cx="6786611" cy="4152922"/>
        </p:xfrm>
        <a:graphic>
          <a:graphicData uri="http://schemas.openxmlformats.org/drawingml/2006/table">
            <a:tbl>
              <a:tblPr/>
              <a:tblGrid>
                <a:gridCol w="3357585"/>
                <a:gridCol w="3429026"/>
              </a:tblGrid>
              <a:tr h="814393"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 dirty="0">
                          <a:solidFill>
                            <a:srgbClr val="003300"/>
                          </a:solidFill>
                        </a:rPr>
                        <a:t>Лекарственное растение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 dirty="0">
                          <a:solidFill>
                            <a:srgbClr val="003300"/>
                          </a:solidFill>
                        </a:rPr>
                        <a:t>Количество выборов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ромашка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 чел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полынь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чел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подорожник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чел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шиповник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5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чел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429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3300"/>
                </a:solidFill>
              </a:rPr>
              <a:t>Результаты опроса одноклассников следующие:</a:t>
            </a:r>
            <a:endParaRPr lang="ru-RU" sz="3000" b="1" i="0" u="none" strike="noStrike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35824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</a:rPr>
              <a:t>Знаете ли вы, что такое лекарственные растения?</a:t>
            </a:r>
            <a:endParaRPr lang="ru-RU" sz="2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Да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</a:rPr>
              <a:t>- 10человек </a:t>
            </a:r>
          </a:p>
          <a:p>
            <a:pPr algn="ctr"/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Нет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</a:rPr>
              <a:t>- 4 человека </a:t>
            </a:r>
          </a:p>
          <a:p>
            <a:pPr algn="ctr"/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Затрудняюсь ответить- 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</a:rPr>
              <a:t>6 человек</a:t>
            </a:r>
            <a:endParaRPr lang="ru-RU" sz="3000" i="1" u="none" strike="noStrik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74295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Какие лекарственные растения знаете?</a:t>
            </a:r>
          </a:p>
          <a:p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1-2 растений назвали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– 10 человек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2-3 растений назвали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- 5 человек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4-5 растений назвали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-5 человек</a:t>
            </a:r>
            <a:endParaRPr lang="ru-RU" sz="3000" u="none" strike="noStrik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Применяют ли родители лекарственные растения при лечении ваших болезней?</a:t>
            </a:r>
            <a:endParaRPr lang="ru-RU" sz="3000" b="1" u="none" strike="noStrik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500594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71670" y="5214950"/>
            <a:ext cx="51435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</a:rPr>
              <a:t>Да</a:t>
            </a:r>
            <a:r>
              <a:rPr lang="ru-RU" sz="2500" b="1" dirty="0" smtClean="0"/>
              <a:t>-20%  </a:t>
            </a:r>
            <a:r>
              <a:rPr lang="ru-RU" sz="2500" b="1" dirty="0" smtClean="0">
                <a:solidFill>
                  <a:srgbClr val="002060"/>
                </a:solidFill>
              </a:rPr>
              <a:t>Нет</a:t>
            </a:r>
            <a:r>
              <a:rPr lang="ru-RU" sz="2500" b="1" dirty="0" smtClean="0"/>
              <a:t>- 60%  </a:t>
            </a:r>
            <a:r>
              <a:rPr lang="ru-RU" sz="2500" b="1" dirty="0" smtClean="0">
                <a:solidFill>
                  <a:srgbClr val="003300"/>
                </a:solidFill>
              </a:rPr>
              <a:t>Иногда</a:t>
            </a:r>
            <a:r>
              <a:rPr lang="ru-RU" sz="2500" b="1" dirty="0" smtClean="0"/>
              <a:t>-20%</a:t>
            </a:r>
            <a:endParaRPr lang="ru-RU" sz="2500" b="1" i="0" u="none" strike="noStrike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21523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Актуальность:</a:t>
            </a:r>
            <a:r>
              <a:rPr lang="ru-RU" sz="35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наша Земля не сможет существовать без растений, так как они не только помогают нам дышать, но и лечат от болезней. Мы должны беречь и сохранять их, уметь правильно пользоваться их лечебными свойствами. На территории Республики Коми в естественных условиях произрастает множество лекарственных растений. Я решил узнать, какие лекарственные растения, произрастают в нашей местности, и научиться их применять.</a:t>
            </a:r>
            <a:endParaRPr lang="ru-RU" sz="3000" b="0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Monotype Corsiva" pitchFamily="66" charset="0"/>
              </a:rPr>
              <a:t>Анкетирование показало, что одноклассники плохо знают названия лекарственных растений, а взрослые не всегда их используют при лечении, т.к. мало знаний о лечебных свойствах  растений.</a:t>
            </a:r>
            <a:endParaRPr lang="ru-RU" sz="4000" b="1" u="none" strike="noStrike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3300"/>
                </a:solidFill>
              </a:rPr>
              <a:t>Изучение растений, произрастающих в нашей местности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  <a:endParaRPr lang="ru-RU" i="0" u="none" strike="noStrike" dirty="0">
              <a:solidFill>
                <a:srgbClr val="00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71669" y="1000108"/>
          <a:ext cx="5072097" cy="4786345"/>
        </p:xfrm>
        <a:graphic>
          <a:graphicData uri="http://schemas.openxmlformats.org/drawingml/2006/table">
            <a:tbl>
              <a:tblPr/>
              <a:tblGrid>
                <a:gridCol w="214313"/>
                <a:gridCol w="2428892"/>
                <a:gridCol w="2428892"/>
              </a:tblGrid>
              <a:tr h="589337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rgbClr val="003300"/>
                          </a:solidFill>
                        </a:rPr>
                        <a:t>№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rgbClr val="003300"/>
                          </a:solidFill>
                        </a:rPr>
                        <a:t>Растение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rgbClr val="003300"/>
                          </a:solidFill>
                        </a:rPr>
                        <a:t>Заготовляемые части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86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1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Тысячелистник обыкновенный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соцветия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8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2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Калина обыкновенная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кора, ягоды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25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3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Крапива 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трава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25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Лопух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корни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2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Мята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листья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32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6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Одуванчик лекарственный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корни, цветы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2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7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Пастушья сумка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трава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96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8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Подорожник большой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листья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2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9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Полынь горькая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трава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2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10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Ромашка аптечная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соцветия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7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11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Чистотел большой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трава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64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12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Шалфей лекарственный 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листья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75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13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Шиповник 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плоды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20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Зверобой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листья</a:t>
                      </a:r>
                    </a:p>
                  </a:txBody>
                  <a:tcPr marL="6328" marR="6328" marT="6328" marB="63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57166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latin typeface="Monotype Corsiva" pitchFamily="66" charset="0"/>
              </a:rPr>
              <a:t>Памятка «Как собирать лекарственные растения»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1.Нужно хорошо знать лекарственные растения. 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2. Сбор растений производить в сухую погоду, лучше утром, когда высохнет роса. 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3. Нельзя собирать вблизи дорог.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4. При сборе растений укладывать их в широкие корзины, не мять их, а то выделится сок. 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5. Сушить растения не на солнце, а в тени. 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6. Не топтать растения при сборе, не рвать с корнем, не собирать до последнего.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7. Не рвать растения, занесенные в «Красную книгу». 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8. Крапиву рвать только в перчатках.</a:t>
            </a:r>
          </a:p>
          <a:p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9. Листья срезать ножницами, чтобы не повредить корни. </a:t>
            </a:r>
            <a:endParaRPr lang="ru-RU" sz="2500" b="1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3300"/>
                </a:solidFill>
              </a:rPr>
              <a:t>Проделав такую работу, учащиеся прежде всего научилась узнавать лекарственные растения и сделали следующие выводы: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1.Лекарственные растения эффективны при лечении многих болезней.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2.Лекарственные травы нельзя применять бесконтрольно.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3.Многие лекарственные растения нуждаются в охране, поэтому их нельзя рвать без надобности.</a:t>
            </a:r>
            <a:endParaRPr lang="ru-RU" sz="3000" b="1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215106" cy="508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Разработка рекомендаций</a:t>
            </a:r>
            <a:endParaRPr lang="ru-RU" sz="3500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Для лечения некоторых болезней лучше применять натуральные растительные средства, потому что, таблетки имеют побочные эффекты. Кроме этого, лекарства стоят дорого. Поэтому, людям полезно знать о применении лекарственных трав. </a:t>
            </a:r>
            <a:endParaRPr lang="ru-RU" sz="3500" b="0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1438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Список литературы</a:t>
            </a:r>
            <a:endParaRPr lang="ru-RU" sz="35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1. 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Елин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Ю.Я., Ивченко С.И., 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Оляницкий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Л.Г. Школьный определитель растений. - М.: Просвещение, 1978. - С.54-82. 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2. 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Носаль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М.А., 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Носаль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И.М. Лекарственные растения и способы их применения в народе. Книжно-газетное издательство "Полесье", Житомир, 1991. - С.48-67.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3. Справочник по лекарственным растениям  А.М.Задорожный, А.Г.Кошкин, С.Я.Соколов и др. – М.:, 1988. </a:t>
            </a:r>
            <a:endParaRPr lang="ru-RU" sz="3000" b="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786058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1071546"/>
            <a:ext cx="735811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3300"/>
                </a:solidFill>
                <a:latin typeface="Monotype Corsiva" pitchFamily="66" charset="0"/>
              </a:rPr>
              <a:t>Цель:</a:t>
            </a:r>
            <a:r>
              <a:rPr lang="ru-RU" sz="45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познакомиться с многообразием лекарственных растений родного края и своей местности.</a:t>
            </a:r>
            <a:endParaRPr lang="ru-RU" sz="4500" b="0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1438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003300"/>
                </a:solidFill>
                <a:latin typeface="Monotype Corsiva" pitchFamily="66" charset="0"/>
              </a:rPr>
              <a:t>Задачи:</a:t>
            </a:r>
            <a:endParaRPr lang="ru-RU" sz="4500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1.Узнать, какие лекарственные растения растут в нашей местности.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2.Выяснить значение лекарственных растений для человека.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3.Узнать, как производится сбор и хранение лекарственных растений.</a:t>
            </a:r>
            <a:endParaRPr lang="ru-RU" sz="4000" b="0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5724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3300"/>
                </a:solidFill>
                <a:latin typeface="Monotype Corsiva" pitchFamily="66" charset="0"/>
              </a:rPr>
              <a:t>Объект исследования: </a:t>
            </a: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село Айкино</a:t>
            </a:r>
          </a:p>
          <a:p>
            <a:r>
              <a:rPr lang="ru-RU" sz="5000" b="1" dirty="0" smtClean="0">
                <a:solidFill>
                  <a:srgbClr val="003300"/>
                </a:solidFill>
                <a:latin typeface="Monotype Corsiva" pitchFamily="66" charset="0"/>
              </a:rPr>
              <a:t>Предмет исследования:</a:t>
            </a:r>
            <a:r>
              <a:rPr lang="ru-RU" sz="50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лекарственные растения села Айкино</a:t>
            </a:r>
          </a:p>
          <a:p>
            <a:r>
              <a:rPr lang="ru-RU" sz="5000" b="1" dirty="0" smtClean="0">
                <a:solidFill>
                  <a:srgbClr val="003300"/>
                </a:solidFill>
                <a:latin typeface="Monotype Corsiva" pitchFamily="66" charset="0"/>
              </a:rPr>
              <a:t>Участники исследования:</a:t>
            </a:r>
            <a:r>
              <a:rPr lang="ru-RU" sz="50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учащиеся 3 класса</a:t>
            </a:r>
            <a:endParaRPr lang="ru-RU" sz="4500" b="0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214554"/>
            <a:ext cx="728667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003300"/>
                </a:solidFill>
                <a:latin typeface="Monotype Corsiva" pitchFamily="66" charset="0"/>
              </a:rPr>
              <a:t>Гипотеза исследования:</a:t>
            </a:r>
            <a:r>
              <a:rPr lang="ru-RU" sz="5500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5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Нужен ли человеку мир лекарственных растений? </a:t>
            </a:r>
            <a:endParaRPr lang="ru-RU" sz="5000" b="0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64386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Методы исследования: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анкетирование, сбор информации из книг, СМИ, Интернет</a:t>
            </a:r>
          </a:p>
          <a:p>
            <a:r>
              <a:rPr lang="ru-RU" sz="3500" b="1" dirty="0" smtClean="0">
                <a:solidFill>
                  <a:srgbClr val="003300"/>
                </a:solidFill>
                <a:latin typeface="Monotype Corsiva" pitchFamily="66" charset="0"/>
              </a:rPr>
              <a:t>Этапы исследования:</a:t>
            </a:r>
            <a:endParaRPr lang="ru-RU" sz="3500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1.Выбор темы.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2.Составление плана исследования.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3. Сбор информации из книг, СМИ, Интернета о лекарственных растениях.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4.Анкетирование.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5. Разработка памятки о сборе лекарственных растений.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6.Оформление результатов исследования в форме презентации проекта.</a:t>
            </a:r>
            <a:endParaRPr lang="ru-RU" sz="3000" b="0" i="0" u="none" strike="noStrike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3300"/>
                </a:solidFill>
                <a:latin typeface="Monotype Corsiva" pitchFamily="66" charset="0"/>
              </a:rPr>
              <a:t>Лекарственные растения при болезнях желудочно-кишечного тракта </a:t>
            </a:r>
            <a:endParaRPr lang="ru-RU" sz="3000" b="1" i="0" u="none" strike="noStrike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gorec-zmei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736"/>
            <a:ext cx="2089550" cy="2786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42862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Горец змеиный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krowohleb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71744"/>
            <a:ext cx="2000265" cy="2786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5429264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Кровохлебка аптечная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potentilla_tormentil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428736"/>
            <a:ext cx="2071702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500826" y="4357694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Калган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010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3300"/>
                </a:solidFill>
                <a:latin typeface="Monotype Corsiva" pitchFamily="66" charset="0"/>
              </a:rPr>
              <a:t>Лекарственные растения мочегонного действия</a:t>
            </a:r>
            <a:endParaRPr lang="ru-RU" sz="3000" b="1" i="0" u="none" strike="noStrike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273197244_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714752"/>
            <a:ext cx="2643206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28992" y="6215082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Хвощ полевой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mojjevel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00108"/>
            <a:ext cx="2286016" cy="292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4071942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Можжевельник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toloknyan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00108"/>
            <a:ext cx="2071702" cy="2895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357950" y="4071942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Толокнянка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763</Words>
  <Application>Microsoft Office PowerPoint</Application>
  <PresentationFormat>Экран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16</cp:revision>
  <dcterms:created xsi:type="dcterms:W3CDTF">2014-06-29T16:56:14Z</dcterms:created>
  <dcterms:modified xsi:type="dcterms:W3CDTF">2015-10-11T09:05:02Z</dcterms:modified>
</cp:coreProperties>
</file>