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7" r:id="rId2"/>
    <p:sldMasterId id="2147483709" r:id="rId3"/>
    <p:sldMasterId id="2147483721" r:id="rId4"/>
    <p:sldMasterId id="2147483733" r:id="rId5"/>
    <p:sldMasterId id="2147483745" r:id="rId6"/>
    <p:sldMasterId id="2147483757" r:id="rId7"/>
    <p:sldMasterId id="2147483769" r:id="rId8"/>
    <p:sldMasterId id="2147483781" r:id="rId9"/>
  </p:sldMasterIdLst>
  <p:sldIdLst>
    <p:sldId id="256" r:id="rId10"/>
    <p:sldId id="257" r:id="rId11"/>
    <p:sldId id="258" r:id="rId12"/>
    <p:sldId id="259" r:id="rId13"/>
    <p:sldId id="260" r:id="rId14"/>
    <p:sldId id="261" r:id="rId15"/>
    <p:sldId id="285" r:id="rId16"/>
    <p:sldId id="262" r:id="rId17"/>
    <p:sldId id="320" r:id="rId18"/>
    <p:sldId id="305" r:id="rId19"/>
    <p:sldId id="306" r:id="rId20"/>
    <p:sldId id="307" r:id="rId21"/>
    <p:sldId id="308" r:id="rId22"/>
    <p:sldId id="303" r:id="rId23"/>
    <p:sldId id="319" r:id="rId24"/>
    <p:sldId id="310" r:id="rId25"/>
    <p:sldId id="268" r:id="rId26"/>
    <p:sldId id="311" r:id="rId27"/>
    <p:sldId id="312" r:id="rId28"/>
    <p:sldId id="270" r:id="rId29"/>
    <p:sldId id="313" r:id="rId30"/>
    <p:sldId id="314" r:id="rId31"/>
    <p:sldId id="272" r:id="rId32"/>
    <p:sldId id="288" r:id="rId33"/>
    <p:sldId id="316" r:id="rId34"/>
    <p:sldId id="315" r:id="rId35"/>
    <p:sldId id="317" r:id="rId36"/>
    <p:sldId id="318" r:id="rId37"/>
    <p:sldId id="277" r:id="rId38"/>
    <p:sldId id="299"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22" autoAdjust="0"/>
  </p:normalViewPr>
  <p:slideViewPr>
    <p:cSldViewPr>
      <p:cViewPr varScale="1">
        <p:scale>
          <a:sx n="82" d="100"/>
          <a:sy n="82" d="100"/>
        </p:scale>
        <p:origin x="-10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04.10.2015</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04.10.2015</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4938507"/>
      </p:ext>
    </p:extLst>
  </p:cSld>
  <p:clrMapOvr>
    <a:masterClrMapping/>
  </p:clrMapOvr>
  <p:transition spd="med">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8990608"/>
      </p:ext>
    </p:extLst>
  </p:cSld>
  <p:clrMapOvr>
    <a:masterClrMapping/>
  </p:clrMapOvr>
  <p:transition spd="med">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437532"/>
      </p:ext>
    </p:extLst>
  </p:cSld>
  <p:clrMapOvr>
    <a:masterClrMapping/>
  </p:clrMapOvr>
  <p:transition spd="med">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8884629"/>
      </p:ext>
    </p:extLst>
  </p:cSld>
  <p:clrMapOvr>
    <a:masterClrMapping/>
  </p:clrMapOvr>
  <p:transition spd="med">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3480653"/>
      </p:ext>
    </p:extLst>
  </p:cSld>
  <p:clrMapOvr>
    <a:masterClrMapping/>
  </p:clrMapOvr>
  <p:transition spd="med">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1087478"/>
      </p:ext>
    </p:extLst>
  </p:cSld>
  <p:clrMapOvr>
    <a:masterClrMapping/>
  </p:clrMapOvr>
  <p:transition spd="med">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4885202"/>
      </p:ext>
    </p:extLst>
  </p:cSld>
  <p:clrMapOvr>
    <a:masterClrMapping/>
  </p:clrMapOvr>
  <p:transition spd="med">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3485762"/>
      </p:ext>
    </p:extLst>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8692248"/>
      </p:ext>
    </p:extLst>
  </p:cSld>
  <p:clrMapOvr>
    <a:masterClrMapping/>
  </p:clrMapOvr>
  <p:transition spd="med">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5876188"/>
      </p:ext>
    </p:extLst>
  </p:cSld>
  <p:clrMapOvr>
    <a:masterClrMapping/>
  </p:clrMapOvr>
  <p:transition spd="med">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5901873"/>
      </p:ext>
    </p:extLst>
  </p:cSld>
  <p:clrMapOvr>
    <a:masterClrMapping/>
  </p:clrMapOvr>
  <p:transition spd="med">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1984099"/>
      </p:ext>
    </p:extLst>
  </p:cSld>
  <p:clrMapOvr>
    <a:masterClrMapping/>
  </p:clrMapOvr>
  <p:transition spd="med">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2993706"/>
      </p:ext>
    </p:extLst>
  </p:cSld>
  <p:clrMapOvr>
    <a:masterClrMapping/>
  </p:clrMapOvr>
  <p:transition spd="med">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6216378"/>
      </p:ext>
    </p:extLst>
  </p:cSld>
  <p:clrMapOvr>
    <a:masterClrMapping/>
  </p:clrMapOvr>
  <p:transition spd="med">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1163981"/>
      </p:ext>
    </p:extLst>
  </p:cSld>
  <p:clrMapOvr>
    <a:masterClrMapping/>
  </p:clrMapOvr>
  <p:transition spd="med">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4916490"/>
      </p:ext>
    </p:extLst>
  </p:cSld>
  <p:clrMapOvr>
    <a:masterClrMapping/>
  </p:clrMapOvr>
  <p:transition spd="med">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627060"/>
      </p:ext>
    </p:extLst>
  </p:cSld>
  <p:clrMapOvr>
    <a:masterClrMapping/>
  </p:clrMapOvr>
  <p:transition spd="med">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4712108"/>
      </p:ext>
    </p:extLst>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04.10.2015</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2161982"/>
      </p:ext>
    </p:extLst>
  </p:cSld>
  <p:clrMapOvr>
    <a:masterClrMapping/>
  </p:clrMapOvr>
  <p:transition spd="med">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3499160"/>
      </p:ext>
    </p:extLst>
  </p:cSld>
  <p:clrMapOvr>
    <a:masterClrMapping/>
  </p:clrMapOvr>
  <p:transition spd="med">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348861"/>
      </p:ext>
    </p:extLst>
  </p:cSld>
  <p:clrMapOvr>
    <a:masterClrMapping/>
  </p:clrMapOvr>
  <p:transition spd="med">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5843733"/>
      </p:ext>
    </p:extLst>
  </p:cSld>
  <p:clrMapOvr>
    <a:masterClrMapping/>
  </p:clrMapOvr>
  <p:transition spd="med">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44318492"/>
      </p:ext>
    </p:extLst>
  </p:cSld>
  <p:clrMapOvr>
    <a:masterClrMapping/>
  </p:clrMapOvr>
  <p:transition spd="med">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771268"/>
      </p:ext>
    </p:extLst>
  </p:cSld>
  <p:clrMapOvr>
    <a:masterClrMapping/>
  </p:clrMapOvr>
  <p:transition spd="med">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5994614"/>
      </p:ext>
    </p:extLst>
  </p:cSld>
  <p:clrMapOvr>
    <a:masterClrMapping/>
  </p:clrMapOvr>
  <p:transition spd="med">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5639907"/>
      </p:ext>
    </p:extLst>
  </p:cSld>
  <p:clrMapOvr>
    <a:masterClrMapping/>
  </p:clrMapOvr>
  <p:transition spd="med">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4274359"/>
      </p:ext>
    </p:extLst>
  </p:cSld>
  <p:clrMapOvr>
    <a:masterClrMapping/>
  </p:clrMapOvr>
  <p:transition spd="med">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0454590"/>
      </p:ext>
    </p:extLst>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04.10.2015</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8184372"/>
      </p:ext>
    </p:extLst>
  </p:cSld>
  <p:clrMapOvr>
    <a:masterClrMapping/>
  </p:clrMapOvr>
  <p:transition spd="med">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4493933"/>
      </p:ext>
    </p:extLst>
  </p:cSld>
  <p:clrMapOvr>
    <a:masterClrMapping/>
  </p:clrMapOvr>
  <p:transition spd="med">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9303416"/>
      </p:ext>
    </p:extLst>
  </p:cSld>
  <p:clrMapOvr>
    <a:masterClrMapping/>
  </p:clrMapOvr>
  <p:transition spd="med">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379450"/>
      </p:ext>
    </p:extLst>
  </p:cSld>
  <p:clrMapOvr>
    <a:masterClrMapping/>
  </p:clrMapOvr>
  <p:transition spd="med">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3332267"/>
      </p:ext>
    </p:extLst>
  </p:cSld>
  <p:clrMapOvr>
    <a:masterClrMapping/>
  </p:clrMapOvr>
  <p:transition spd="med">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0340808"/>
      </p:ext>
    </p:extLst>
  </p:cSld>
  <p:clrMapOvr>
    <a:masterClrMapping/>
  </p:clrMapOvr>
  <p:transition spd="med">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785396"/>
      </p:ext>
    </p:extLst>
  </p:cSld>
  <p:clrMapOvr>
    <a:masterClrMapping/>
  </p:clrMapOvr>
  <p:transition spd="med">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6766381"/>
      </p:ext>
    </p:extLst>
  </p:cSld>
  <p:clrMapOvr>
    <a:masterClrMapping/>
  </p:clrMapOvr>
  <p:transition spd="med">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0276962"/>
      </p:ext>
    </p:extLst>
  </p:cSld>
  <p:clrMapOvr>
    <a:masterClrMapping/>
  </p:clrMapOvr>
  <p:transition spd="med">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0931243"/>
      </p:ext>
    </p:extLst>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04.10.2015</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1748594"/>
      </p:ext>
    </p:extLst>
  </p:cSld>
  <p:clrMapOvr>
    <a:masterClrMapping/>
  </p:clrMapOvr>
  <p:transition spd="med">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1431823"/>
      </p:ext>
    </p:extLst>
  </p:cSld>
  <p:clrMapOvr>
    <a:masterClrMapping/>
  </p:clrMapOvr>
  <p:transition spd="med">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9103095"/>
      </p:ext>
    </p:extLst>
  </p:cSld>
  <p:clrMapOvr>
    <a:masterClrMapping/>
  </p:clrMapOvr>
  <p:transition spd="med">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8263673"/>
      </p:ext>
    </p:extLst>
  </p:cSld>
  <p:clrMapOvr>
    <a:masterClrMapping/>
  </p:clrMapOvr>
  <p:transition spd="med">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3005527"/>
      </p:ext>
    </p:extLst>
  </p:cSld>
  <p:clrMapOvr>
    <a:masterClrMapping/>
  </p:clrMapOvr>
  <p:transition spd="med">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4623969"/>
      </p:ext>
    </p:extLst>
  </p:cSld>
  <p:clrMapOvr>
    <a:masterClrMapping/>
  </p:clrMapOvr>
  <p:transition spd="med">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1261972"/>
      </p:ext>
    </p:extLst>
  </p:cSld>
  <p:clrMapOvr>
    <a:masterClrMapping/>
  </p:clrMapOvr>
  <p:transition spd="med">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8762743"/>
      </p:ext>
    </p:extLst>
  </p:cSld>
  <p:clrMapOvr>
    <a:masterClrMapping/>
  </p:clrMapOvr>
  <p:transition spd="med">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6889451"/>
      </p:ext>
    </p:extLst>
  </p:cSld>
  <p:clrMapOvr>
    <a:masterClrMapping/>
  </p:clrMapOvr>
  <p:transition spd="med">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4542061"/>
      </p:ext>
    </p:extLst>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1391637"/>
      </p:ext>
    </p:extLst>
  </p:cSld>
  <p:clrMapOvr>
    <a:masterClrMapping/>
  </p:clrMapOvr>
  <p:transition spd="med">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4591919"/>
      </p:ext>
    </p:extLst>
  </p:cSld>
  <p:clrMapOvr>
    <a:masterClrMapping/>
  </p:clrMapOvr>
  <p:transition spd="med">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8231425"/>
      </p:ext>
    </p:extLst>
  </p:cSld>
  <p:clrMapOvr>
    <a:masterClrMapping/>
  </p:clrMapOvr>
  <p:transition spd="med">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3003595"/>
      </p:ext>
    </p:extLst>
  </p:cSld>
  <p:clrMapOvr>
    <a:masterClrMapping/>
  </p:clrMapOvr>
  <p:transition spd="med">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8271518"/>
      </p:ext>
    </p:extLst>
  </p:cSld>
  <p:clrMapOvr>
    <a:masterClrMapping/>
  </p:clrMapOvr>
  <p:transition spd="med">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1852547"/>
      </p:ext>
    </p:extLst>
  </p:cSld>
  <p:clrMapOvr>
    <a:masterClrMapping/>
  </p:clrMapOvr>
  <p:transition spd="med">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5308905"/>
      </p:ext>
    </p:extLst>
  </p:cSld>
  <p:clrMapOvr>
    <a:masterClrMapping/>
  </p:clrMapOvr>
  <p:transition spd="med">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4110693"/>
      </p:ext>
    </p:extLst>
  </p:cSld>
  <p:clrMapOvr>
    <a:masterClrMapping/>
  </p:clrMapOvr>
  <p:transition spd="med">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2340980"/>
      </p:ext>
    </p:extLst>
  </p:cSld>
  <p:clrMapOvr>
    <a:masterClrMapping/>
  </p:clrMapOvr>
  <p:transition spd="med">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1699140"/>
      </p:ext>
    </p:extLst>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3039211"/>
      </p:ext>
    </p:extLst>
  </p:cSld>
  <p:clrMapOvr>
    <a:masterClrMapping/>
  </p:clrMapOvr>
  <p:transition spd="med">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5413617"/>
      </p:ext>
    </p:extLst>
  </p:cSld>
  <p:clrMapOvr>
    <a:masterClrMapping/>
  </p:clrMapOvr>
  <p:transition spd="med">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9281464"/>
      </p:ext>
    </p:extLst>
  </p:cSld>
  <p:clrMapOvr>
    <a:masterClrMapping/>
  </p:clrMapOvr>
  <p:transition spd="med">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953317"/>
      </p:ext>
    </p:extLst>
  </p:cSld>
  <p:clrMapOvr>
    <a:masterClrMapping/>
  </p:clrMapOvr>
  <p:transition spd="med">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8898079"/>
      </p:ext>
    </p:extLst>
  </p:cSld>
  <p:clrMapOvr>
    <a:masterClrMapping/>
  </p:clrMapOvr>
  <p:transition spd="med">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3325602"/>
      </p:ext>
    </p:extLst>
  </p:cSld>
  <p:clrMapOvr>
    <a:masterClrMapping/>
  </p:clrMapOvr>
  <p:transition spd="med">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6125147"/>
      </p:ext>
    </p:extLst>
  </p:cSld>
  <p:clrMapOvr>
    <a:masterClrMapping/>
  </p:clrMapOvr>
  <p:transition spd="med">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7099166"/>
      </p:ext>
    </p:extLst>
  </p:cSld>
  <p:clrMapOvr>
    <a:masterClrMapping/>
  </p:clrMapOvr>
  <p:transition spd="med">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2003219"/>
      </p:ext>
    </p:extLst>
  </p:cSld>
  <p:clrMapOvr>
    <a:masterClrMapping/>
  </p:clrMapOvr>
  <p:transition spd="med">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2036601"/>
      </p:ext>
    </p:extLst>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763271"/>
      </p:ext>
    </p:extLst>
  </p:cSld>
  <p:clrMapOvr>
    <a:masterClrMapping/>
  </p:clrMapOvr>
  <p:transition spd="med">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8948632"/>
      </p:ext>
    </p:extLst>
  </p:cSld>
  <p:clrMapOvr>
    <a:masterClrMapping/>
  </p:clrMapOvr>
  <p:transition spd="med">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9043007"/>
      </p:ext>
    </p:extLst>
  </p:cSld>
  <p:clrMapOvr>
    <a:masterClrMapping/>
  </p:clrMapOvr>
  <p:transition spd="med">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1111085"/>
      </p:ext>
    </p:extLst>
  </p:cSld>
  <p:clrMapOvr>
    <a:masterClrMapping/>
  </p:clrMapOvr>
  <p:transition spd="med">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5585094"/>
      </p:ext>
    </p:extLst>
  </p:cSld>
  <p:clrMapOvr>
    <a:masterClrMapping/>
  </p:clrMapOvr>
  <p:transition spd="med">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0921122"/>
      </p:ext>
    </p:extLst>
  </p:cSld>
  <p:clrMapOvr>
    <a:masterClrMapping/>
  </p:clrMapOvr>
  <p:transition spd="med">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6995081"/>
      </p:ext>
    </p:extLst>
  </p:cSld>
  <p:clrMapOvr>
    <a:masterClrMapping/>
  </p:clrMapOvr>
  <p:transition spd="med">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9884050"/>
      </p:ext>
    </p:extLst>
  </p:cSld>
  <p:clrMapOvr>
    <a:masterClrMapping/>
  </p:clrMapOvr>
  <p:transition spd="med">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543250"/>
      </p:ext>
    </p:extLst>
  </p:cSld>
  <p:clrMapOvr>
    <a:masterClrMapping/>
  </p:clrMapOvr>
  <p:transition spd="med">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3828329"/>
      </p:ext>
    </p:extLst>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04.10.2015</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8661821"/>
      </p:ext>
    </p:extLst>
  </p:cSld>
  <p:clrMapOvr>
    <a:masterClrMapping/>
  </p:clrMapOvr>
  <p:transition spd="med">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5384622"/>
      </p:ext>
    </p:extLst>
  </p:cSld>
  <p:clrMapOvr>
    <a:masterClrMapping/>
  </p:clrMapOvr>
  <p:transition spd="med">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7983504"/>
      </p:ext>
    </p:extLst>
  </p:cSld>
  <p:clrMapOvr>
    <a:masterClrMapping/>
  </p:clrMapOvr>
  <p:transition spd="med">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1033359"/>
      </p:ext>
    </p:extLst>
  </p:cSld>
  <p:clrMapOvr>
    <a:masterClrMapping/>
  </p:clrMapOvr>
  <p:transition spd="med">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0896738"/>
      </p:ext>
    </p:extLst>
  </p:cSld>
  <p:clrMapOvr>
    <a:masterClrMapping/>
  </p:clrMapOvr>
  <p:transition spd="med">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1490245"/>
      </p:ext>
    </p:extLst>
  </p:cSld>
  <p:clrMapOvr>
    <a:masterClrMapping/>
  </p:clrMapOvr>
  <p:transition spd="med">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6939990"/>
      </p:ext>
    </p:extLst>
  </p:cSld>
  <p:clrMapOvr>
    <a:masterClrMapping/>
  </p:clrMapOvr>
  <p:transition spd="med">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531483"/>
      </p:ext>
    </p:extLst>
  </p:cSld>
  <p:clrMapOvr>
    <a:masterClrMapping/>
  </p:clrMapOvr>
  <p:transition spd="med">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476239"/>
      </p:ext>
    </p:extLst>
  </p:cSld>
  <p:clrMapOvr>
    <a:masterClrMapping/>
  </p:clrMapOvr>
  <p:transition spd="med">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0382253"/>
      </p:ext>
    </p:extLst>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04.10.2015</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58094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26304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34064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99710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83700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454825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35614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C2DB-1B34-4D30-8A07-74AFA0F48A84}" type="datetimeFigureOut">
              <a:rPr lang="ru-RU" smtClean="0">
                <a:solidFill>
                  <a:prstClr val="black">
                    <a:tint val="75000"/>
                  </a:prstClr>
                </a:solidFill>
              </a:rPr>
              <a:pPr/>
              <a:t>04.10.2015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4F18-F5B4-4018-A5B2-B8DC31D4092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649297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med">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gi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gif"/><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7.xml"/><Relationship Id="rId7" Type="http://schemas.openxmlformats.org/officeDocument/2006/relationships/image" Target="../media/image3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gif"/><Relationship Id="rId1" Type="http://schemas.openxmlformats.org/officeDocument/2006/relationships/slideLayout" Target="../slideLayouts/slideLayout6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4.gif"/><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gif"/><Relationship Id="rId1" Type="http://schemas.openxmlformats.org/officeDocument/2006/relationships/slideLayout" Target="../slideLayouts/slideLayout78.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gif"/><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77788" y="390748"/>
            <a:ext cx="7524328" cy="461665"/>
          </a:xfrm>
          <a:prstGeom prst="rect">
            <a:avLst/>
          </a:prstGeom>
          <a:noFill/>
          <a:ln w="9525">
            <a:noFill/>
            <a:miter lim="800000"/>
            <a:headEnd/>
            <a:tailEnd/>
          </a:ln>
        </p:spPr>
        <p:txBody>
          <a:bodyPr wrap="square">
            <a:spAutoFit/>
          </a:bodyPr>
          <a:lstStyle/>
          <a:p>
            <a:pPr algn="ctr"/>
            <a:r>
              <a:rPr lang="ru-RU" sz="2400" b="1" dirty="0">
                <a:solidFill>
                  <a:srgbClr val="002060"/>
                </a:solidFill>
                <a:latin typeface="Times New Roman" pitchFamily="18" charset="0"/>
                <a:cs typeface="Times New Roman" pitchFamily="18" charset="0"/>
              </a:rPr>
              <a:t>Урок </a:t>
            </a:r>
            <a:r>
              <a:rPr lang="ru-RU" sz="2400" b="1" dirty="0" smtClean="0">
                <a:solidFill>
                  <a:srgbClr val="002060"/>
                </a:solidFill>
                <a:latin typeface="Times New Roman" pitchFamily="18" charset="0"/>
                <a:cs typeface="Times New Roman" pitchFamily="18" charset="0"/>
              </a:rPr>
              <a:t> шахмат</a:t>
            </a:r>
          </a:p>
        </p:txBody>
      </p:sp>
      <p:sp>
        <p:nvSpPr>
          <p:cNvPr id="2051" name="TextBox 4"/>
          <p:cNvSpPr txBox="1">
            <a:spLocks noChangeArrowheads="1"/>
          </p:cNvSpPr>
          <p:nvPr/>
        </p:nvSpPr>
        <p:spPr bwMode="auto">
          <a:xfrm>
            <a:off x="3563888" y="3753277"/>
            <a:ext cx="5290257" cy="1200329"/>
          </a:xfrm>
          <a:prstGeom prst="rect">
            <a:avLst/>
          </a:prstGeom>
          <a:noFill/>
          <a:ln w="9525">
            <a:noFill/>
            <a:miter lim="800000"/>
            <a:headEnd/>
            <a:tailEnd/>
          </a:ln>
        </p:spPr>
        <p:txBody>
          <a:bodyPr wrap="square">
            <a:spAutoFit/>
          </a:bodyPr>
          <a:lstStyle/>
          <a:p>
            <a:pPr marL="2595563" indent="-263525"/>
            <a:r>
              <a:rPr lang="ru-RU" b="1" dirty="0" err="1" smtClean="0">
                <a:solidFill>
                  <a:srgbClr val="000066"/>
                </a:solidFill>
                <a:latin typeface="Times New Roman" pitchFamily="18" charset="0"/>
                <a:cs typeface="Times New Roman" pitchFamily="18" charset="0"/>
              </a:rPr>
              <a:t>Провела:Ф.Ф.Рахимова</a:t>
            </a:r>
            <a:endParaRPr lang="ru-RU" b="1" dirty="0">
              <a:solidFill>
                <a:srgbClr val="000066"/>
              </a:solidFill>
              <a:latin typeface="Times New Roman" pitchFamily="18" charset="0"/>
              <a:cs typeface="Times New Roman" pitchFamily="18" charset="0"/>
            </a:endParaRPr>
          </a:p>
          <a:p>
            <a:pPr algn="ctr"/>
            <a:endParaRPr lang="en-US" b="1" dirty="0">
              <a:solidFill>
                <a:srgbClr val="000066"/>
              </a:solidFill>
              <a:latin typeface="Times New Roman" pitchFamily="18" charset="0"/>
              <a:cs typeface="Times New Roman" pitchFamily="18" charset="0"/>
            </a:endParaRPr>
          </a:p>
          <a:p>
            <a:r>
              <a:rPr lang="en-US" b="1" dirty="0">
                <a:solidFill>
                  <a:srgbClr val="000066"/>
                </a:solidFill>
                <a:latin typeface="Times New Roman" pitchFamily="18" charset="0"/>
                <a:cs typeface="Times New Roman" pitchFamily="18" charset="0"/>
              </a:rPr>
              <a:t>                </a:t>
            </a:r>
            <a:r>
              <a:rPr lang="ru-RU" b="1" dirty="0" smtClean="0">
                <a:solidFill>
                  <a:srgbClr val="000066"/>
                </a:solidFill>
                <a:latin typeface="Times New Roman" pitchFamily="18" charset="0"/>
                <a:cs typeface="Times New Roman" pitchFamily="18" charset="0"/>
              </a:rPr>
              <a:t>                      2013 </a:t>
            </a:r>
            <a:r>
              <a:rPr lang="ru-RU" b="1" dirty="0">
                <a:solidFill>
                  <a:srgbClr val="000066"/>
                </a:solidFill>
                <a:latin typeface="Times New Roman" pitchFamily="18" charset="0"/>
                <a:cs typeface="Times New Roman" pitchFamily="18" charset="0"/>
              </a:rPr>
              <a:t>г.</a:t>
            </a:r>
          </a:p>
          <a:p>
            <a:pPr algn="ctr"/>
            <a:endParaRPr lang="ru-RU" b="1" dirty="0">
              <a:solidFill>
                <a:srgbClr val="000066"/>
              </a:solidFill>
              <a:latin typeface="Times New Roman" pitchFamily="18" charset="0"/>
              <a:cs typeface="Times New Roman" pitchFamily="18" charset="0"/>
            </a:endParaRPr>
          </a:p>
        </p:txBody>
      </p:sp>
      <p:sp>
        <p:nvSpPr>
          <p:cNvPr id="2" name="Прямоугольник 1"/>
          <p:cNvSpPr/>
          <p:nvPr/>
        </p:nvSpPr>
        <p:spPr>
          <a:xfrm>
            <a:off x="651350" y="2149214"/>
            <a:ext cx="7443705" cy="707886"/>
          </a:xfrm>
          <a:prstGeom prst="rect">
            <a:avLst/>
          </a:prstGeom>
          <a:noFill/>
        </p:spPr>
        <p:txBody>
          <a:bodyPr wrap="none" lIns="91440" tIns="45720" rIns="91440" bIns="45720">
            <a:spAutoFit/>
          </a:bodyPr>
          <a:lstStyle/>
          <a:p>
            <a:pPr algn="ctr"/>
            <a:r>
              <a:rPr lang="ru-RU" sz="4000" b="1" dirty="0" smtClean="0">
                <a:solidFill>
                  <a:srgbClr val="C00000"/>
                </a:solidFill>
                <a:latin typeface="Times New Roman" pitchFamily="18" charset="0"/>
                <a:cs typeface="Times New Roman" pitchFamily="18" charset="0"/>
              </a:rPr>
              <a:t>«Шахматные фигуры. Король»</a:t>
            </a:r>
            <a:endParaRPr lang="ru-RU" sz="4000" b="1" dirty="0" smtClean="0">
              <a:solidFill>
                <a:srgbClr val="C00000"/>
              </a:solidFill>
              <a:latin typeface="Times New Roman" pitchFamily="18" charset="0"/>
              <a:cs typeface="Times New Roman" pitchFamily="18" charset="0"/>
            </a:endParaRPr>
          </a:p>
        </p:txBody>
      </p:sp>
      <p:sp>
        <p:nvSpPr>
          <p:cNvPr id="3" name="TextBox 2"/>
          <p:cNvSpPr txBox="1"/>
          <p:nvPr/>
        </p:nvSpPr>
        <p:spPr>
          <a:xfrm>
            <a:off x="2087724" y="1433179"/>
            <a:ext cx="4430056" cy="954107"/>
          </a:xfrm>
          <a:prstGeom prst="rect">
            <a:avLst/>
          </a:prstGeom>
          <a:noFill/>
        </p:spPr>
        <p:txBody>
          <a:bodyPr wrap="square" rtlCol="0">
            <a:spAutoFit/>
          </a:bodyPr>
          <a:lstStyle/>
          <a:p>
            <a:pPr algn="ctr"/>
            <a:r>
              <a:rPr lang="ru-RU" sz="2800" b="1" dirty="0">
                <a:solidFill>
                  <a:srgbClr val="000066"/>
                </a:solidFill>
                <a:latin typeface="Times New Roman" pitchFamily="18" charset="0"/>
                <a:cs typeface="Times New Roman" pitchFamily="18" charset="0"/>
              </a:rPr>
              <a:t>Тема урока:</a:t>
            </a:r>
          </a:p>
          <a:p>
            <a:endParaRPr lang="ru-RU" sz="2800" dirty="0"/>
          </a:p>
        </p:txBody>
      </p:sp>
      <p:pic>
        <p:nvPicPr>
          <p:cNvPr id="6" name="Рисунок 5" descr="chess.jpg"/>
          <p:cNvPicPr>
            <a:picLocks noChangeAspect="1"/>
          </p:cNvPicPr>
          <p:nvPr/>
        </p:nvPicPr>
        <p:blipFill>
          <a:blip r:embed="rId2"/>
          <a:stretch>
            <a:fillRect/>
          </a:stretch>
        </p:blipFill>
        <p:spPr>
          <a:xfrm>
            <a:off x="611560" y="3103322"/>
            <a:ext cx="3816424" cy="2629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Documents and Settings\Admin\Рабочий стол\Шахматы\Картинки\1501957ywkikh8gcb.gif"/>
          <p:cNvPicPr>
            <a:picLocks noChangeAspect="1" noChangeArrowheads="1" noCrop="1"/>
          </p:cNvPicPr>
          <p:nvPr/>
        </p:nvPicPr>
        <p:blipFill>
          <a:blip r:embed="rId3"/>
          <a:srcRect/>
          <a:stretch>
            <a:fillRect/>
          </a:stretch>
        </p:blipFill>
        <p:spPr bwMode="auto">
          <a:xfrm>
            <a:off x="285720" y="285728"/>
            <a:ext cx="1271490" cy="1071570"/>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ru-RU" dirty="0" smtClean="0">
                <a:solidFill>
                  <a:srgbClr val="FF0000"/>
                </a:solidFill>
                <a:latin typeface="Comic Sans MS" pitchFamily="66" charset="0"/>
              </a:rPr>
              <a:t>          </a:t>
            </a:r>
            <a:endParaRPr lang="ru-RU" dirty="0">
              <a:solidFill>
                <a:srgbClr val="FF0000"/>
              </a:solidFill>
              <a:latin typeface="Comic Sans MS" pitchFamily="66" charset="0"/>
            </a:endParaRPr>
          </a:p>
        </p:txBody>
      </p:sp>
      <p:pic>
        <p:nvPicPr>
          <p:cNvPr id="25609" name="Рисунок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700807"/>
            <a:ext cx="3168352" cy="37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131840" y="502652"/>
            <a:ext cx="1775038" cy="584775"/>
          </a:xfrm>
          <a:prstGeom prst="rect">
            <a:avLst/>
          </a:prstGeom>
        </p:spPr>
        <p:txBody>
          <a:bodyPr wrap="none">
            <a:spAutoFit/>
          </a:bodyPr>
          <a:lstStyle/>
          <a:p>
            <a:r>
              <a:rPr lang="ru-RU" sz="3200" b="1" dirty="0">
                <a:ln>
                  <a:solidFill>
                    <a:srgbClr val="7A5100"/>
                  </a:solidFill>
                </a:ln>
                <a:solidFill>
                  <a:srgbClr val="002060"/>
                </a:solidFill>
                <a:effectLst>
                  <a:glow rad="101600">
                    <a:srgbClr val="94B6D2">
                      <a:satMod val="175000"/>
                      <a:alpha val="40000"/>
                    </a:srgbClr>
                  </a:glow>
                  <a:innerShdw blurRad="63500" dist="50800" dir="18900000">
                    <a:prstClr val="black">
                      <a:alpha val="50000"/>
                    </a:prstClr>
                  </a:innerShdw>
                </a:effectLst>
              </a:rPr>
              <a:t>Угадайте</a:t>
            </a:r>
            <a:endParaRPr lang="ru-RU" dirty="0"/>
          </a:p>
        </p:txBody>
      </p:sp>
      <p:pic>
        <p:nvPicPr>
          <p:cNvPr id="6" name="Picture 2" descr="C:\Documents and Settings\Admin\Рабочий стол\Шахматы\Картинки\1501957ywkikh8gcb.gif"/>
          <p:cNvPicPr>
            <a:picLocks noChangeAspect="1" noChangeArrowheads="1" noCrop="1"/>
          </p:cNvPicPr>
          <p:nvPr/>
        </p:nvPicPr>
        <p:blipFill>
          <a:blip r:embed="rId3"/>
          <a:srcRect/>
          <a:stretch>
            <a:fillRect/>
          </a:stretch>
        </p:blipFill>
        <p:spPr bwMode="auto">
          <a:xfrm>
            <a:off x="285720" y="285728"/>
            <a:ext cx="1271490" cy="1071570"/>
          </a:xfrm>
          <a:prstGeom prst="rect">
            <a:avLst/>
          </a:prstGeom>
          <a:noFill/>
        </p:spPr>
      </p:pic>
    </p:spTree>
    <p:extLst>
      <p:ext uri="{BB962C8B-B14F-4D97-AF65-F5344CB8AC3E}">
        <p14:creationId xmlns:p14="http://schemas.microsoft.com/office/powerpoint/2010/main" val="50921676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628800"/>
            <a:ext cx="6128571" cy="5112568"/>
          </a:xfrm>
          <a:prstGeom prst="rect">
            <a:avLst/>
          </a:prstGeom>
        </p:spPr>
      </p:pic>
      <p:sp>
        <p:nvSpPr>
          <p:cNvPr id="4" name="Объект 3"/>
          <p:cNvSpPr>
            <a:spLocks noGrp="1"/>
          </p:cNvSpPr>
          <p:nvPr>
            <p:ph sz="quarter" idx="1"/>
          </p:nvPr>
        </p:nvSpPr>
        <p:spPr>
          <a:xfrm>
            <a:off x="395536" y="188640"/>
            <a:ext cx="8153400" cy="648072"/>
          </a:xfrm>
        </p:spPr>
        <p:txBody>
          <a:bodyPr/>
          <a:lstStyle/>
          <a:p>
            <a:pPr marL="0" indent="0">
              <a:buNone/>
            </a:pPr>
            <a:r>
              <a:rPr lang="ru-RU" dirty="0" smtClean="0"/>
              <a:t>                           </a:t>
            </a:r>
            <a:r>
              <a:rPr lang="ru-RU" b="1" dirty="0" smtClean="0">
                <a:solidFill>
                  <a:srgbClr val="002060"/>
                </a:solidFill>
              </a:rPr>
              <a:t>Расставь фигуры</a:t>
            </a:r>
            <a:endParaRPr lang="ru-RU" b="1" dirty="0">
              <a:solidFill>
                <a:srgbClr val="002060"/>
              </a:solidFill>
            </a:endParaRPr>
          </a:p>
        </p:txBody>
      </p:sp>
      <p:pic>
        <p:nvPicPr>
          <p:cNvPr id="5" name="Picture 2" descr="C:\Documents and Settings\Admin\Рабочий стол\Шахматы\Картинки\1501957ywkikh8gcb.gif"/>
          <p:cNvPicPr>
            <a:picLocks noChangeAspect="1" noChangeArrowheads="1" noCrop="1"/>
          </p:cNvPicPr>
          <p:nvPr/>
        </p:nvPicPr>
        <p:blipFill>
          <a:blip r:embed="rId3"/>
          <a:srcRect/>
          <a:stretch>
            <a:fillRect/>
          </a:stretch>
        </p:blipFill>
        <p:spPr bwMode="auto">
          <a:xfrm>
            <a:off x="285720" y="285728"/>
            <a:ext cx="1271490" cy="1071570"/>
          </a:xfrm>
          <a:prstGeom prst="rect">
            <a:avLst/>
          </a:prstGeom>
          <a:noFill/>
        </p:spPr>
      </p:pic>
    </p:spTree>
    <p:extLst>
      <p:ext uri="{BB962C8B-B14F-4D97-AF65-F5344CB8AC3E}">
        <p14:creationId xmlns:p14="http://schemas.microsoft.com/office/powerpoint/2010/main" val="418852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8"/>
          <p:cNvSpPr>
            <a:spLocks noGrp="1"/>
          </p:cNvSpPr>
          <p:nvPr>
            <p:ph type="title"/>
          </p:nvPr>
        </p:nvSpPr>
        <p:spPr>
          <a:ln w="38100">
            <a:solidFill>
              <a:srgbClr val="00B0F0"/>
            </a:solidFill>
          </a:ln>
        </p:spPr>
        <p:txBody>
          <a:bodyPr rtlCol="0">
            <a:normAutofit/>
          </a:bodyPr>
          <a:lstStyle/>
          <a:p>
            <a:pPr eaLnBrk="1" fontAlgn="auto" hangingPunct="1">
              <a:spcAft>
                <a:spcPts val="0"/>
              </a:spcAft>
              <a:defRPr/>
            </a:pPr>
            <a:r>
              <a:rPr lang="en-US" sz="4000" b="1" dirty="0" smtClean="0">
                <a:solidFill>
                  <a:srgbClr val="FF66CC"/>
                </a:solidFill>
                <a:effectLst>
                  <a:outerShdw blurRad="38100" dist="38100" dir="2700000" algn="tl">
                    <a:srgbClr val="000000">
                      <a:alpha val="43137"/>
                    </a:srgbClr>
                  </a:outerShdw>
                </a:effectLst>
              </a:rPr>
              <a:t>I</a:t>
            </a:r>
            <a:r>
              <a:rPr lang="ru-RU" sz="4000" b="1" dirty="0" smtClean="0">
                <a:solidFill>
                  <a:srgbClr val="FF66CC"/>
                </a:solidFill>
                <a:effectLst>
                  <a:outerShdw blurRad="38100" dist="38100" dir="2700000" algn="tl">
                    <a:srgbClr val="000000">
                      <a:alpha val="43137"/>
                    </a:srgbClr>
                  </a:outerShdw>
                </a:effectLst>
              </a:rPr>
              <a:t> чемпион </a:t>
            </a:r>
            <a:r>
              <a:rPr lang="ru-RU" sz="4000" b="1" dirty="0">
                <a:solidFill>
                  <a:srgbClr val="FF66CC"/>
                </a:solidFill>
                <a:effectLst>
                  <a:outerShdw blurRad="38100" dist="38100" dir="2700000" algn="tl">
                    <a:srgbClr val="000000">
                      <a:alpha val="43137"/>
                    </a:srgbClr>
                  </a:outerShdw>
                </a:effectLst>
              </a:rPr>
              <a:t> </a:t>
            </a:r>
            <a:r>
              <a:rPr lang="ru-RU" sz="4000" b="1" dirty="0" smtClean="0">
                <a:solidFill>
                  <a:srgbClr val="FF66CC"/>
                </a:solidFill>
                <a:effectLst>
                  <a:outerShdw blurRad="38100" dist="38100" dir="2700000" algn="tl">
                    <a:srgbClr val="000000">
                      <a:alpha val="43137"/>
                    </a:srgbClr>
                  </a:outerShdw>
                </a:effectLst>
              </a:rPr>
              <a:t>   Ребусы</a:t>
            </a:r>
          </a:p>
        </p:txBody>
      </p:sp>
      <p:sp>
        <p:nvSpPr>
          <p:cNvPr id="5" name="Содержимое 4"/>
          <p:cNvSpPr>
            <a:spLocks noGrp="1"/>
          </p:cNvSpPr>
          <p:nvPr>
            <p:ph sz="quarter" idx="1"/>
          </p:nvPr>
        </p:nvSpPr>
        <p:spPr/>
        <p:txBody>
          <a:bodyPr rtlCol="0">
            <a:normAutofit/>
          </a:bodyPr>
          <a:lstStyle/>
          <a:p>
            <a:pPr eaLnBrk="1" fontAlgn="auto" hangingPunct="1">
              <a:spcAft>
                <a:spcPts val="0"/>
              </a:spcAft>
              <a:buFont typeface="Arial" panose="020B0604020202020204" pitchFamily="34" charset="0"/>
              <a:buNone/>
              <a:defRPr/>
            </a:pPr>
            <a:r>
              <a:rPr lang="ru-RU" sz="16600" b="1" dirty="0" err="1" smtClean="0">
                <a:solidFill>
                  <a:srgbClr val="FFC000"/>
                </a:solidFill>
              </a:rPr>
              <a:t>И</a:t>
            </a:r>
            <a:r>
              <a:rPr lang="ru-RU" sz="16600" b="1" dirty="0" err="1" smtClean="0">
                <a:solidFill>
                  <a:srgbClr val="00B050"/>
                </a:solidFill>
              </a:rPr>
              <a:t>г</a:t>
            </a:r>
            <a:r>
              <a:rPr lang="ru-RU" sz="16600" b="1" dirty="0" smtClean="0">
                <a:solidFill>
                  <a:srgbClr val="00B050"/>
                </a:solidFill>
              </a:rPr>
              <a:t>    </a:t>
            </a:r>
          </a:p>
        </p:txBody>
      </p:sp>
      <p:pic>
        <p:nvPicPr>
          <p:cNvPr id="3077" name="Рисунок 14" descr="D:\Юля\НПК - для Шараповой\картинки для ребусов (отобранное)\природа\растения\ель.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25" y="2428875"/>
            <a:ext cx="135731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3714745" y="3000372"/>
            <a:ext cx="785817" cy="1569660"/>
          </a:xfrm>
          <a:prstGeom prst="rect">
            <a:avLst/>
          </a:prstGeom>
          <a:noFill/>
        </p:spPr>
        <p:txBody>
          <a:bodyPr>
            <a:spAutoFit/>
          </a:bodyPr>
          <a:lstStyle/>
          <a:p>
            <a:pPr algn="ctr">
              <a:defRPr/>
            </a:pPr>
            <a:r>
              <a:rPr lang="ru-RU" sz="9600" b="1" dirty="0">
                <a:ln w="18000">
                  <a:solidFill>
                    <a:srgbClr val="C0504D">
                      <a:satMod val="140000"/>
                    </a:srgbClr>
                  </a:solidFill>
                  <a:prstDash val="solid"/>
                  <a:miter lim="800000"/>
                </a:ln>
                <a:noFill/>
                <a:effectLst>
                  <a:outerShdw blurRad="25500" dist="23000" dir="7020000" algn="tl">
                    <a:srgbClr val="000000">
                      <a:alpha val="50000"/>
                    </a:srgbClr>
                  </a:outerShdw>
                </a:effectLst>
              </a:rPr>
              <a:t>м</a:t>
            </a:r>
          </a:p>
        </p:txBody>
      </p:sp>
      <p:sp>
        <p:nvSpPr>
          <p:cNvPr id="12" name="Прямоугольник 11"/>
          <p:cNvSpPr/>
          <p:nvPr/>
        </p:nvSpPr>
        <p:spPr>
          <a:xfrm rot="20443225">
            <a:off x="3684959" y="1819231"/>
            <a:ext cx="1854232" cy="1754326"/>
          </a:xfrm>
          <a:prstGeom prst="rect">
            <a:avLst/>
          </a:prstGeom>
          <a:noFill/>
        </p:spPr>
        <p:txBody>
          <a:bodyPr>
            <a:spAutoFit/>
          </a:bodyPr>
          <a:lstStyle/>
          <a:p>
            <a:pPr algn="ctr">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100</a:t>
            </a:r>
          </a:p>
        </p:txBody>
      </p:sp>
      <p:sp>
        <p:nvSpPr>
          <p:cNvPr id="3080" name="TextBox 13"/>
          <p:cNvSpPr txBox="1">
            <a:spLocks noChangeArrowheads="1"/>
          </p:cNvSpPr>
          <p:nvPr/>
        </p:nvSpPr>
        <p:spPr bwMode="auto">
          <a:xfrm rot="-1425044">
            <a:off x="4970463" y="1687513"/>
            <a:ext cx="50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smtClean="0">
                <a:solidFill>
                  <a:srgbClr val="FF0000"/>
                </a:solidFill>
                <a:latin typeface="Calibri" panose="020F0502020204030204" pitchFamily="34" charset="0"/>
              </a:rPr>
              <a:t>,</a:t>
            </a:r>
          </a:p>
        </p:txBody>
      </p:sp>
      <p:sp>
        <p:nvSpPr>
          <p:cNvPr id="19" name="TextBox 18"/>
          <p:cNvSpPr txBox="1"/>
          <p:nvPr/>
        </p:nvSpPr>
        <p:spPr>
          <a:xfrm rot="19113098">
            <a:off x="350838" y="2460625"/>
            <a:ext cx="1008062" cy="647700"/>
          </a:xfrm>
          <a:prstGeom prst="rect">
            <a:avLst/>
          </a:prstGeom>
          <a:noFill/>
        </p:spPr>
        <p:txBody>
          <a:bodyPr>
            <a:spAutoFit/>
          </a:bodyPr>
          <a:lstStyle/>
          <a:p>
            <a:pPr>
              <a:defRPr/>
            </a:pPr>
            <a:r>
              <a:rPr lang="ru-RU" sz="3600" b="1" i="1" dirty="0">
                <a:solidFill>
                  <a:srgbClr val="8064A2">
                    <a:lumMod val="50000"/>
                  </a:srgbClr>
                </a:solidFill>
              </a:rPr>
              <a:t>ль</a:t>
            </a:r>
          </a:p>
        </p:txBody>
      </p:sp>
      <p:pic>
        <p:nvPicPr>
          <p:cNvPr id="2059" name="Picture 11" descr="C:\Documents and Settings\user\Рабочий стол\для шахмат рисунки\1 че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85750"/>
            <a:ext cx="2643187" cy="198596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3083" name="Picture 14" descr="C:\Documents and Settings\user\Рабочий стол\для шахмат рисунки\фигура 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313" y="571500"/>
            <a:ext cx="5826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a:xfrm>
            <a:off x="507043" y="5418536"/>
            <a:ext cx="6779602" cy="1077218"/>
          </a:xfrm>
          <a:prstGeom prst="rect">
            <a:avLst/>
          </a:prstGeom>
          <a:noFill/>
        </p:spPr>
        <p:txBody>
          <a:bodyPr>
            <a:spAutoFit/>
          </a:bodyPr>
          <a:lstStyle/>
          <a:p>
            <a:pPr algn="ctr" fontAlgn="base">
              <a:spcBef>
                <a:spcPct val="0"/>
              </a:spcBef>
              <a:spcAft>
                <a:spcPct val="0"/>
              </a:spcAft>
              <a:defRPr/>
            </a:pP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вИЛЬгельм</a:t>
            </a:r>
            <a:r>
              <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 </a:t>
            </a: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Стейниц</a:t>
            </a:r>
            <a:endPar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endParaRPr>
          </a:p>
          <a:p>
            <a:pPr algn="ctr" fontAlgn="base">
              <a:spcBef>
                <a:spcPct val="0"/>
              </a:spcBef>
              <a:spcAft>
                <a:spcPct val="0"/>
              </a:spcAft>
              <a:defRPr/>
            </a:pPr>
            <a:r>
              <a:rPr lang="ru-RU" sz="28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Австрия, 1886 - 1894</a:t>
            </a:r>
            <a:endParaRPr lang="ru-RU" sz="24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endParaRPr>
          </a:p>
        </p:txBody>
      </p:sp>
      <p:pic>
        <p:nvPicPr>
          <p:cNvPr id="3085" name="Picture 17" descr="C:\Documents and Settings\user\Рабочий стол\для шахмат рисунки\ошейник.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2786063"/>
            <a:ext cx="17145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19"/>
          <p:cNvSpPr txBox="1">
            <a:spLocks noChangeArrowheads="1"/>
          </p:cNvSpPr>
          <p:nvPr/>
        </p:nvSpPr>
        <p:spPr bwMode="auto">
          <a:xfrm>
            <a:off x="5143500" y="3643313"/>
            <a:ext cx="785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6000" b="1" smtClean="0">
                <a:solidFill>
                  <a:srgbClr val="FF0000"/>
                </a:solidFill>
              </a:rPr>
              <a:t>,,</a:t>
            </a:r>
          </a:p>
        </p:txBody>
      </p:sp>
      <p:sp>
        <p:nvSpPr>
          <p:cNvPr id="3087" name="TextBox 20"/>
          <p:cNvSpPr txBox="1">
            <a:spLocks noChangeArrowheads="1"/>
          </p:cNvSpPr>
          <p:nvPr/>
        </p:nvSpPr>
        <p:spPr bwMode="auto">
          <a:xfrm>
            <a:off x="7429500" y="3714750"/>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5400" b="1" smtClean="0">
                <a:solidFill>
                  <a:srgbClr val="FF0000"/>
                </a:solidFill>
              </a:rPr>
              <a:t>,</a:t>
            </a:r>
          </a:p>
        </p:txBody>
      </p:sp>
      <p:sp>
        <p:nvSpPr>
          <p:cNvPr id="22" name="Прямоугольник 21"/>
          <p:cNvSpPr/>
          <p:nvPr/>
        </p:nvSpPr>
        <p:spPr>
          <a:xfrm>
            <a:off x="7715272" y="2967335"/>
            <a:ext cx="1000132" cy="1107996"/>
          </a:xfrm>
          <a:prstGeom prst="rect">
            <a:avLst/>
          </a:prstGeom>
          <a:noFill/>
        </p:spPr>
        <p:txBody>
          <a:bodyPr>
            <a:spAutoFit/>
          </a:bodyPr>
          <a:lstStyle/>
          <a:p>
            <a:pPr algn="ctr" fontAlgn="base">
              <a:spcBef>
                <a:spcPct val="0"/>
              </a:spcBef>
              <a:spcAft>
                <a:spcPct val="0"/>
              </a:spcAft>
              <a:defRPr/>
            </a:pPr>
            <a:r>
              <a:rPr lang="ru-RU" sz="66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charset="0"/>
              </a:rPr>
              <a:t>Ц</a:t>
            </a:r>
          </a:p>
        </p:txBody>
      </p:sp>
      <p:cxnSp>
        <p:nvCxnSpPr>
          <p:cNvPr id="24" name="Прямая со стрелкой 23"/>
          <p:cNvCxnSpPr/>
          <p:nvPr/>
        </p:nvCxnSpPr>
        <p:spPr>
          <a:xfrm rot="16200000" flipH="1">
            <a:off x="6000751" y="2643187"/>
            <a:ext cx="785812" cy="2143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285750" y="2357438"/>
            <a:ext cx="8429625" cy="2643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prstClr val="white"/>
              </a:solidFill>
            </a:endParaRPr>
          </a:p>
        </p:txBody>
      </p:sp>
      <p:sp>
        <p:nvSpPr>
          <p:cNvPr id="20" name="Заголовок 8"/>
          <p:cNvSpPr txBox="1">
            <a:spLocks/>
          </p:cNvSpPr>
          <p:nvPr/>
        </p:nvSpPr>
        <p:spPr bwMode="auto">
          <a:xfrm>
            <a:off x="3714745" y="1457325"/>
            <a:ext cx="4500568" cy="814388"/>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6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66CC"/>
                </a:solidFill>
                <a:effectLst>
                  <a:outerShdw blurRad="38100" dist="38100" dir="2700000" algn="tl">
                    <a:srgbClr val="000000">
                      <a:alpha val="43137"/>
                    </a:srgbClr>
                  </a:outerShdw>
                </a:effectLst>
                <a:uLnTx/>
                <a:uFillTx/>
                <a:latin typeface="Calibri"/>
              </a:rPr>
              <a:t>I</a:t>
            </a:r>
            <a:r>
              <a:rPr kumimoji="0" lang="ru-RU" sz="4000" b="1" i="0" u="none" strike="noStrike" kern="1200" cap="none" spc="0" normalizeH="0" baseline="0" noProof="0" smtClean="0">
                <a:ln>
                  <a:noFill/>
                </a:ln>
                <a:solidFill>
                  <a:srgbClr val="FF66CC"/>
                </a:solidFill>
                <a:effectLst>
                  <a:outerShdw blurRad="38100" dist="38100" dir="2700000" algn="tl">
                    <a:srgbClr val="000000">
                      <a:alpha val="43137"/>
                    </a:srgbClr>
                  </a:outerShdw>
                </a:effectLst>
                <a:uLnTx/>
                <a:uFillTx/>
                <a:latin typeface="Calibri"/>
              </a:rPr>
              <a:t> чемпион мира по шахматам</a:t>
            </a:r>
            <a:endParaRPr kumimoji="0" lang="ru-RU" sz="4000" b="1" i="0" u="none" strike="noStrike" kern="1200" cap="none" spc="0" normalizeH="0" baseline="0" noProof="0" dirty="0" smtClean="0">
              <a:ln>
                <a:noFill/>
              </a:ln>
              <a:solidFill>
                <a:srgbClr val="FF66CC"/>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val="292847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across)">
                                      <p:cBhvr>
                                        <p:cTn id="7" dur="5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ln w="28575">
            <a:solidFill>
              <a:srgbClr val="00B0F0"/>
            </a:solidFill>
          </a:ln>
        </p:spPr>
        <p:txBody>
          <a:bodyPr rtlCol="0">
            <a:normAutofit/>
          </a:bodyPr>
          <a:lstStyle/>
          <a:p>
            <a:pPr eaLnBrk="1" fontAlgn="auto" hangingPunct="1">
              <a:spcAft>
                <a:spcPts val="0"/>
              </a:spcAft>
              <a:defRPr/>
            </a:pPr>
            <a:r>
              <a:rPr lang="en-US" b="1" dirty="0" smtClean="0">
                <a:solidFill>
                  <a:srgbClr val="FF66CC"/>
                </a:solidFill>
                <a:effectLst>
                  <a:outerShdw blurRad="38100" dist="38100" dir="2700000" algn="tl">
                    <a:srgbClr val="000000">
                      <a:alpha val="43137"/>
                    </a:srgbClr>
                  </a:outerShdw>
                </a:effectLst>
              </a:rPr>
              <a:t> </a:t>
            </a:r>
            <a:r>
              <a:rPr lang="en-US" sz="3200" b="1" dirty="0" smtClean="0">
                <a:solidFill>
                  <a:srgbClr val="FF66CC"/>
                </a:solidFill>
                <a:effectLst>
                  <a:outerShdw blurRad="38100" dist="38100" dir="2700000" algn="tl">
                    <a:srgbClr val="000000">
                      <a:alpha val="43137"/>
                    </a:srgbClr>
                  </a:outerShdw>
                </a:effectLst>
              </a:rPr>
              <a:t>II</a:t>
            </a:r>
            <a:r>
              <a:rPr lang="ru-RU" sz="3200" b="1" dirty="0" smtClean="0">
                <a:solidFill>
                  <a:srgbClr val="FF66CC"/>
                </a:solidFill>
                <a:effectLst>
                  <a:outerShdw blurRad="38100" dist="38100" dir="2700000" algn="tl">
                    <a:srgbClr val="000000">
                      <a:alpha val="43137"/>
                    </a:srgbClr>
                  </a:outerShdw>
                </a:effectLst>
              </a:rPr>
              <a:t> чемпион мира по шахматам</a:t>
            </a:r>
            <a:endParaRPr lang="ru-RU" sz="3200" dirty="0" smtClean="0"/>
          </a:p>
        </p:txBody>
      </p:sp>
      <p:pic>
        <p:nvPicPr>
          <p:cNvPr id="4100" name="Picture 3" descr="C:\Documents and Settings\user\Рабочий стол\для шахмат рисунки\рис. 4.gif"/>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3905774" y="1600200"/>
            <a:ext cx="1567402" cy="4495800"/>
          </a:xfrm>
          <a:noFill/>
        </p:spPr>
      </p:pic>
      <p:pic>
        <p:nvPicPr>
          <p:cNvPr id="4101" name="Picture 4" descr="C:\Documents and Settings\user\Рабочий стол\для шахмат рисунки\рис 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79688"/>
            <a:ext cx="11557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C:\Documents and Settings\user\Рабочий стол\для шахмат рисунки\рис 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3429000"/>
            <a:ext cx="12858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428596" y="2857497"/>
            <a:ext cx="714380" cy="1569660"/>
          </a:xfrm>
          <a:prstGeom prst="rect">
            <a:avLst/>
          </a:prstGeom>
        </p:spPr>
        <p:txBody>
          <a:bodyPr>
            <a:spAutoFit/>
          </a:bodyPr>
          <a:lstStyle/>
          <a:p>
            <a:pPr algn="ctr">
              <a:defRPr/>
            </a:pPr>
            <a:r>
              <a:rPr lang="ru-R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Прямоугольник 9"/>
          <p:cNvSpPr/>
          <p:nvPr/>
        </p:nvSpPr>
        <p:spPr>
          <a:xfrm>
            <a:off x="714348" y="2214554"/>
            <a:ext cx="1571636" cy="923330"/>
          </a:xfrm>
          <a:prstGeom prst="rect">
            <a:avLst/>
          </a:prstGeom>
          <a:noFill/>
        </p:spPr>
        <p:txBody>
          <a:bodyPr>
            <a:spAutoFit/>
          </a:bodyPr>
          <a:lstStyle/>
          <a:p>
            <a:pPr algn="ctr">
              <a:defRPr/>
            </a:pPr>
            <a:r>
              <a:rPr lang="ru-RU"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К=Н</a:t>
            </a:r>
          </a:p>
        </p:txBody>
      </p:sp>
      <p:sp>
        <p:nvSpPr>
          <p:cNvPr id="11" name="Прямоугольник 10"/>
          <p:cNvSpPr/>
          <p:nvPr/>
        </p:nvSpPr>
        <p:spPr>
          <a:xfrm>
            <a:off x="2143109" y="2967335"/>
            <a:ext cx="785818" cy="1446550"/>
          </a:xfrm>
          <a:prstGeom prst="rect">
            <a:avLst/>
          </a:prstGeom>
          <a:noFill/>
        </p:spPr>
        <p:txBody>
          <a:bodyPr>
            <a:spAutoFit/>
          </a:bodyPr>
          <a:lstStyle/>
          <a:p>
            <a:pPr algn="ctr">
              <a:defRPr/>
            </a:pPr>
            <a:r>
              <a:rPr lang="ru-RU" sz="8800" b="1" dirty="0">
                <a:ln w="17780" cmpd="sng">
                  <a:solidFill>
                    <a:srgbClr val="FFFFFF"/>
                  </a:solidFill>
                  <a:prstDash val="solid"/>
                  <a:miter lim="800000"/>
                </a:ln>
                <a:solidFill>
                  <a:srgbClr val="8064A2">
                    <a:lumMod val="50000"/>
                  </a:srgbClr>
                </a:solidFill>
                <a:effectLst>
                  <a:outerShdw blurRad="50800" algn="tl" rotWithShape="0">
                    <a:srgbClr val="000000"/>
                  </a:outerShdw>
                </a:effectLst>
              </a:rPr>
              <a:t>И</a:t>
            </a:r>
          </a:p>
        </p:txBody>
      </p:sp>
      <p:sp>
        <p:nvSpPr>
          <p:cNvPr id="4106" name="TextBox 11"/>
          <p:cNvSpPr txBox="1">
            <a:spLocks noChangeArrowheads="1"/>
          </p:cNvSpPr>
          <p:nvPr/>
        </p:nvSpPr>
        <p:spPr bwMode="auto">
          <a:xfrm>
            <a:off x="2928938" y="2143125"/>
            <a:ext cx="285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8000" b="1" smtClean="0">
                <a:solidFill>
                  <a:srgbClr val="FF0000"/>
                </a:solidFill>
                <a:latin typeface="Calibri" panose="020F0502020204030204" pitchFamily="34" charset="0"/>
              </a:rPr>
              <a:t>,</a:t>
            </a:r>
          </a:p>
        </p:txBody>
      </p:sp>
      <p:sp>
        <p:nvSpPr>
          <p:cNvPr id="4107" name="Прямоугольник 12"/>
          <p:cNvSpPr>
            <a:spLocks noChangeArrowheads="1"/>
          </p:cNvSpPr>
          <p:nvPr/>
        </p:nvSpPr>
        <p:spPr bwMode="auto">
          <a:xfrm>
            <a:off x="4143375" y="2286000"/>
            <a:ext cx="357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smtClean="0">
                <a:solidFill>
                  <a:srgbClr val="FF0000"/>
                </a:solidFill>
                <a:latin typeface="Calibri" panose="020F0502020204030204" pitchFamily="34" charset="0"/>
              </a:rPr>
              <a:t>,</a:t>
            </a:r>
          </a:p>
        </p:txBody>
      </p:sp>
      <p:sp>
        <p:nvSpPr>
          <p:cNvPr id="14" name="Прямоугольник 13"/>
          <p:cNvSpPr/>
          <p:nvPr/>
        </p:nvSpPr>
        <p:spPr>
          <a:xfrm flipH="1">
            <a:off x="5143500" y="2286000"/>
            <a:ext cx="2000250" cy="923925"/>
          </a:xfrm>
          <a:prstGeom prst="rect">
            <a:avLst/>
          </a:prstGeom>
          <a:noFill/>
        </p:spPr>
        <p:txBody>
          <a:bodyPr>
            <a:spAutoFit/>
          </a:bodyPr>
          <a:lstStyle/>
          <a:p>
            <a:pPr algn="ctr">
              <a:defRPr/>
            </a:pPr>
            <a:endParaRPr lang="ru-RU" sz="5400" b="1" dirty="0">
              <a:ln w="10541" cmpd="sng">
                <a:solidFill>
                  <a:srgbClr val="4F81BD">
                    <a:shade val="88000"/>
                    <a:satMod val="110000"/>
                  </a:srgbClr>
                </a:solidFill>
                <a:prstDash val="solid"/>
              </a:ln>
              <a:solidFill>
                <a:srgbClr val="FF0000"/>
              </a:solidFill>
            </a:endParaRPr>
          </a:p>
        </p:txBody>
      </p:sp>
      <p:sp>
        <p:nvSpPr>
          <p:cNvPr id="16" name="Прямоугольник 15"/>
          <p:cNvSpPr/>
          <p:nvPr/>
        </p:nvSpPr>
        <p:spPr>
          <a:xfrm>
            <a:off x="4357686" y="2500306"/>
            <a:ext cx="1500198" cy="769441"/>
          </a:xfrm>
          <a:prstGeom prst="rect">
            <a:avLst/>
          </a:prstGeom>
        </p:spPr>
        <p:txBody>
          <a:bodyPr>
            <a:spAutoFit/>
          </a:bodyPr>
          <a:lstStyle/>
          <a:p>
            <a:pPr algn="ctr">
              <a:defRPr/>
            </a:pPr>
            <a:r>
              <a:rPr lang="ru-RU"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М=Л</a:t>
            </a:r>
          </a:p>
        </p:txBody>
      </p:sp>
      <p:sp>
        <p:nvSpPr>
          <p:cNvPr id="17" name="Прямоугольник 16"/>
          <p:cNvSpPr/>
          <p:nvPr/>
        </p:nvSpPr>
        <p:spPr>
          <a:xfrm>
            <a:off x="7072313" y="2967038"/>
            <a:ext cx="1500187" cy="923925"/>
          </a:xfrm>
          <a:prstGeom prst="rect">
            <a:avLst/>
          </a:prstGeom>
          <a:noFill/>
        </p:spPr>
        <p:txBody>
          <a:bodyPr>
            <a:spAutoFit/>
          </a:bodyPr>
          <a:lstStyle/>
          <a:p>
            <a:pPr algn="ctr">
              <a:defRPr/>
            </a:pP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Прямоугольник 17"/>
          <p:cNvSpPr/>
          <p:nvPr/>
        </p:nvSpPr>
        <p:spPr>
          <a:xfrm>
            <a:off x="5715008" y="2786058"/>
            <a:ext cx="1428760" cy="1323439"/>
          </a:xfrm>
          <a:prstGeom prst="rect">
            <a:avLst/>
          </a:prstGeom>
          <a:noFill/>
        </p:spPr>
        <p:txBody>
          <a:bodyPr>
            <a:spAutoFit/>
          </a:bodyPr>
          <a:lstStyle/>
          <a:p>
            <a:pPr algn="ctr">
              <a:defRPr/>
            </a:pP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ЕР</a:t>
            </a:r>
          </a:p>
        </p:txBody>
      </p:sp>
      <p:sp>
        <p:nvSpPr>
          <p:cNvPr id="4112" name="TextBox 18"/>
          <p:cNvSpPr txBox="1">
            <a:spLocks noChangeArrowheads="1"/>
          </p:cNvSpPr>
          <p:nvPr/>
        </p:nvSpPr>
        <p:spPr bwMode="auto">
          <a:xfrm>
            <a:off x="5715000" y="3071813"/>
            <a:ext cx="428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ru-RU" sz="7200" b="1" smtClean="0">
                <a:solidFill>
                  <a:srgbClr val="FF0000"/>
                </a:solidFill>
                <a:latin typeface="Calibri" panose="020F0502020204030204" pitchFamily="34" charset="0"/>
              </a:rPr>
              <a:t>,</a:t>
            </a:r>
          </a:p>
        </p:txBody>
      </p:sp>
      <p:pic>
        <p:nvPicPr>
          <p:cNvPr id="3088" name="Picture 16" descr="C:\Documents and Settings\user\Рабочий стол\для шахмат рисунки\2 чемп.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142875"/>
            <a:ext cx="1990725" cy="28035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4114" name="Picture 14" descr="C:\Documents and Settings\user\Рабочий стол\для шахмат рисунки\фигура 3.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38" y="785813"/>
            <a:ext cx="5318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p:nvSpPr>
        <p:spPr>
          <a:xfrm>
            <a:off x="1233396" y="5429264"/>
            <a:ext cx="6677213" cy="1077218"/>
          </a:xfrm>
          <a:prstGeom prst="rect">
            <a:avLst/>
          </a:prstGeom>
          <a:noFill/>
        </p:spPr>
        <p:txBody>
          <a:bodyPr>
            <a:spAutoFit/>
          </a:bodyPr>
          <a:lstStyle/>
          <a:p>
            <a:pPr algn="ctr" fontAlgn="base">
              <a:spcBef>
                <a:spcPct val="0"/>
              </a:spcBef>
              <a:spcAft>
                <a:spcPct val="0"/>
              </a:spcAft>
              <a:defRPr/>
            </a:pP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Эмануил</a:t>
            </a:r>
            <a:r>
              <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 </a:t>
            </a:r>
            <a:r>
              <a:rPr lang="ru-RU" sz="3600" b="1" cap="all" dirty="0" err="1">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Ласкер</a:t>
            </a:r>
            <a:endParaRPr lang="ru-RU" sz="36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endParaRPr>
          </a:p>
          <a:p>
            <a:pPr algn="ctr" fontAlgn="base">
              <a:spcBef>
                <a:spcPct val="0"/>
              </a:spcBef>
              <a:spcAft>
                <a:spcPct val="0"/>
              </a:spcAft>
              <a:defRPr/>
            </a:pPr>
            <a:r>
              <a:rPr lang="ru-RU" sz="2800" b="1" cap="all" dirty="0">
                <a:ln w="9000" cmpd="sng">
                  <a:solidFill>
                    <a:srgbClr val="8064A2">
                      <a:shade val="50000"/>
                      <a:satMod val="120000"/>
                    </a:srgbClr>
                  </a:solidFill>
                  <a:prstDash val="solid"/>
                </a:ln>
                <a:solidFill>
                  <a:srgbClr val="FF66CC"/>
                </a:solidFill>
                <a:effectLst>
                  <a:reflection blurRad="12700" stA="28000" endPos="45000" dist="1000" dir="5400000" sy="-100000" algn="bl" rotWithShape="0"/>
                </a:effectLst>
                <a:latin typeface="Arial" charset="0"/>
              </a:rPr>
              <a:t>Германия, 1894 - 1921</a:t>
            </a:r>
          </a:p>
        </p:txBody>
      </p:sp>
      <p:sp>
        <p:nvSpPr>
          <p:cNvPr id="21" name="Прямоугольник 20"/>
          <p:cNvSpPr/>
          <p:nvPr/>
        </p:nvSpPr>
        <p:spPr>
          <a:xfrm>
            <a:off x="428625" y="2214563"/>
            <a:ext cx="6572250" cy="2571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prstClr val="white"/>
              </a:solidFill>
            </a:endParaRPr>
          </a:p>
        </p:txBody>
      </p:sp>
    </p:spTree>
    <p:extLst>
      <p:ext uri="{BB962C8B-B14F-4D97-AF65-F5344CB8AC3E}">
        <p14:creationId xmlns:p14="http://schemas.microsoft.com/office/powerpoint/2010/main" val="314614872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checkerboard(down)">
                                      <p:cBhvr>
                                        <p:cTn id="7" dur="5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a:spcBef>
                <a:spcPts val="700"/>
              </a:spcBef>
            </a:pP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ru-RU"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Актуализация знаний</a:t>
            </a:r>
            <a:br>
              <a:rPr lang="ru-RU"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95536" y="1600200"/>
            <a:ext cx="8370512" cy="4495800"/>
          </a:xfrm>
        </p:spPr>
        <p:txBody>
          <a:bodyPr>
            <a:normAutofit/>
          </a:bodyPr>
          <a:lstStyle/>
          <a:p>
            <a:pPr marL="0" indent="0">
              <a:buNone/>
            </a:pPr>
            <a:r>
              <a:rPr lang="ru-RU" sz="2400" b="1" dirty="0" smtClean="0">
                <a:solidFill>
                  <a:srgbClr val="FF0000"/>
                </a:solidFill>
                <a:latin typeface="Times New Roman" panose="02020603050405020304" pitchFamily="18" charset="0"/>
                <a:cs typeface="Times New Roman" panose="02020603050405020304" pitchFamily="18" charset="0"/>
              </a:rPr>
              <a:t>Цель:</a:t>
            </a:r>
            <a:r>
              <a:rPr lang="ru-RU" sz="2400" dirty="0" smtClean="0">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с</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пособность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определять и формулировать цель деятельности  с помощью руководителя, прогнозировать тему урока</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ru-RU" sz="2400" b="1" dirty="0" smtClean="0">
                <a:solidFill>
                  <a:srgbClr val="002060"/>
                </a:solidFill>
                <a:latin typeface="Times New Roman" panose="02020603050405020304" pitchFamily="18" charset="0"/>
                <a:cs typeface="Times New Roman" panose="02020603050405020304" pitchFamily="18" charset="0"/>
              </a:rPr>
              <a:t>На этапе актуализации использовала инсценировку, разгадывание кроссворда.</a:t>
            </a:r>
          </a:p>
          <a:p>
            <a:pPr marL="0" indent="0">
              <a:buNone/>
            </a:pPr>
            <a:r>
              <a:rPr lang="ru-RU" sz="2400" i="1" dirty="0">
                <a:solidFill>
                  <a:srgbClr val="002060"/>
                </a:solidFill>
                <a:latin typeface="Times New Roman" panose="02020603050405020304" pitchFamily="18" charset="0"/>
                <a:ea typeface="Calibri" panose="020F0502020204030204" pitchFamily="34" charset="0"/>
              </a:rPr>
              <a:t>Ребята, по сей день шахматные короли не могут пойти на перемирие и доказывают свое преимущество в шахматных турнирах.  И прямо сейчас мы с вами отправимся в шахматное королевство, чтобы лично принять участие в этом действе, для этого на время превратимся в шахматные фигуры! </a:t>
            </a:r>
            <a:endParaRPr lang="ru-RU" sz="2400" b="1" i="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extLst>
      <p:ext uri="{BB962C8B-B14F-4D97-AF65-F5344CB8AC3E}">
        <p14:creationId xmlns:p14="http://schemas.microsoft.com/office/powerpoint/2010/main" val="3621634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Admin\Рабочий стол\Шахматы\Картинки\clip-art-playing-chess-705598.jpg"/>
          <p:cNvPicPr>
            <a:picLocks noChangeAspect="1" noChangeArrowheads="1"/>
          </p:cNvPicPr>
          <p:nvPr/>
        </p:nvPicPr>
        <p:blipFill>
          <a:blip r:embed="rId2" cstate="print"/>
          <a:srcRect/>
          <a:stretch>
            <a:fillRect/>
          </a:stretch>
        </p:blipFill>
        <p:spPr bwMode="auto">
          <a:xfrm>
            <a:off x="4429124" y="1285860"/>
            <a:ext cx="909632" cy="1200394"/>
          </a:xfrm>
          <a:prstGeom prst="rect">
            <a:avLst/>
          </a:prstGeom>
          <a:noFill/>
        </p:spPr>
      </p:pic>
      <p:pic>
        <p:nvPicPr>
          <p:cNvPr id="1029" name="Picture 5" descr="C:\Documents and Settings\Admin\Рабочий стол\Шахматы\Картинки\clip-art-playing-chess-607788.jpg"/>
          <p:cNvPicPr>
            <a:picLocks noChangeAspect="1" noChangeArrowheads="1"/>
          </p:cNvPicPr>
          <p:nvPr/>
        </p:nvPicPr>
        <p:blipFill>
          <a:blip r:embed="rId3" cstate="print"/>
          <a:srcRect/>
          <a:stretch>
            <a:fillRect/>
          </a:stretch>
        </p:blipFill>
        <p:spPr bwMode="auto">
          <a:xfrm>
            <a:off x="1643042" y="1142984"/>
            <a:ext cx="1571636" cy="1074283"/>
          </a:xfrm>
          <a:prstGeom prst="rect">
            <a:avLst/>
          </a:prstGeom>
          <a:noFill/>
        </p:spPr>
      </p:pic>
      <p:pic>
        <p:nvPicPr>
          <p:cNvPr id="1028" name="Picture 4" descr="C:\Documents and Settings\Admin\Рабочий стол\Шахматы\Картинки\clip-art-playing-chess-271718.jpg"/>
          <p:cNvPicPr>
            <a:picLocks noChangeAspect="1" noChangeArrowheads="1"/>
          </p:cNvPicPr>
          <p:nvPr/>
        </p:nvPicPr>
        <p:blipFill>
          <a:blip r:embed="rId4"/>
          <a:srcRect/>
          <a:stretch>
            <a:fillRect/>
          </a:stretch>
        </p:blipFill>
        <p:spPr bwMode="auto">
          <a:xfrm>
            <a:off x="285720" y="4572008"/>
            <a:ext cx="1234600" cy="1928826"/>
          </a:xfrm>
          <a:prstGeom prst="rect">
            <a:avLst/>
          </a:prstGeom>
          <a:noFill/>
        </p:spPr>
      </p:pic>
      <p:pic>
        <p:nvPicPr>
          <p:cNvPr id="1026" name="Picture 2" descr="C:\Documents and Settings\Admin\Рабочий стол\Шахматы\Картинки\clip-art-playing-chess-246912.jpg"/>
          <p:cNvPicPr>
            <a:picLocks noChangeAspect="1" noChangeArrowheads="1"/>
          </p:cNvPicPr>
          <p:nvPr/>
        </p:nvPicPr>
        <p:blipFill>
          <a:blip r:embed="rId5" cstate="print"/>
          <a:srcRect/>
          <a:stretch>
            <a:fillRect/>
          </a:stretch>
        </p:blipFill>
        <p:spPr bwMode="auto">
          <a:xfrm>
            <a:off x="285720" y="2000240"/>
            <a:ext cx="1143008" cy="1476996"/>
          </a:xfrm>
          <a:prstGeom prst="rect">
            <a:avLst/>
          </a:prstGeom>
          <a:noFill/>
        </p:spPr>
      </p:pic>
      <p:pic>
        <p:nvPicPr>
          <p:cNvPr id="1027" name="Picture 3" descr="C:\Documents and Settings\Admin\Рабочий стол\Шахматы\Картинки\clip-art-playing-chess-049991.jpg"/>
          <p:cNvPicPr>
            <a:picLocks noChangeAspect="1" noChangeArrowheads="1"/>
          </p:cNvPicPr>
          <p:nvPr/>
        </p:nvPicPr>
        <p:blipFill>
          <a:blip r:embed="rId6"/>
          <a:srcRect/>
          <a:stretch>
            <a:fillRect/>
          </a:stretch>
        </p:blipFill>
        <p:spPr bwMode="auto">
          <a:xfrm>
            <a:off x="2571736" y="5214950"/>
            <a:ext cx="1732834" cy="1357322"/>
          </a:xfrm>
          <a:prstGeom prst="rect">
            <a:avLst/>
          </a:prstGeom>
          <a:noFill/>
        </p:spPr>
      </p:pic>
      <p:sp>
        <p:nvSpPr>
          <p:cNvPr id="2" name="Заголовок 1"/>
          <p:cNvSpPr>
            <a:spLocks noGrp="1"/>
          </p:cNvSpPr>
          <p:nvPr>
            <p:ph type="title"/>
          </p:nvPr>
        </p:nvSpPr>
        <p:spPr>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2800" b="1" dirty="0" smtClean="0">
                <a:ln>
                  <a:solidFill>
                    <a:srgbClr val="7A5100"/>
                  </a:solidFill>
                </a:ln>
                <a:solidFill>
                  <a:srgbClr val="FFFF00"/>
                </a:solidFill>
                <a:effectLst>
                  <a:glow rad="101600">
                    <a:schemeClr val="accent1">
                      <a:satMod val="175000"/>
                      <a:alpha val="40000"/>
                    </a:schemeClr>
                  </a:glow>
                  <a:innerShdw blurRad="63500" dist="50800" dir="18900000">
                    <a:prstClr val="black">
                      <a:alpha val="50000"/>
                    </a:prstClr>
                  </a:innerShdw>
                </a:effectLst>
              </a:rPr>
              <a:t>          </a:t>
            </a:r>
            <a:r>
              <a:rPr lang="ru-RU" sz="2800" b="1"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Кроссворд «Шахматные фигуры»</a:t>
            </a:r>
            <a:endParaRPr lang="ru-RU" sz="2800" b="1" dirty="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7"/>
          <a:srcRect/>
          <a:stretch>
            <a:fillRect/>
          </a:stretch>
        </p:blipFill>
        <p:spPr bwMode="auto">
          <a:xfrm>
            <a:off x="357158" y="428604"/>
            <a:ext cx="1271490" cy="1071570"/>
          </a:xfrm>
          <a:prstGeom prst="rect">
            <a:avLst/>
          </a:prstGeom>
          <a:noFill/>
        </p:spPr>
      </p:pic>
      <p:graphicFrame>
        <p:nvGraphicFramePr>
          <p:cNvPr id="6" name="Таблица 5"/>
          <p:cNvGraphicFramePr>
            <a:graphicFrameLocks noGrp="1"/>
          </p:cNvGraphicFramePr>
          <p:nvPr/>
        </p:nvGraphicFramePr>
        <p:xfrm>
          <a:off x="928662" y="1643049"/>
          <a:ext cx="4214840" cy="4071963"/>
        </p:xfrm>
        <a:graphic>
          <a:graphicData uri="http://schemas.openxmlformats.org/drawingml/2006/table">
            <a:tbl>
              <a:tblPr firstRow="1" bandRow="1">
                <a:tableStyleId>{5C22544A-7EE6-4342-B048-85BDC9FD1C3A}</a:tableStyleId>
              </a:tblPr>
              <a:tblGrid>
                <a:gridCol w="602120"/>
                <a:gridCol w="602120"/>
                <a:gridCol w="602120"/>
                <a:gridCol w="602120"/>
                <a:gridCol w="602120"/>
                <a:gridCol w="602120"/>
                <a:gridCol w="602120"/>
              </a:tblGrid>
              <a:tr h="581709">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81709">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581709">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581709">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flipH="1">
            <a:off x="3500430" y="1357298"/>
            <a:ext cx="214314" cy="307777"/>
          </a:xfrm>
          <a:prstGeom prst="rect">
            <a:avLst/>
          </a:prstGeom>
          <a:noFill/>
        </p:spPr>
        <p:txBody>
          <a:bodyPr wrap="square" rtlCol="0">
            <a:spAutoFit/>
          </a:bodyPr>
          <a:lstStyle/>
          <a:p>
            <a:pPr algn="ctr"/>
            <a:r>
              <a:rPr lang="ru-RU" sz="1400" b="1" dirty="0" smtClean="0">
                <a:solidFill>
                  <a:srgbClr val="FF0000"/>
                </a:solidFill>
              </a:rPr>
              <a:t>1</a:t>
            </a:r>
            <a:endParaRPr lang="ru-RU" sz="1400" b="1" dirty="0">
              <a:solidFill>
                <a:srgbClr val="FF0000"/>
              </a:solidFill>
            </a:endParaRPr>
          </a:p>
        </p:txBody>
      </p:sp>
      <p:sp>
        <p:nvSpPr>
          <p:cNvPr id="8" name="TextBox 7"/>
          <p:cNvSpPr txBox="1"/>
          <p:nvPr/>
        </p:nvSpPr>
        <p:spPr>
          <a:xfrm flipH="1">
            <a:off x="1857356" y="2285992"/>
            <a:ext cx="214314" cy="307777"/>
          </a:xfrm>
          <a:prstGeom prst="rect">
            <a:avLst/>
          </a:prstGeom>
          <a:noFill/>
        </p:spPr>
        <p:txBody>
          <a:bodyPr wrap="square" rtlCol="0">
            <a:spAutoFit/>
          </a:bodyPr>
          <a:lstStyle/>
          <a:p>
            <a:pPr algn="ctr"/>
            <a:r>
              <a:rPr lang="ru-RU" sz="1400" b="1" dirty="0" smtClean="0">
                <a:solidFill>
                  <a:srgbClr val="FF0000"/>
                </a:solidFill>
              </a:rPr>
              <a:t>2</a:t>
            </a:r>
            <a:endParaRPr lang="ru-RU" sz="1400" b="1" dirty="0">
              <a:solidFill>
                <a:srgbClr val="FF0000"/>
              </a:solidFill>
            </a:endParaRPr>
          </a:p>
        </p:txBody>
      </p:sp>
      <p:sp>
        <p:nvSpPr>
          <p:cNvPr id="9" name="TextBox 8"/>
          <p:cNvSpPr txBox="1"/>
          <p:nvPr/>
        </p:nvSpPr>
        <p:spPr>
          <a:xfrm flipH="1">
            <a:off x="1285852" y="2857496"/>
            <a:ext cx="214314" cy="307777"/>
          </a:xfrm>
          <a:prstGeom prst="rect">
            <a:avLst/>
          </a:prstGeom>
          <a:noFill/>
        </p:spPr>
        <p:txBody>
          <a:bodyPr wrap="square" rtlCol="0">
            <a:spAutoFit/>
          </a:bodyPr>
          <a:lstStyle/>
          <a:p>
            <a:pPr algn="ctr"/>
            <a:r>
              <a:rPr lang="ru-RU" sz="1400" b="1" dirty="0" smtClean="0">
                <a:solidFill>
                  <a:srgbClr val="FF0000"/>
                </a:solidFill>
              </a:rPr>
              <a:t>3</a:t>
            </a:r>
            <a:endParaRPr lang="ru-RU" sz="1400" b="1" dirty="0">
              <a:solidFill>
                <a:srgbClr val="FF0000"/>
              </a:solidFill>
            </a:endParaRPr>
          </a:p>
        </p:txBody>
      </p:sp>
      <p:sp>
        <p:nvSpPr>
          <p:cNvPr id="10" name="TextBox 9"/>
          <p:cNvSpPr txBox="1"/>
          <p:nvPr/>
        </p:nvSpPr>
        <p:spPr>
          <a:xfrm>
            <a:off x="4714876" y="2571744"/>
            <a:ext cx="214314" cy="307777"/>
          </a:xfrm>
          <a:prstGeom prst="rect">
            <a:avLst/>
          </a:prstGeom>
          <a:noFill/>
        </p:spPr>
        <p:txBody>
          <a:bodyPr wrap="square" rtlCol="0">
            <a:spAutoFit/>
          </a:bodyPr>
          <a:lstStyle/>
          <a:p>
            <a:pPr algn="ctr"/>
            <a:r>
              <a:rPr lang="ru-RU" sz="1400" b="1" dirty="0" smtClean="0">
                <a:solidFill>
                  <a:srgbClr val="FF0000"/>
                </a:solidFill>
              </a:rPr>
              <a:t>4</a:t>
            </a:r>
            <a:endParaRPr lang="ru-RU" sz="1400" b="1" dirty="0">
              <a:solidFill>
                <a:srgbClr val="FF0000"/>
              </a:solidFill>
            </a:endParaRPr>
          </a:p>
        </p:txBody>
      </p:sp>
      <p:sp>
        <p:nvSpPr>
          <p:cNvPr id="11" name="TextBox 10"/>
          <p:cNvSpPr txBox="1"/>
          <p:nvPr/>
        </p:nvSpPr>
        <p:spPr>
          <a:xfrm>
            <a:off x="642910" y="3500438"/>
            <a:ext cx="214314" cy="307777"/>
          </a:xfrm>
          <a:prstGeom prst="rect">
            <a:avLst/>
          </a:prstGeom>
          <a:noFill/>
        </p:spPr>
        <p:txBody>
          <a:bodyPr wrap="square" rtlCol="0">
            <a:spAutoFit/>
          </a:bodyPr>
          <a:lstStyle/>
          <a:p>
            <a:pPr algn="ctr"/>
            <a:r>
              <a:rPr lang="ru-RU" sz="1400" b="1" dirty="0" smtClean="0">
                <a:solidFill>
                  <a:srgbClr val="FF0000"/>
                </a:solidFill>
              </a:rPr>
              <a:t>5</a:t>
            </a:r>
            <a:endParaRPr lang="ru-RU" sz="1400" b="1" dirty="0">
              <a:solidFill>
                <a:srgbClr val="FF0000"/>
              </a:solidFill>
            </a:endParaRPr>
          </a:p>
        </p:txBody>
      </p:sp>
      <p:sp>
        <p:nvSpPr>
          <p:cNvPr id="12" name="TextBox 11"/>
          <p:cNvSpPr txBox="1"/>
          <p:nvPr/>
        </p:nvSpPr>
        <p:spPr>
          <a:xfrm>
            <a:off x="1214414" y="4714884"/>
            <a:ext cx="214314" cy="307777"/>
          </a:xfrm>
          <a:prstGeom prst="rect">
            <a:avLst/>
          </a:prstGeom>
          <a:noFill/>
        </p:spPr>
        <p:txBody>
          <a:bodyPr wrap="square" rtlCol="0">
            <a:spAutoFit/>
          </a:bodyPr>
          <a:lstStyle/>
          <a:p>
            <a:pPr algn="ctr"/>
            <a:r>
              <a:rPr lang="ru-RU" sz="1400" b="1" dirty="0" smtClean="0">
                <a:solidFill>
                  <a:srgbClr val="FF0000"/>
                </a:solidFill>
              </a:rPr>
              <a:t>6</a:t>
            </a:r>
            <a:endParaRPr lang="ru-RU" sz="1400" b="1" dirty="0">
              <a:solidFill>
                <a:srgbClr val="FF0000"/>
              </a:solidFill>
            </a:endParaRPr>
          </a:p>
        </p:txBody>
      </p:sp>
      <p:graphicFrame>
        <p:nvGraphicFramePr>
          <p:cNvPr id="17" name="Таблица 16"/>
          <p:cNvGraphicFramePr>
            <a:graphicFrameLocks noGrp="1"/>
          </p:cNvGraphicFramePr>
          <p:nvPr/>
        </p:nvGraphicFramePr>
        <p:xfrm>
          <a:off x="1571604" y="4572008"/>
          <a:ext cx="3571902" cy="579120"/>
        </p:xfrm>
        <a:graphic>
          <a:graphicData uri="http://schemas.openxmlformats.org/drawingml/2006/table">
            <a:tbl>
              <a:tblPr firstRow="1" bandRow="1">
                <a:tableStyleId>{5C22544A-7EE6-4342-B048-85BDC9FD1C3A}</a:tableStyleId>
              </a:tblPr>
              <a:tblGrid>
                <a:gridCol w="595317"/>
                <a:gridCol w="595317"/>
                <a:gridCol w="595317"/>
                <a:gridCol w="595317"/>
                <a:gridCol w="595317"/>
                <a:gridCol w="595317"/>
              </a:tblGrid>
              <a:tr h="571504">
                <a:tc>
                  <a:txBody>
                    <a:bodyPr/>
                    <a:lstStyle/>
                    <a:p>
                      <a:pPr algn="ctr"/>
                      <a:r>
                        <a:rPr lang="ru-RU" sz="3200" b="0" dirty="0" smtClean="0">
                          <a:solidFill>
                            <a:srgbClr val="0070C0"/>
                          </a:solidFill>
                        </a:rPr>
                        <a:t>к</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р</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л</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ь</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8" name="Таблица 17"/>
          <p:cNvGraphicFramePr>
            <a:graphicFrameLocks noGrp="1"/>
          </p:cNvGraphicFramePr>
          <p:nvPr/>
        </p:nvGraphicFramePr>
        <p:xfrm>
          <a:off x="1571604" y="2714620"/>
          <a:ext cx="571504" cy="3109915"/>
        </p:xfrm>
        <a:graphic>
          <a:graphicData uri="http://schemas.openxmlformats.org/drawingml/2006/table">
            <a:tbl>
              <a:tblPr firstRow="1" bandRow="1">
                <a:tableStyleId>{5C22544A-7EE6-4342-B048-85BDC9FD1C3A}</a:tableStyleId>
              </a:tblPr>
              <a:tblGrid>
                <a:gridCol w="571504"/>
              </a:tblGrid>
              <a:tr h="621983">
                <a:tc>
                  <a:txBody>
                    <a:bodyPr/>
                    <a:lstStyle/>
                    <a:p>
                      <a:pPr algn="ctr"/>
                      <a:r>
                        <a:rPr lang="ru-RU" sz="3200" b="0" dirty="0" err="1" smtClean="0">
                          <a:solidFill>
                            <a:srgbClr val="0070C0"/>
                          </a:solidFill>
                        </a:rPr>
                        <a:t>п</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21983">
                <a:tc>
                  <a:txBody>
                    <a:bodyPr/>
                    <a:lstStyle/>
                    <a:p>
                      <a:pPr algn="ctr"/>
                      <a:r>
                        <a:rPr lang="ru-RU" sz="3200" b="0" dirty="0" smtClean="0">
                          <a:solidFill>
                            <a:srgbClr val="0070C0"/>
                          </a:solidFill>
                        </a:rPr>
                        <a:t>е</a:t>
                      </a:r>
                      <a:endParaRPr lang="ru-RU" sz="3200" b="0"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21983">
                <a:tc>
                  <a:txBody>
                    <a:bodyPr/>
                    <a:lstStyle/>
                    <a:p>
                      <a:pPr algn="ctr"/>
                      <a:r>
                        <a:rPr lang="ru-RU" sz="3200" b="0" dirty="0" err="1" smtClean="0">
                          <a:solidFill>
                            <a:srgbClr val="0070C0"/>
                          </a:solidFill>
                        </a:rPr>
                        <a:t>ш</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1983">
                <a:tc>
                  <a:txBody>
                    <a:bodyPr/>
                    <a:lstStyle/>
                    <a:p>
                      <a:pPr algn="ctr"/>
                      <a:r>
                        <a:rPr lang="ru-RU" sz="3200" b="0" dirty="0" smtClean="0">
                          <a:solidFill>
                            <a:srgbClr val="0070C0"/>
                          </a:solidFill>
                        </a:rPr>
                        <a:t>к</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1983">
                <a:tc>
                  <a:txBody>
                    <a:bodyPr/>
                    <a:lstStyle/>
                    <a:p>
                      <a:pPr algn="ctr"/>
                      <a:r>
                        <a:rPr lang="ru-RU" sz="3200" b="0" dirty="0" smtClean="0">
                          <a:solidFill>
                            <a:srgbClr val="0070C0"/>
                          </a:solidFill>
                        </a:rPr>
                        <a:t>а</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9" name="Таблица 18"/>
          <p:cNvGraphicFramePr>
            <a:graphicFrameLocks noGrp="1"/>
          </p:cNvGraphicFramePr>
          <p:nvPr/>
        </p:nvGraphicFramePr>
        <p:xfrm>
          <a:off x="1000100" y="3349946"/>
          <a:ext cx="2857520" cy="579120"/>
        </p:xfrm>
        <a:graphic>
          <a:graphicData uri="http://schemas.openxmlformats.org/drawingml/2006/table">
            <a:tbl>
              <a:tblPr firstRow="1" bandRow="1">
                <a:tableStyleId>{5C22544A-7EE6-4342-B048-85BDC9FD1C3A}</a:tableStyleId>
              </a:tblPr>
              <a:tblGrid>
                <a:gridCol w="571504"/>
                <a:gridCol w="571504"/>
                <a:gridCol w="571504"/>
                <a:gridCol w="571504"/>
                <a:gridCol w="571504"/>
              </a:tblGrid>
              <a:tr h="500066">
                <a:tc>
                  <a:txBody>
                    <a:bodyPr/>
                    <a:lstStyle/>
                    <a:p>
                      <a:pPr algn="ctr"/>
                      <a:r>
                        <a:rPr lang="ru-RU" sz="3200" b="0" dirty="0" err="1" smtClean="0">
                          <a:solidFill>
                            <a:srgbClr val="0070C0"/>
                          </a:solidFill>
                        </a:rPr>
                        <a:t>ф</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е</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р</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з</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ь</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0" name="Таблица 19"/>
          <p:cNvGraphicFramePr>
            <a:graphicFrameLocks noGrp="1"/>
          </p:cNvGraphicFramePr>
          <p:nvPr/>
        </p:nvGraphicFramePr>
        <p:xfrm>
          <a:off x="3286116" y="1643050"/>
          <a:ext cx="571504" cy="2316480"/>
        </p:xfrm>
        <a:graphic>
          <a:graphicData uri="http://schemas.openxmlformats.org/drawingml/2006/table">
            <a:tbl>
              <a:tblPr firstRow="1" bandRow="1">
                <a:tableStyleId>{5C22544A-7EE6-4342-B048-85BDC9FD1C3A}</a:tableStyleId>
              </a:tblPr>
              <a:tblGrid>
                <a:gridCol w="571504"/>
              </a:tblGrid>
              <a:tr h="370840">
                <a:tc>
                  <a:txBody>
                    <a:bodyPr/>
                    <a:lstStyle/>
                    <a:p>
                      <a:pPr algn="ctr"/>
                      <a:r>
                        <a:rPr lang="ru-RU" sz="3200" b="0" dirty="0" smtClean="0">
                          <a:solidFill>
                            <a:srgbClr val="0070C0"/>
                          </a:solidFill>
                        </a:rPr>
                        <a:t>к</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ru-RU" sz="3200" b="0" dirty="0" err="1" smtClean="0">
                          <a:solidFill>
                            <a:srgbClr val="0070C0"/>
                          </a:solidFill>
                        </a:rPr>
                        <a:t>н</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ru-RU" sz="3200" b="0" dirty="0" err="1" smtClean="0">
                          <a:solidFill>
                            <a:srgbClr val="0070C0"/>
                          </a:solidFill>
                        </a:rPr>
                        <a:t>ь</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1" name="Таблица 20"/>
          <p:cNvGraphicFramePr>
            <a:graphicFrameLocks noGrp="1"/>
          </p:cNvGraphicFramePr>
          <p:nvPr/>
        </p:nvGraphicFramePr>
        <p:xfrm>
          <a:off x="2143108" y="2214554"/>
          <a:ext cx="2286016" cy="579120"/>
        </p:xfrm>
        <a:graphic>
          <a:graphicData uri="http://schemas.openxmlformats.org/drawingml/2006/table">
            <a:tbl>
              <a:tblPr firstRow="1" bandRow="1">
                <a:tableStyleId>{5C22544A-7EE6-4342-B048-85BDC9FD1C3A}</a:tableStyleId>
              </a:tblPr>
              <a:tblGrid>
                <a:gridCol w="571504"/>
                <a:gridCol w="571504"/>
                <a:gridCol w="571504"/>
                <a:gridCol w="571504"/>
              </a:tblGrid>
              <a:tr h="571504">
                <a:tc>
                  <a:txBody>
                    <a:bodyPr/>
                    <a:lstStyle/>
                    <a:p>
                      <a:pPr algn="ctr"/>
                      <a:r>
                        <a:rPr lang="ru-RU" sz="3200" b="0" dirty="0" smtClean="0">
                          <a:solidFill>
                            <a:srgbClr val="0070C0"/>
                          </a:solidFill>
                        </a:rPr>
                        <a:t>с</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л</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rgbClr val="0070C0"/>
                          </a:solidFill>
                        </a:rPr>
                        <a:t>о</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err="1" smtClean="0">
                          <a:solidFill>
                            <a:srgbClr val="0070C0"/>
                          </a:solidFill>
                        </a:rPr>
                        <a:t>н</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2" name="Таблица 21"/>
          <p:cNvGraphicFramePr>
            <a:graphicFrameLocks noGrp="1"/>
          </p:cNvGraphicFramePr>
          <p:nvPr/>
        </p:nvGraphicFramePr>
        <p:xfrm>
          <a:off x="4572000" y="2786056"/>
          <a:ext cx="500066" cy="2967040"/>
        </p:xfrm>
        <a:graphic>
          <a:graphicData uri="http://schemas.openxmlformats.org/drawingml/2006/table">
            <a:tbl>
              <a:tblPr firstRow="1" bandRow="1">
                <a:tableStyleId>{5C22544A-7EE6-4342-B048-85BDC9FD1C3A}</a:tableStyleId>
              </a:tblPr>
              <a:tblGrid>
                <a:gridCol w="500066"/>
              </a:tblGrid>
              <a:tr h="593408">
                <a:tc>
                  <a:txBody>
                    <a:bodyPr/>
                    <a:lstStyle/>
                    <a:p>
                      <a:pPr algn="ctr"/>
                      <a:r>
                        <a:rPr lang="ru-RU" sz="3200" b="0" dirty="0" smtClean="0">
                          <a:solidFill>
                            <a:srgbClr val="0070C0"/>
                          </a:solidFill>
                        </a:rPr>
                        <a:t>л</a:t>
                      </a:r>
                      <a:endParaRPr lang="ru-RU" sz="3200" b="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93408">
                <a:tc>
                  <a:txBody>
                    <a:bodyPr/>
                    <a:lstStyle/>
                    <a:p>
                      <a:pPr algn="ctr"/>
                      <a:r>
                        <a:rPr lang="ru-RU" sz="3200" b="0" dirty="0" smtClean="0">
                          <a:solidFill>
                            <a:srgbClr val="0070C0"/>
                          </a:solidFill>
                        </a:rPr>
                        <a:t>а</a:t>
                      </a:r>
                      <a:endParaRPr lang="ru-RU" sz="3200" b="0"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93408">
                <a:tc>
                  <a:txBody>
                    <a:bodyPr/>
                    <a:lstStyle/>
                    <a:p>
                      <a:pPr algn="ctr"/>
                      <a:r>
                        <a:rPr lang="ru-RU" sz="3200" b="0" dirty="0" err="1" smtClean="0">
                          <a:solidFill>
                            <a:srgbClr val="0070C0"/>
                          </a:solidFill>
                        </a:rPr>
                        <a:t>д</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3408">
                <a:tc>
                  <a:txBody>
                    <a:bodyPr/>
                    <a:lstStyle/>
                    <a:p>
                      <a:pPr algn="ctr"/>
                      <a:r>
                        <a:rPr lang="ru-RU" sz="3200" b="0" dirty="0" err="1" smtClean="0">
                          <a:solidFill>
                            <a:srgbClr val="0070C0"/>
                          </a:solidFill>
                        </a:rPr>
                        <a:t>ь</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3408">
                <a:tc>
                  <a:txBody>
                    <a:bodyPr/>
                    <a:lstStyle/>
                    <a:p>
                      <a:pPr algn="ctr"/>
                      <a:r>
                        <a:rPr lang="ru-RU" sz="3200" b="0" dirty="0" smtClean="0">
                          <a:solidFill>
                            <a:srgbClr val="0070C0"/>
                          </a:solidFill>
                        </a:rPr>
                        <a:t>я</a:t>
                      </a:r>
                      <a:endParaRPr lang="ru-RU" sz="3200" b="0"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3" name="Прямоугольник 22"/>
          <p:cNvSpPr/>
          <p:nvPr/>
        </p:nvSpPr>
        <p:spPr>
          <a:xfrm>
            <a:off x="5357818" y="2500306"/>
            <a:ext cx="3500430" cy="1323439"/>
          </a:xfrm>
          <a:prstGeom prst="rect">
            <a:avLst/>
          </a:prstGeom>
        </p:spPr>
        <p:txBody>
          <a:bodyPr wrap="square">
            <a:spAutoFit/>
          </a:bodyPr>
          <a:lstStyle/>
          <a:p>
            <a:r>
              <a:rPr lang="ru-RU" sz="1600" dirty="0" smtClean="0">
                <a:solidFill>
                  <a:prstClr val="black"/>
                </a:solidFill>
              </a:rPr>
              <a:t>1. Он, не цокает, конечно,</a:t>
            </a:r>
            <a:br>
              <a:rPr lang="ru-RU" sz="1600" dirty="0" smtClean="0">
                <a:solidFill>
                  <a:prstClr val="black"/>
                </a:solidFill>
              </a:rPr>
            </a:br>
            <a:r>
              <a:rPr lang="ru-RU" sz="1600" dirty="0" smtClean="0">
                <a:solidFill>
                  <a:prstClr val="black"/>
                </a:solidFill>
              </a:rPr>
              <a:t>Но легко перешагнём</a:t>
            </a:r>
            <a:br>
              <a:rPr lang="ru-RU" sz="1600" dirty="0" smtClean="0">
                <a:solidFill>
                  <a:prstClr val="black"/>
                </a:solidFill>
              </a:rPr>
            </a:br>
            <a:r>
              <a:rPr lang="ru-RU" sz="1600" dirty="0" smtClean="0">
                <a:solidFill>
                  <a:prstClr val="black"/>
                </a:solidFill>
              </a:rPr>
              <a:t>Через ряд фигур и пешек</a:t>
            </a:r>
            <a:br>
              <a:rPr lang="ru-RU" sz="1600" dirty="0" smtClean="0">
                <a:solidFill>
                  <a:prstClr val="black"/>
                </a:solidFill>
              </a:rPr>
            </a:br>
            <a:r>
              <a:rPr lang="ru-RU" sz="1600" dirty="0" smtClean="0">
                <a:solidFill>
                  <a:prstClr val="black"/>
                </a:solidFill>
              </a:rPr>
              <a:t>Этим шахматным…</a:t>
            </a:r>
            <a:br>
              <a:rPr lang="ru-RU" sz="1600" dirty="0" smtClean="0">
                <a:solidFill>
                  <a:prstClr val="black"/>
                </a:solidFill>
              </a:rPr>
            </a:br>
            <a:endParaRPr lang="ru-RU" sz="1600" dirty="0">
              <a:solidFill>
                <a:prstClr val="black"/>
              </a:solidFill>
            </a:endParaRPr>
          </a:p>
        </p:txBody>
      </p:sp>
      <p:sp>
        <p:nvSpPr>
          <p:cNvPr id="24" name="Прямоугольник 23"/>
          <p:cNvSpPr/>
          <p:nvPr/>
        </p:nvSpPr>
        <p:spPr>
          <a:xfrm>
            <a:off x="5286380" y="2500306"/>
            <a:ext cx="3429024" cy="1354217"/>
          </a:xfrm>
          <a:prstGeom prst="rect">
            <a:avLst/>
          </a:prstGeom>
        </p:spPr>
        <p:txBody>
          <a:bodyPr wrap="square">
            <a:spAutoFit/>
          </a:bodyPr>
          <a:lstStyle/>
          <a:p>
            <a:r>
              <a:rPr lang="ru-RU" sz="1600" dirty="0" smtClean="0">
                <a:solidFill>
                  <a:prstClr val="black"/>
                </a:solidFill>
              </a:rPr>
              <a:t>2.Обитает не в саванне,</a:t>
            </a:r>
            <a:br>
              <a:rPr lang="ru-RU" sz="1600" dirty="0" smtClean="0">
                <a:solidFill>
                  <a:prstClr val="black"/>
                </a:solidFill>
              </a:rPr>
            </a:br>
            <a:r>
              <a:rPr lang="ru-RU" sz="1600" dirty="0" smtClean="0">
                <a:solidFill>
                  <a:prstClr val="black"/>
                </a:solidFill>
              </a:rPr>
              <a:t>И не так огромен он,</a:t>
            </a:r>
            <a:br>
              <a:rPr lang="ru-RU" sz="1600" dirty="0" smtClean="0">
                <a:solidFill>
                  <a:prstClr val="black"/>
                </a:solidFill>
              </a:rPr>
            </a:br>
            <a:r>
              <a:rPr lang="ru-RU" sz="1600" dirty="0" smtClean="0">
                <a:solidFill>
                  <a:prstClr val="black"/>
                </a:solidFill>
              </a:rPr>
              <a:t>Но такое же названье</a:t>
            </a:r>
            <a:br>
              <a:rPr lang="ru-RU" sz="1600" dirty="0" smtClean="0">
                <a:solidFill>
                  <a:prstClr val="black"/>
                </a:solidFill>
              </a:rPr>
            </a:br>
            <a:r>
              <a:rPr lang="ru-RU" sz="1600" dirty="0" smtClean="0">
                <a:solidFill>
                  <a:prstClr val="black"/>
                </a:solidFill>
              </a:rPr>
              <a:t>У фигуры этой -…</a:t>
            </a:r>
            <a:r>
              <a:rPr lang="ru-RU" dirty="0" smtClean="0">
                <a:solidFill>
                  <a:prstClr val="black"/>
                </a:solidFill>
              </a:rPr>
              <a:t/>
            </a:r>
            <a:br>
              <a:rPr lang="ru-RU" dirty="0" smtClean="0">
                <a:solidFill>
                  <a:prstClr val="black"/>
                </a:solidFill>
              </a:rPr>
            </a:br>
            <a:endParaRPr lang="ru-RU" dirty="0">
              <a:solidFill>
                <a:prstClr val="black"/>
              </a:solidFill>
            </a:endParaRPr>
          </a:p>
        </p:txBody>
      </p:sp>
      <p:sp>
        <p:nvSpPr>
          <p:cNvPr id="25" name="Прямоугольник 24"/>
          <p:cNvSpPr/>
          <p:nvPr/>
        </p:nvSpPr>
        <p:spPr>
          <a:xfrm>
            <a:off x="5286380" y="2571744"/>
            <a:ext cx="3500462" cy="1354217"/>
          </a:xfrm>
          <a:prstGeom prst="rect">
            <a:avLst/>
          </a:prstGeom>
        </p:spPr>
        <p:txBody>
          <a:bodyPr wrap="square">
            <a:spAutoFit/>
          </a:bodyPr>
          <a:lstStyle/>
          <a:p>
            <a:r>
              <a:rPr lang="ru-RU" sz="1600" dirty="0" smtClean="0">
                <a:solidFill>
                  <a:prstClr val="black"/>
                </a:solidFill>
              </a:rPr>
              <a:t>3.Кто не любит прыг да скок?</a:t>
            </a:r>
            <a:br>
              <a:rPr lang="ru-RU" sz="1600" dirty="0" smtClean="0">
                <a:solidFill>
                  <a:prstClr val="black"/>
                </a:solidFill>
              </a:rPr>
            </a:br>
            <a:r>
              <a:rPr lang="ru-RU" sz="1600" dirty="0" smtClean="0">
                <a:solidFill>
                  <a:prstClr val="black"/>
                </a:solidFill>
              </a:rPr>
              <a:t>Кто ходить привык без спешки</a:t>
            </a:r>
            <a:br>
              <a:rPr lang="ru-RU" sz="1600" dirty="0" smtClean="0">
                <a:solidFill>
                  <a:prstClr val="black"/>
                </a:solidFill>
              </a:rPr>
            </a:br>
            <a:r>
              <a:rPr lang="ru-RU" sz="1600" dirty="0" smtClean="0">
                <a:solidFill>
                  <a:prstClr val="black"/>
                </a:solidFill>
              </a:rPr>
              <a:t>И берёт наискосок?</a:t>
            </a:r>
            <a:br>
              <a:rPr lang="ru-RU" sz="1600" dirty="0" smtClean="0">
                <a:solidFill>
                  <a:prstClr val="black"/>
                </a:solidFill>
              </a:rPr>
            </a:br>
            <a:r>
              <a:rPr lang="ru-RU" sz="1600" dirty="0" smtClean="0">
                <a:solidFill>
                  <a:prstClr val="black"/>
                </a:solidFill>
              </a:rPr>
              <a:t>Ну конечно, это -…</a:t>
            </a:r>
            <a:r>
              <a:rPr lang="ru-RU" dirty="0" smtClean="0">
                <a:solidFill>
                  <a:prstClr val="black"/>
                </a:solidFill>
              </a:rPr>
              <a:t/>
            </a:r>
            <a:br>
              <a:rPr lang="ru-RU" dirty="0" smtClean="0">
                <a:solidFill>
                  <a:prstClr val="black"/>
                </a:solidFill>
              </a:rPr>
            </a:br>
            <a:endParaRPr lang="ru-RU" dirty="0">
              <a:solidFill>
                <a:prstClr val="black"/>
              </a:solidFill>
            </a:endParaRPr>
          </a:p>
        </p:txBody>
      </p:sp>
      <p:sp>
        <p:nvSpPr>
          <p:cNvPr id="26" name="Прямоугольник 25"/>
          <p:cNvSpPr/>
          <p:nvPr/>
        </p:nvSpPr>
        <p:spPr>
          <a:xfrm>
            <a:off x="5214942" y="2500306"/>
            <a:ext cx="3714776" cy="1354217"/>
          </a:xfrm>
          <a:prstGeom prst="rect">
            <a:avLst/>
          </a:prstGeom>
        </p:spPr>
        <p:txBody>
          <a:bodyPr wrap="square">
            <a:spAutoFit/>
          </a:bodyPr>
          <a:lstStyle/>
          <a:p>
            <a:r>
              <a:rPr lang="ru-RU" sz="1600" dirty="0" smtClean="0">
                <a:solidFill>
                  <a:prstClr val="black"/>
                </a:solidFill>
              </a:rPr>
              <a:t>4.Мы могли на ней бы плыть</a:t>
            </a:r>
            <a:br>
              <a:rPr lang="ru-RU" sz="1600" dirty="0" smtClean="0">
                <a:solidFill>
                  <a:prstClr val="black"/>
                </a:solidFill>
              </a:rPr>
            </a:br>
            <a:r>
              <a:rPr lang="ru-RU" sz="1600" dirty="0" smtClean="0">
                <a:solidFill>
                  <a:prstClr val="black"/>
                </a:solidFill>
              </a:rPr>
              <a:t>С русским князем по воде,</a:t>
            </a:r>
            <a:br>
              <a:rPr lang="ru-RU" sz="1600" dirty="0" smtClean="0">
                <a:solidFill>
                  <a:prstClr val="black"/>
                </a:solidFill>
              </a:rPr>
            </a:br>
            <a:r>
              <a:rPr lang="ru-RU" sz="1600" dirty="0" smtClean="0">
                <a:solidFill>
                  <a:prstClr val="black"/>
                </a:solidFill>
              </a:rPr>
              <a:t>Но позволено ходить</a:t>
            </a:r>
            <a:br>
              <a:rPr lang="ru-RU" sz="1600" dirty="0" smtClean="0">
                <a:solidFill>
                  <a:prstClr val="black"/>
                </a:solidFill>
              </a:rPr>
            </a:br>
            <a:r>
              <a:rPr lang="ru-RU" sz="1600" dirty="0" smtClean="0">
                <a:solidFill>
                  <a:prstClr val="black"/>
                </a:solidFill>
              </a:rPr>
              <a:t>И по клеточкам…</a:t>
            </a:r>
            <a:r>
              <a:rPr lang="ru-RU" dirty="0" smtClean="0">
                <a:solidFill>
                  <a:prstClr val="black"/>
                </a:solidFill>
              </a:rPr>
              <a:t/>
            </a:r>
            <a:br>
              <a:rPr lang="ru-RU" dirty="0" smtClean="0">
                <a:solidFill>
                  <a:prstClr val="black"/>
                </a:solidFill>
              </a:rPr>
            </a:br>
            <a:endParaRPr lang="ru-RU" dirty="0">
              <a:solidFill>
                <a:prstClr val="black"/>
              </a:solidFill>
            </a:endParaRPr>
          </a:p>
        </p:txBody>
      </p:sp>
      <p:sp>
        <p:nvSpPr>
          <p:cNvPr id="1031" name="Rectangle 7"/>
          <p:cNvSpPr>
            <a:spLocks noChangeArrowheads="1"/>
          </p:cNvSpPr>
          <p:nvPr/>
        </p:nvSpPr>
        <p:spPr bwMode="auto">
          <a:xfrm>
            <a:off x="5286380" y="2500306"/>
            <a:ext cx="34290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1600" dirty="0" smtClean="0">
                <a:solidFill>
                  <a:prstClr val="black"/>
                </a:solidFill>
                <a:ea typeface="Calibri" pitchFamily="34" charset="0"/>
                <a:cs typeface="Times New Roman" pitchFamily="18" charset="0"/>
              </a:rPr>
              <a:t>5. Фигура важная и сильная. </a:t>
            </a:r>
            <a:br>
              <a:rPr lang="ru-RU" sz="1600" dirty="0" smtClean="0">
                <a:solidFill>
                  <a:prstClr val="black"/>
                </a:solidFill>
                <a:ea typeface="Calibri" pitchFamily="34" charset="0"/>
                <a:cs typeface="Times New Roman" pitchFamily="18" charset="0"/>
              </a:rPr>
            </a:br>
            <a:r>
              <a:rPr lang="ru-RU" sz="1600" dirty="0" smtClean="0">
                <a:solidFill>
                  <a:prstClr val="black"/>
                </a:solidFill>
                <a:ea typeface="Calibri" pitchFamily="34" charset="0"/>
                <a:cs typeface="Times New Roman" pitchFamily="18" charset="0"/>
              </a:rPr>
              <a:t>Всегда в красивом платье стильном. </a:t>
            </a:r>
            <a:br>
              <a:rPr lang="ru-RU" sz="1600" dirty="0" smtClean="0">
                <a:solidFill>
                  <a:prstClr val="black"/>
                </a:solidFill>
                <a:ea typeface="Calibri" pitchFamily="34" charset="0"/>
                <a:cs typeface="Times New Roman" pitchFamily="18" charset="0"/>
              </a:rPr>
            </a:br>
            <a:r>
              <a:rPr lang="ru-RU" sz="1600" dirty="0" smtClean="0">
                <a:solidFill>
                  <a:prstClr val="black"/>
                </a:solidFill>
                <a:ea typeface="Calibri" pitchFamily="34" charset="0"/>
                <a:cs typeface="Times New Roman" pitchFamily="18" charset="0"/>
              </a:rPr>
              <a:t>Захочет, так пойдёт по вертикали. </a:t>
            </a:r>
            <a:br>
              <a:rPr lang="ru-RU" sz="1600" dirty="0" smtClean="0">
                <a:solidFill>
                  <a:prstClr val="black"/>
                </a:solidFill>
                <a:ea typeface="Calibri" pitchFamily="34" charset="0"/>
                <a:cs typeface="Times New Roman" pitchFamily="18" charset="0"/>
              </a:rPr>
            </a:br>
            <a:r>
              <a:rPr lang="ru-RU" sz="1600" dirty="0" smtClean="0">
                <a:solidFill>
                  <a:prstClr val="black"/>
                </a:solidFill>
                <a:ea typeface="Calibri" pitchFamily="34" charset="0"/>
                <a:cs typeface="Times New Roman" pitchFamily="18" charset="0"/>
              </a:rPr>
              <a:t>Ну, а захочет, так и по горизонтали. </a:t>
            </a:r>
            <a:br>
              <a:rPr lang="ru-RU" sz="1600" dirty="0" smtClean="0">
                <a:solidFill>
                  <a:prstClr val="black"/>
                </a:solidFill>
                <a:ea typeface="Calibri" pitchFamily="34" charset="0"/>
                <a:cs typeface="Times New Roman" pitchFamily="18" charset="0"/>
              </a:rPr>
            </a:br>
            <a:r>
              <a:rPr lang="ru-RU" sz="1600" dirty="0" smtClean="0">
                <a:solidFill>
                  <a:prstClr val="black"/>
                </a:solidFill>
                <a:ea typeface="Calibri" pitchFamily="34" charset="0"/>
                <a:cs typeface="Times New Roman" pitchFamily="18" charset="0"/>
              </a:rPr>
              <a:t>Её ходы не просто угадать - </a:t>
            </a:r>
            <a:br>
              <a:rPr lang="ru-RU" sz="1600" dirty="0" smtClean="0">
                <a:solidFill>
                  <a:prstClr val="black"/>
                </a:solidFill>
                <a:ea typeface="Calibri" pitchFamily="34" charset="0"/>
                <a:cs typeface="Times New Roman" pitchFamily="18" charset="0"/>
              </a:rPr>
            </a:br>
            <a:r>
              <a:rPr lang="ru-RU" sz="1600" dirty="0" smtClean="0">
                <a:solidFill>
                  <a:prstClr val="black"/>
                </a:solidFill>
                <a:ea typeface="Calibri" pitchFamily="34" charset="0"/>
                <a:cs typeface="Times New Roman" pitchFamily="18" charset="0"/>
              </a:rPr>
              <a:t>И по диагонали может пошагать.</a:t>
            </a:r>
            <a:endParaRPr lang="ru-RU" sz="1600" dirty="0" smtClean="0">
              <a:solidFill>
                <a:prstClr val="black"/>
              </a:solidFill>
            </a:endParaRPr>
          </a:p>
        </p:txBody>
      </p:sp>
      <p:sp>
        <p:nvSpPr>
          <p:cNvPr id="28" name="Прямоугольник 27"/>
          <p:cNvSpPr/>
          <p:nvPr/>
        </p:nvSpPr>
        <p:spPr>
          <a:xfrm>
            <a:off x="5286380" y="2571744"/>
            <a:ext cx="3643338" cy="2092881"/>
          </a:xfrm>
          <a:prstGeom prst="rect">
            <a:avLst/>
          </a:prstGeom>
        </p:spPr>
        <p:txBody>
          <a:bodyPr wrap="square">
            <a:spAutoFit/>
          </a:bodyPr>
          <a:lstStyle/>
          <a:p>
            <a:r>
              <a:rPr lang="ru-RU" sz="1600" dirty="0" smtClean="0">
                <a:solidFill>
                  <a:prstClr val="black"/>
                </a:solidFill>
              </a:rPr>
              <a:t>6.Хоть и  важная фигура, но трусливая натура, </a:t>
            </a:r>
            <a:br>
              <a:rPr lang="ru-RU" sz="1600" dirty="0" smtClean="0">
                <a:solidFill>
                  <a:prstClr val="black"/>
                </a:solidFill>
              </a:rPr>
            </a:br>
            <a:r>
              <a:rPr lang="ru-RU" sz="1600" dirty="0" smtClean="0">
                <a:solidFill>
                  <a:prstClr val="black"/>
                </a:solidFill>
              </a:rPr>
              <a:t>И ходит лишь на клеточку одну. </a:t>
            </a:r>
            <a:br>
              <a:rPr lang="ru-RU" sz="1600" dirty="0" smtClean="0">
                <a:solidFill>
                  <a:prstClr val="black"/>
                </a:solidFill>
              </a:rPr>
            </a:br>
            <a:r>
              <a:rPr lang="ru-RU" sz="1600" dirty="0" smtClean="0">
                <a:solidFill>
                  <a:prstClr val="black"/>
                </a:solidFill>
              </a:rPr>
              <a:t>Других фигур работа - лишь на него охота. </a:t>
            </a:r>
            <a:br>
              <a:rPr lang="ru-RU" sz="1600" dirty="0" smtClean="0">
                <a:solidFill>
                  <a:prstClr val="black"/>
                </a:solidFill>
              </a:rPr>
            </a:br>
            <a:r>
              <a:rPr lang="ru-RU" sz="1600" dirty="0" smtClean="0">
                <a:solidFill>
                  <a:prstClr val="black"/>
                </a:solidFill>
              </a:rPr>
              <a:t>Его поймаю и закончу я игру. </a:t>
            </a:r>
            <a:r>
              <a:rPr lang="ru-RU" dirty="0" smtClean="0">
                <a:solidFill>
                  <a:prstClr val="black"/>
                </a:solidFill>
              </a:rPr>
              <a:t/>
            </a:r>
            <a:br>
              <a:rPr lang="ru-RU" dirty="0" smtClean="0">
                <a:solidFill>
                  <a:prstClr val="black"/>
                </a:solidFill>
              </a:rPr>
            </a:br>
            <a:endParaRPr lang="ru-RU" dirty="0">
              <a:solidFill>
                <a:prstClr val="black"/>
              </a:solidFill>
            </a:endParaRPr>
          </a:p>
        </p:txBody>
      </p:sp>
      <p:pic>
        <p:nvPicPr>
          <p:cNvPr id="29" name="Picture 4" descr="шахматы"/>
          <p:cNvPicPr>
            <a:picLocks noChangeAspect="1" noChangeArrowheads="1"/>
          </p:cNvPicPr>
          <p:nvPr/>
        </p:nvPicPr>
        <p:blipFill>
          <a:blip r:embed="rId8"/>
          <a:srcRect/>
          <a:stretch>
            <a:fillRect/>
          </a:stretch>
        </p:blipFill>
        <p:spPr bwMode="auto">
          <a:xfrm>
            <a:off x="5357818" y="2143116"/>
            <a:ext cx="3363010" cy="3374116"/>
          </a:xfrm>
          <a:prstGeom prst="roundRect">
            <a:avLst>
              <a:gd name="adj" fmla="val 16667"/>
            </a:avLst>
          </a:prstGeom>
          <a:ln w="76200">
            <a:solidFill>
              <a:srgbClr val="BA934E"/>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0221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par>
                          <p:cTn id="17" fill="hold">
                            <p:stCondLst>
                              <p:cond delay="500"/>
                            </p:stCondLst>
                            <p:childTnLst>
                              <p:par>
                                <p:cTn id="18" presetID="1" presetClass="exit" presetSubtype="0" fill="hold" grpId="1" nodeType="afterEffect">
                                  <p:stCondLst>
                                    <p:cond delay="0"/>
                                  </p:stCondLst>
                                  <p:childTnLst>
                                    <p:set>
                                      <p:cBhvr>
                                        <p:cTn id="19" dur="1" fill="hold">
                                          <p:stCondLst>
                                            <p:cond delay="0"/>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500"/>
                            </p:stCondLst>
                            <p:childTnLst>
                              <p:par>
                                <p:cTn id="35" presetID="1" presetClass="exit" presetSubtype="0" fill="hold" grpId="1" nodeType="after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500"/>
                            </p:stCondLst>
                            <p:childTnLst>
                              <p:par>
                                <p:cTn id="52" presetID="1" presetClass="exit" presetSubtype="0" fill="hold" grpId="1" nodeType="afterEffect">
                                  <p:stCondLst>
                                    <p:cond delay="0"/>
                                  </p:stCondLst>
                                  <p:childTnLst>
                                    <p:set>
                                      <p:cBhvr>
                                        <p:cTn id="53" dur="1" fill="hold">
                                          <p:stCondLst>
                                            <p:cond delay="0"/>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500"/>
                            </p:stCondLst>
                            <p:childTnLst>
                              <p:par>
                                <p:cTn id="69" presetID="1" presetClass="exit" presetSubtype="0" fill="hold" grpId="1" nodeType="afterEffect">
                                  <p:stCondLst>
                                    <p:cond delay="0"/>
                                  </p:stCondLst>
                                  <p:childTnLst>
                                    <p:set>
                                      <p:cBhvr>
                                        <p:cTn id="70" dur="1" fill="hold">
                                          <p:stCondLst>
                                            <p:cond delay="0"/>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031"/>
                                        </p:tgtEl>
                                        <p:attrNameLst>
                                          <p:attrName>style.visibility</p:attrName>
                                        </p:attrNameLst>
                                      </p:cBhvr>
                                      <p:to>
                                        <p:strVal val="visible"/>
                                      </p:to>
                                    </p:set>
                                    <p:anim calcmode="lin" valueType="num">
                                      <p:cBhvr>
                                        <p:cTn id="75" dur="500" fill="hold"/>
                                        <p:tgtEl>
                                          <p:spTgt spid="1031"/>
                                        </p:tgtEl>
                                        <p:attrNameLst>
                                          <p:attrName>ppt_w</p:attrName>
                                        </p:attrNameLst>
                                      </p:cBhvr>
                                      <p:tavLst>
                                        <p:tav tm="0">
                                          <p:val>
                                            <p:fltVal val="0"/>
                                          </p:val>
                                        </p:tav>
                                        <p:tav tm="100000">
                                          <p:val>
                                            <p:strVal val="#ppt_w"/>
                                          </p:val>
                                        </p:tav>
                                      </p:tavLst>
                                    </p:anim>
                                    <p:anim calcmode="lin" valueType="num">
                                      <p:cBhvr>
                                        <p:cTn id="76" dur="500" fill="hold"/>
                                        <p:tgtEl>
                                          <p:spTgt spid="1031"/>
                                        </p:tgtEl>
                                        <p:attrNameLst>
                                          <p:attrName>ppt_h</p:attrName>
                                        </p:attrNameLst>
                                      </p:cBhvr>
                                      <p:tavLst>
                                        <p:tav tm="0">
                                          <p:val>
                                            <p:fltVal val="0"/>
                                          </p:val>
                                        </p:tav>
                                        <p:tav tm="100000">
                                          <p:val>
                                            <p:strVal val="#ppt_h"/>
                                          </p:val>
                                        </p:tav>
                                      </p:tavLst>
                                    </p:anim>
                                    <p:animEffect transition="in" filter="fade">
                                      <p:cBhvr>
                                        <p:cTn id="77" dur="500"/>
                                        <p:tgtEl>
                                          <p:spTgt spid="10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500"/>
                            </p:stCondLst>
                            <p:childTnLst>
                              <p:par>
                                <p:cTn id="86" presetID="1" presetClass="exit" presetSubtype="0" fill="hold" grpId="1" nodeType="afterEffect">
                                  <p:stCondLst>
                                    <p:cond delay="0"/>
                                  </p:stCondLst>
                                  <p:childTnLst>
                                    <p:set>
                                      <p:cBhvr>
                                        <p:cTn id="87" dur="1" fill="hold">
                                          <p:stCondLst>
                                            <p:cond delay="0"/>
                                          </p:stCondLst>
                                        </p:cTn>
                                        <p:tgtEl>
                                          <p:spTgt spid="103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childTnLst>
                          </p:cTn>
                        </p:par>
                        <p:par>
                          <p:cTn id="102" fill="hold">
                            <p:stCondLst>
                              <p:cond delay="500"/>
                            </p:stCondLst>
                            <p:childTnLst>
                              <p:par>
                                <p:cTn id="103" presetID="1" presetClass="exit" presetSubtype="0" fill="hold" grpId="1" nodeType="after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1031" grpId="0"/>
      <p:bldP spid="1031" grpId="1"/>
      <p:bldP spid="28" grpId="0"/>
      <p:bldP spid="2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57158" y="285728"/>
            <a:ext cx="8429684" cy="785817"/>
          </a:xfrm>
          <a:prstGeom prst="roundRect">
            <a:avLst/>
          </a:prstGeom>
          <a:noFill/>
          <a:ln>
            <a:solidFill>
              <a:srgbClr val="996600"/>
            </a:solidFill>
          </a:ln>
        </p:spPr>
        <p:txBody>
          <a:bodyPr vert="horz" lIns="91440" tIns="45720" rIns="91440" bIns="45720" rtlCol="0" anchor="ctr">
            <a:noAutofit/>
            <a:scene3d>
              <a:camera prst="orthographicFront"/>
              <a:lightRig rig="threePt" dir="t"/>
            </a:scene3d>
            <a:sp3d extrusionH="57150">
              <a:bevelT h="25400" prst="softRound"/>
            </a:sp3d>
          </a:bodyPr>
          <a:lstStyle/>
          <a:p>
            <a:pPr algn="ctr">
              <a:spcBef>
                <a:spcPct val="0"/>
              </a:spcBef>
              <a:defRPr/>
            </a:pPr>
            <a:r>
              <a:rPr lang="ru-RU" sz="5400" b="1" dirty="0" smtClean="0">
                <a:ln>
                  <a:solidFill>
                    <a:srgbClr val="8A5C00"/>
                  </a:solidFill>
                </a:ln>
                <a:solidFill>
                  <a:srgbClr val="FFFF00"/>
                </a:solidFill>
                <a:effectLst>
                  <a:glow rad="63500">
                    <a:srgbClr val="CEB966">
                      <a:satMod val="175000"/>
                      <a:alpha val="40000"/>
                    </a:srgbClr>
                  </a:glow>
                  <a:innerShdw blurRad="63500" dist="50800" dir="18900000">
                    <a:prstClr val="black">
                      <a:alpha val="50000"/>
                    </a:prstClr>
                  </a:innerShdw>
                </a:effectLst>
                <a:ea typeface="+mj-ea"/>
                <a:cs typeface="+mj-cs"/>
              </a:rPr>
              <a:t>  </a:t>
            </a:r>
            <a:r>
              <a:rPr lang="ru-RU" sz="4400" b="1" dirty="0" smtClean="0">
                <a:ln>
                  <a:solidFill>
                    <a:srgbClr val="8A5C00"/>
                  </a:solidFill>
                </a:ln>
                <a:solidFill>
                  <a:srgbClr val="0070C0"/>
                </a:solidFill>
                <a:effectLst>
                  <a:glow rad="63500">
                    <a:srgbClr val="CEB966">
                      <a:satMod val="175000"/>
                      <a:alpha val="40000"/>
                    </a:srgbClr>
                  </a:glow>
                  <a:innerShdw blurRad="63500" dist="50800" dir="18900000">
                    <a:prstClr val="black">
                      <a:alpha val="50000"/>
                    </a:prstClr>
                  </a:innerShdw>
                </a:effectLst>
                <a:ea typeface="+mj-ea"/>
                <a:cs typeface="+mj-cs"/>
              </a:rPr>
              <a:t>Тема занятия</a:t>
            </a:r>
            <a:endParaRPr lang="ru-RU" sz="4400" b="1" dirty="0">
              <a:ln>
                <a:solidFill>
                  <a:srgbClr val="8A5C00"/>
                </a:solidFill>
              </a:ln>
              <a:solidFill>
                <a:srgbClr val="0070C0"/>
              </a:solidFill>
              <a:effectLst>
                <a:glow rad="63500">
                  <a:srgbClr val="CEB966">
                    <a:satMod val="175000"/>
                    <a:alpha val="40000"/>
                  </a:srgbClr>
                </a:glow>
                <a:innerShdw blurRad="63500" dist="50800" dir="18900000">
                  <a:prstClr val="black">
                    <a:alpha val="50000"/>
                  </a:prstClr>
                </a:innerShdw>
              </a:effectLst>
              <a:ea typeface="+mj-ea"/>
              <a:cs typeface="+mj-cs"/>
            </a:endParaRPr>
          </a:p>
        </p:txBody>
      </p:sp>
      <p:pic>
        <p:nvPicPr>
          <p:cNvPr id="7"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571472" y="357166"/>
            <a:ext cx="1271490" cy="1071570"/>
          </a:xfrm>
          <a:prstGeom prst="rect">
            <a:avLst/>
          </a:prstGeom>
          <a:noFill/>
        </p:spPr>
      </p:pic>
      <p:sp>
        <p:nvSpPr>
          <p:cNvPr id="14" name="TextBox 13"/>
          <p:cNvSpPr txBox="1"/>
          <p:nvPr/>
        </p:nvSpPr>
        <p:spPr>
          <a:xfrm>
            <a:off x="624191" y="4429132"/>
            <a:ext cx="4143404" cy="584775"/>
          </a:xfrm>
          <a:prstGeom prst="rect">
            <a:avLst/>
          </a:prstGeom>
          <a:noFill/>
        </p:spPr>
        <p:txBody>
          <a:bodyPr wrap="square" rtlCol="0">
            <a:spAutoFit/>
          </a:bodyPr>
          <a:lstStyle/>
          <a:p>
            <a:pPr algn="ctr"/>
            <a:r>
              <a:rPr lang="ru-RU" sz="3200" b="1" dirty="0" smtClean="0">
                <a:solidFill>
                  <a:srgbClr val="C00000"/>
                </a:solidFill>
              </a:rPr>
              <a:t>Король</a:t>
            </a:r>
            <a:endParaRPr lang="ru-RU" sz="3200" b="1" dirty="0">
              <a:solidFill>
                <a:srgbClr val="C00000"/>
              </a:solidFill>
            </a:endParaRPr>
          </a:p>
        </p:txBody>
      </p:sp>
      <p:sp>
        <p:nvSpPr>
          <p:cNvPr id="12" name="Прямоугольник 11"/>
          <p:cNvSpPr/>
          <p:nvPr/>
        </p:nvSpPr>
        <p:spPr>
          <a:xfrm>
            <a:off x="683568" y="1772816"/>
            <a:ext cx="3714776" cy="2462213"/>
          </a:xfrm>
          <a:prstGeom prst="rect">
            <a:avLst/>
          </a:prstGeom>
          <a:noFill/>
          <a:ln w="28575">
            <a:noFill/>
          </a:ln>
        </p:spPr>
        <p:txBody>
          <a:bodyPr wrap="square">
            <a:spAutoFit/>
          </a:bodyPr>
          <a:lstStyle/>
          <a:p>
            <a:r>
              <a:rPr lang="ru-RU" sz="2800" b="1" dirty="0" smtClean="0">
                <a:solidFill>
                  <a:srgbClr val="002060"/>
                </a:solidFill>
              </a:rPr>
              <a:t>Их на поле всего два,</a:t>
            </a:r>
          </a:p>
          <a:p>
            <a:r>
              <a:rPr lang="ru-RU" sz="2800" b="1" dirty="0" smtClean="0">
                <a:solidFill>
                  <a:srgbClr val="002060"/>
                </a:solidFill>
              </a:rPr>
              <a:t>Из-за них идет война.</a:t>
            </a:r>
          </a:p>
          <a:p>
            <a:r>
              <a:rPr lang="ru-RU" sz="2800" b="1" dirty="0" smtClean="0">
                <a:solidFill>
                  <a:srgbClr val="002060"/>
                </a:solidFill>
              </a:rPr>
              <a:t>Одного поймать в ловушку -</a:t>
            </a:r>
          </a:p>
          <a:p>
            <a:r>
              <a:rPr lang="ru-RU" sz="2800" b="1" dirty="0" smtClean="0">
                <a:solidFill>
                  <a:srgbClr val="002060"/>
                </a:solidFill>
              </a:rPr>
              <a:t>Прекращается игра.</a:t>
            </a:r>
          </a:p>
          <a:p>
            <a:endParaRPr lang="ru-RU" sz="1400" b="1" dirty="0">
              <a:solidFill>
                <a:srgbClr val="663300"/>
              </a:solidFill>
            </a:endParaRPr>
          </a:p>
        </p:txBody>
      </p:sp>
      <p:pic>
        <p:nvPicPr>
          <p:cNvPr id="7170" name="Picture 2" descr="C:\Documents and Settings\Admin\Рабочий стол\Шахматы\Картинки\26.jpg"/>
          <p:cNvPicPr>
            <a:picLocks noChangeAspect="1" noChangeArrowheads="1"/>
          </p:cNvPicPr>
          <p:nvPr/>
        </p:nvPicPr>
        <p:blipFill>
          <a:blip r:embed="rId3"/>
          <a:srcRect/>
          <a:stretch>
            <a:fillRect/>
          </a:stretch>
        </p:blipFill>
        <p:spPr bwMode="auto">
          <a:xfrm>
            <a:off x="5148064" y="1792560"/>
            <a:ext cx="3303593" cy="3796679"/>
          </a:xfrm>
          <a:prstGeom prst="rect">
            <a:avLst/>
          </a:prstGeom>
          <a:noFill/>
        </p:spPr>
      </p:pic>
    </p:spTree>
    <p:extLst>
      <p:ext uri="{BB962C8B-B14F-4D97-AF65-F5344CB8AC3E}">
        <p14:creationId xmlns:p14="http://schemas.microsoft.com/office/powerpoint/2010/main" val="77116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9" y="173531"/>
            <a:ext cx="8784976" cy="990600"/>
          </a:xfrm>
        </p:spPr>
        <p:txBody>
          <a:bodyPr>
            <a:normAutofit fontScale="90000"/>
          </a:bodyPr>
          <a:lstStyle/>
          <a:p>
            <a:r>
              <a:rPr lang="ru-RU" sz="3100" b="1" dirty="0" smtClean="0">
                <a:solidFill>
                  <a:srgbClr val="C00000"/>
                </a:solidFill>
              </a:rPr>
              <a:t>      </a:t>
            </a:r>
            <a:r>
              <a:rPr lang="ru-RU" sz="3600" b="1" dirty="0" smtClean="0">
                <a:solidFill>
                  <a:srgbClr val="FF0000"/>
                </a:solidFill>
                <a:latin typeface="Times New Roman" pitchFamily="18" charset="0"/>
                <a:cs typeface="Times New Roman" pitchFamily="18" charset="0"/>
              </a:rPr>
              <a:t>ΙΙΙ. Включение в учебную деятельность</a:t>
            </a:r>
            <a:r>
              <a:rPr lang="ru-RU" sz="3600" dirty="0" smtClean="0">
                <a:solidFill>
                  <a:srgbClr val="FF0000"/>
                </a:solidFill>
                <a:latin typeface="Times New Roman" pitchFamily="18" charset="0"/>
                <a:cs typeface="Times New Roman" pitchFamily="18" charset="0"/>
              </a:rPr>
              <a:t/>
            </a:r>
            <a:br>
              <a:rPr lang="ru-RU" sz="3600" dirty="0" smtClean="0">
                <a:solidFill>
                  <a:srgbClr val="FF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Цель:</a:t>
            </a:r>
            <a:r>
              <a:rPr lang="ru-RU" sz="2700" dirty="0" smtClean="0">
                <a:solidFill>
                  <a:srgbClr val="C00000"/>
                </a:solidFill>
                <a:latin typeface="Times New Roman" pitchFamily="18" charset="0"/>
                <a:cs typeface="Times New Roman" pitchFamily="18" charset="0"/>
              </a:rPr>
              <a:t> </a:t>
            </a:r>
            <a:r>
              <a:rPr lang="ru-RU" sz="2700" b="1" dirty="0" smtClean="0">
                <a:solidFill>
                  <a:srgbClr val="002060"/>
                </a:solidFill>
                <a:latin typeface="Times New Roman" pitchFamily="18" charset="0"/>
                <a:cs typeface="Times New Roman" pitchFamily="18" charset="0"/>
              </a:rPr>
              <a:t>создание проблемной ситуации.</a:t>
            </a:r>
            <a:endParaRPr lang="ru-RU" sz="27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702939" y="3933056"/>
            <a:ext cx="7704856" cy="1938992"/>
          </a:xfrm>
          <a:prstGeom prst="rect">
            <a:avLst/>
          </a:prstGeom>
        </p:spPr>
        <p:txBody>
          <a:bodyPr wrap="square">
            <a:spAutoFit/>
          </a:bodyPr>
          <a:lstStyle/>
          <a:p>
            <a:pPr>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Короли - главные фигуры на шахматной доске, но часто они так зазнаются, что забывают о том, что победа зависит от целого шахматного войска. Сегодня мы напомним об этом нашим королям в захватывающем  шахматном турнире.</a:t>
            </a:r>
            <a:endParaRPr lang="ru-RU" sz="2400" dirty="0">
              <a:solidFill>
                <a:srgbClr val="002060"/>
              </a:solidFill>
              <a:ea typeface="Times New Roman" panose="02020603050405020304" pitchFamily="18" charset="0"/>
              <a:cs typeface="Times New Roman" panose="02020603050405020304" pitchFamily="18" charset="0"/>
            </a:endParaRPr>
          </a:p>
        </p:txBody>
      </p:sp>
      <p:pic>
        <p:nvPicPr>
          <p:cNvPr id="4" name="Picture 1" descr="C:\Documents and Settings\Admin\Рабочий стол\Шахматы\Картинки\clip-art-playing-chess-964430.jpg"/>
          <p:cNvPicPr>
            <a:picLocks noChangeAspect="1" noChangeArrowheads="1"/>
          </p:cNvPicPr>
          <p:nvPr/>
        </p:nvPicPr>
        <p:blipFill>
          <a:blip r:embed="rId2"/>
          <a:srcRect/>
          <a:stretch>
            <a:fillRect/>
          </a:stretch>
        </p:blipFill>
        <p:spPr bwMode="auto">
          <a:xfrm>
            <a:off x="5292080" y="1653504"/>
            <a:ext cx="2160240" cy="2332142"/>
          </a:xfrm>
          <a:prstGeom prst="rect">
            <a:avLst/>
          </a:prstGeom>
          <a:noFill/>
        </p:spPr>
      </p:pic>
      <p:sp>
        <p:nvSpPr>
          <p:cNvPr id="5" name="Прямоугольник 4"/>
          <p:cNvSpPr/>
          <p:nvPr/>
        </p:nvSpPr>
        <p:spPr>
          <a:xfrm>
            <a:off x="395536" y="1585555"/>
            <a:ext cx="4572000" cy="52322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solidFill>
                    <a:srgbClr val="7A5100"/>
                  </a:solidFill>
                </a:ln>
                <a:solidFill>
                  <a:srgbClr val="002060"/>
                </a:solidFill>
                <a:effectLst>
                  <a:glow rad="101600">
                    <a:srgbClr val="CEB966">
                      <a:satMod val="175000"/>
                      <a:alpha val="40000"/>
                    </a:srgbClr>
                  </a:glow>
                  <a:innerShdw blurRad="63500" dist="50800" dir="18900000">
                    <a:prstClr val="black">
                      <a:alpha val="50000"/>
                    </a:prstClr>
                  </a:innerShdw>
                </a:effectLst>
                <a:uLnTx/>
                <a:uFillTx/>
                <a:latin typeface="Verdana"/>
              </a:rPr>
              <a:t>Как ходит король?</a:t>
            </a:r>
            <a:endParaRPr kumimoji="0" lang="ru-RU" sz="2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40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Сила короля</a:t>
            </a:r>
            <a:endParaRPr lang="ru-RU" sz="40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
        <p:nvSpPr>
          <p:cNvPr id="16" name="Прямоугольник 15"/>
          <p:cNvSpPr/>
          <p:nvPr/>
        </p:nvSpPr>
        <p:spPr>
          <a:xfrm>
            <a:off x="500034" y="3571876"/>
            <a:ext cx="4572000" cy="2308324"/>
          </a:xfrm>
          <a:prstGeom prst="rect">
            <a:avLst/>
          </a:prstGeom>
        </p:spPr>
        <p:txBody>
          <a:bodyPr>
            <a:spAutoFit/>
          </a:bodyPr>
          <a:lstStyle/>
          <a:p>
            <a:pPr algn="just"/>
            <a:r>
              <a:rPr lang="ru-RU" b="1" u="sng" dirty="0" smtClean="0">
                <a:solidFill>
                  <a:srgbClr val="C00000"/>
                </a:solidFill>
              </a:rPr>
              <a:t>Король</a:t>
            </a:r>
            <a:r>
              <a:rPr lang="ru-RU" b="1" dirty="0" smtClean="0">
                <a:solidFill>
                  <a:srgbClr val="C00000"/>
                </a:solidFill>
              </a:rPr>
              <a:t> – ключевая фигура в шахматах. </a:t>
            </a:r>
          </a:p>
          <a:p>
            <a:pPr algn="just"/>
            <a:r>
              <a:rPr lang="ru-RU" b="1" dirty="0" smtClean="0">
                <a:solidFill>
                  <a:srgbClr val="C00000"/>
                </a:solidFill>
              </a:rPr>
              <a:t>Король</a:t>
            </a:r>
            <a:r>
              <a:rPr lang="ru-RU" dirty="0" smtClean="0">
                <a:solidFill>
                  <a:srgbClr val="C00000"/>
                </a:solidFill>
              </a:rPr>
              <a:t> </a:t>
            </a:r>
            <a:r>
              <a:rPr lang="ru-RU" dirty="0" smtClean="0">
                <a:solidFill>
                  <a:srgbClr val="663300"/>
                </a:solidFill>
              </a:rPr>
              <a:t>— </a:t>
            </a:r>
            <a:r>
              <a:rPr lang="ru-RU" i="1" dirty="0" smtClean="0">
                <a:solidFill>
                  <a:srgbClr val="002060"/>
                </a:solidFill>
              </a:rPr>
              <a:t>из-за своей особой роли в партии не относится ни к лёгким, ни к тяжёлым фигурам.</a:t>
            </a:r>
          </a:p>
          <a:p>
            <a:pPr algn="just"/>
            <a:r>
              <a:rPr lang="ru-RU" i="1" dirty="0" smtClean="0">
                <a:solidFill>
                  <a:srgbClr val="002060"/>
                </a:solidFill>
              </a:rPr>
              <a:t>Хоть король и главная фигура в шахматах, она не является сильнейшей. </a:t>
            </a:r>
            <a:endParaRPr lang="ru-RU" b="1" i="1" dirty="0" smtClean="0">
              <a:solidFill>
                <a:srgbClr val="002060"/>
              </a:solidFill>
            </a:endParaRPr>
          </a:p>
        </p:txBody>
      </p:sp>
      <p:sp>
        <p:nvSpPr>
          <p:cNvPr id="10" name="Прямоугольник 9"/>
          <p:cNvSpPr/>
          <p:nvPr/>
        </p:nvSpPr>
        <p:spPr>
          <a:xfrm>
            <a:off x="500034" y="1571612"/>
            <a:ext cx="4572000" cy="1754326"/>
          </a:xfrm>
          <a:prstGeom prst="rect">
            <a:avLst/>
          </a:prstGeom>
        </p:spPr>
        <p:txBody>
          <a:bodyPr>
            <a:spAutoFit/>
          </a:bodyPr>
          <a:lstStyle/>
          <a:p>
            <a:pPr algn="just"/>
            <a:r>
              <a:rPr lang="ru-RU" dirty="0" smtClean="0">
                <a:solidFill>
                  <a:srgbClr val="663300"/>
                </a:solidFill>
              </a:rPr>
              <a:t>–</a:t>
            </a:r>
            <a:r>
              <a:rPr lang="ru-RU" b="1" dirty="0" smtClean="0">
                <a:solidFill>
                  <a:srgbClr val="002060"/>
                </a:solidFill>
              </a:rPr>
              <a:t> А знаете, какие фигуры самые главные на шахматной доске? Мы, короли! Без любых шахматных фигур можно сыграть настоящую шахматную партию, а без королей нельзя!</a:t>
            </a:r>
            <a:endParaRPr lang="ru-RU" b="1" dirty="0">
              <a:solidFill>
                <a:srgbClr val="002060"/>
              </a:solidFill>
            </a:endParaRPr>
          </a:p>
        </p:txBody>
      </p:sp>
      <p:pic>
        <p:nvPicPr>
          <p:cNvPr id="6145" name="Picture 1" descr="C:\Documents and Settings\Admin\Рабочий стол\Шахматы\Картинки\clip-art-playing-chess-964430.jpg"/>
          <p:cNvPicPr>
            <a:picLocks noChangeAspect="1" noChangeArrowheads="1"/>
          </p:cNvPicPr>
          <p:nvPr/>
        </p:nvPicPr>
        <p:blipFill>
          <a:blip r:embed="rId3"/>
          <a:srcRect/>
          <a:stretch>
            <a:fillRect/>
          </a:stretch>
        </p:blipFill>
        <p:spPr bwMode="auto">
          <a:xfrm>
            <a:off x="5214942" y="1500174"/>
            <a:ext cx="3590925" cy="3876675"/>
          </a:xfrm>
          <a:prstGeom prst="rect">
            <a:avLst/>
          </a:prstGeom>
          <a:noFill/>
        </p:spPr>
      </p:pic>
    </p:spTree>
    <p:extLst>
      <p:ext uri="{BB962C8B-B14F-4D97-AF65-F5344CB8AC3E}">
        <p14:creationId xmlns:p14="http://schemas.microsoft.com/office/powerpoint/2010/main" val="2200795673"/>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40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Как ходит король?</a:t>
            </a:r>
            <a:endParaRPr lang="ru-RU" sz="40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pic>
        <p:nvPicPr>
          <p:cNvPr id="8" name="Picture 2" descr="Ходы короля"/>
          <p:cNvPicPr>
            <a:picLocks noChangeAspect="1" noChangeArrowheads="1"/>
          </p:cNvPicPr>
          <p:nvPr/>
        </p:nvPicPr>
        <p:blipFill>
          <a:blip r:embed="rId3"/>
          <a:srcRect/>
          <a:stretch>
            <a:fillRect/>
          </a:stretch>
        </p:blipFill>
        <p:spPr bwMode="auto">
          <a:xfrm>
            <a:off x="5143504" y="1500174"/>
            <a:ext cx="3500461" cy="3500462"/>
          </a:xfrm>
          <a:prstGeom prst="rect">
            <a:avLst/>
          </a:prstGeom>
          <a:noFill/>
        </p:spPr>
      </p:pic>
      <p:sp>
        <p:nvSpPr>
          <p:cNvPr id="9" name="Прямоугольник 8"/>
          <p:cNvSpPr/>
          <p:nvPr/>
        </p:nvSpPr>
        <p:spPr>
          <a:xfrm>
            <a:off x="428596" y="1428736"/>
            <a:ext cx="4572000" cy="3539430"/>
          </a:xfrm>
          <a:prstGeom prst="rect">
            <a:avLst/>
          </a:prstGeom>
        </p:spPr>
        <p:txBody>
          <a:bodyPr>
            <a:spAutoFit/>
          </a:bodyPr>
          <a:lstStyle/>
          <a:p>
            <a:r>
              <a:rPr lang="ru-RU" sz="1600" dirty="0" smtClean="0">
                <a:solidFill>
                  <a:srgbClr val="002060"/>
                </a:solidFill>
              </a:rPr>
              <a:t>Король любит гладкий, расчищенный путь:</a:t>
            </a:r>
          </a:p>
          <a:p>
            <a:r>
              <a:rPr lang="ru-RU" sz="1600" dirty="0" smtClean="0">
                <a:solidFill>
                  <a:srgbClr val="002060"/>
                </a:solidFill>
              </a:rPr>
              <a:t>в любую он сторону может шагнуть,</a:t>
            </a:r>
          </a:p>
          <a:p>
            <a:r>
              <a:rPr lang="ru-RU" sz="1600" dirty="0" smtClean="0">
                <a:solidFill>
                  <a:srgbClr val="002060"/>
                </a:solidFill>
              </a:rPr>
              <a:t>однако легко ты заметишь, дружок,</a:t>
            </a:r>
          </a:p>
          <a:p>
            <a:r>
              <a:rPr lang="ru-RU" sz="1600" dirty="0" smtClean="0">
                <a:solidFill>
                  <a:srgbClr val="002060"/>
                </a:solidFill>
              </a:rPr>
              <a:t>что в силах он сделать не шаг, а шажок.</a:t>
            </a:r>
          </a:p>
          <a:p>
            <a:r>
              <a:rPr lang="ru-RU" sz="1600" b="1" dirty="0" smtClean="0">
                <a:solidFill>
                  <a:srgbClr val="002060"/>
                </a:solidFill>
              </a:rPr>
              <a:t>Всего одно поле — вот шага длина</a:t>
            </a:r>
            <a:r>
              <a:rPr lang="ru-RU" sz="1600" dirty="0" smtClean="0">
                <a:solidFill>
                  <a:srgbClr val="002060"/>
                </a:solidFill>
              </a:rPr>
              <a:t>,</a:t>
            </a:r>
          </a:p>
          <a:p>
            <a:r>
              <a:rPr lang="ru-RU" sz="1600" dirty="0" smtClean="0">
                <a:solidFill>
                  <a:srgbClr val="002060"/>
                </a:solidFill>
              </a:rPr>
              <a:t>не очень проворен король-старина.</a:t>
            </a:r>
          </a:p>
          <a:p>
            <a:r>
              <a:rPr lang="ru-RU" sz="1600" dirty="0" smtClean="0">
                <a:solidFill>
                  <a:srgbClr val="002060"/>
                </a:solidFill>
              </a:rPr>
              <a:t>Зато начеку королевская рать —</a:t>
            </a:r>
          </a:p>
          <a:p>
            <a:r>
              <a:rPr lang="ru-RU" sz="1600" dirty="0" smtClean="0">
                <a:solidFill>
                  <a:srgbClr val="002060"/>
                </a:solidFill>
              </a:rPr>
              <a:t>должна короля она оберегать.</a:t>
            </a:r>
          </a:p>
          <a:p>
            <a:r>
              <a:rPr lang="ru-RU" sz="1600" dirty="0" smtClean="0">
                <a:solidFill>
                  <a:srgbClr val="002060"/>
                </a:solidFill>
              </a:rPr>
              <a:t>Ведь если б король беззащитный погиб,</a:t>
            </a:r>
          </a:p>
          <a:p>
            <a:r>
              <a:rPr lang="ru-RU" sz="1600" dirty="0" smtClean="0">
                <a:solidFill>
                  <a:srgbClr val="002060"/>
                </a:solidFill>
              </a:rPr>
              <a:t>фигуры войну продолжать не могли б.</a:t>
            </a:r>
          </a:p>
          <a:p>
            <a:r>
              <a:rPr lang="ru-RU" sz="1600" dirty="0" smtClean="0">
                <a:solidFill>
                  <a:srgbClr val="002060"/>
                </a:solidFill>
              </a:rPr>
              <a:t>Запомни: король всех главней, всех важней,</a:t>
            </a:r>
          </a:p>
          <a:p>
            <a:r>
              <a:rPr lang="ru-RU" sz="1600" dirty="0" smtClean="0">
                <a:solidFill>
                  <a:srgbClr val="002060"/>
                </a:solidFill>
              </a:rPr>
              <a:t>нет в шахматном войске важнее вождей</a:t>
            </a:r>
            <a:r>
              <a:rPr lang="ru-RU" sz="1600" dirty="0" smtClean="0">
                <a:solidFill>
                  <a:srgbClr val="663300"/>
                </a:solidFill>
              </a:rPr>
              <a:t>!</a:t>
            </a:r>
            <a:endParaRPr lang="ru-RU" sz="1600" dirty="0">
              <a:solidFill>
                <a:srgbClr val="663300"/>
              </a:solidFill>
            </a:endParaRPr>
          </a:p>
        </p:txBody>
      </p:sp>
      <p:sp>
        <p:nvSpPr>
          <p:cNvPr id="10" name="Прямоугольник 9"/>
          <p:cNvSpPr/>
          <p:nvPr/>
        </p:nvSpPr>
        <p:spPr>
          <a:xfrm>
            <a:off x="357158" y="5103674"/>
            <a:ext cx="8358246" cy="1323439"/>
          </a:xfrm>
          <a:prstGeom prst="rect">
            <a:avLst/>
          </a:prstGeom>
        </p:spPr>
        <p:txBody>
          <a:bodyPr wrap="square">
            <a:spAutoFit/>
          </a:bodyPr>
          <a:lstStyle/>
          <a:p>
            <a:pPr algn="just"/>
            <a:r>
              <a:rPr lang="ru-RU" sz="1600" b="1" dirty="0" smtClean="0">
                <a:solidFill>
                  <a:srgbClr val="002060"/>
                </a:solidFill>
              </a:rPr>
              <a:t>Король ходит в любую сторону</a:t>
            </a:r>
            <a:r>
              <a:rPr lang="ru-RU" sz="1600" dirty="0" smtClean="0">
                <a:solidFill>
                  <a:srgbClr val="002060"/>
                </a:solidFill>
              </a:rPr>
              <a:t>: по вертикали, по горизонтали, по диагонали, однако ходит король </a:t>
            </a:r>
            <a:r>
              <a:rPr lang="ru-RU" sz="1600" b="1" dirty="0" smtClean="0">
                <a:solidFill>
                  <a:srgbClr val="002060"/>
                </a:solidFill>
              </a:rPr>
              <a:t>только на одну клетку</a:t>
            </a:r>
            <a:r>
              <a:rPr lang="ru-RU" sz="1600" dirty="0" smtClean="0">
                <a:solidFill>
                  <a:srgbClr val="002060"/>
                </a:solidFill>
              </a:rPr>
              <a:t>. Исключением является специальный ход – рокировка. Также король </a:t>
            </a:r>
            <a:r>
              <a:rPr lang="ru-RU" sz="1600" b="1" dirty="0" smtClean="0">
                <a:solidFill>
                  <a:srgbClr val="002060"/>
                </a:solidFill>
              </a:rPr>
              <a:t>не может ходить на то поле, которое атаковано любой из фигур соперника.</a:t>
            </a:r>
          </a:p>
          <a:p>
            <a:pPr algn="just"/>
            <a:r>
              <a:rPr lang="ru-RU" sz="1600" dirty="0" smtClean="0">
                <a:solidFill>
                  <a:srgbClr val="002060"/>
                </a:solidFill>
              </a:rPr>
              <a:t>Бьёт король также как и ходит.</a:t>
            </a:r>
            <a:endParaRPr lang="ru-RU" sz="1600" dirty="0">
              <a:solidFill>
                <a:srgbClr val="002060"/>
              </a:solidFill>
            </a:endParaRPr>
          </a:p>
        </p:txBody>
      </p:sp>
    </p:spTree>
    <p:extLst>
      <p:ext uri="{BB962C8B-B14F-4D97-AF65-F5344CB8AC3E}">
        <p14:creationId xmlns:p14="http://schemas.microsoft.com/office/powerpoint/2010/main" val="3319389429"/>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404664"/>
            <a:ext cx="8424936" cy="6192688"/>
          </a:xfrm>
        </p:spPr>
        <p:txBody>
          <a:bodyPr>
            <a:normAutofit fontScale="62500" lnSpcReduction="20000"/>
          </a:bodyPr>
          <a:lstStyle/>
          <a:p>
            <a:pPr>
              <a:buNone/>
            </a:pPr>
            <a:r>
              <a:rPr lang="ru-RU" sz="3800" b="1" dirty="0" smtClean="0">
                <a:solidFill>
                  <a:srgbClr val="C00000"/>
                </a:solidFill>
                <a:latin typeface="Times New Roman" pitchFamily="18" charset="0"/>
                <a:cs typeface="Times New Roman" pitchFamily="18" charset="0"/>
              </a:rPr>
              <a:t>Тип урока: </a:t>
            </a:r>
            <a:r>
              <a:rPr lang="ru-RU" sz="3800" b="1" dirty="0" smtClean="0">
                <a:solidFill>
                  <a:srgbClr val="000066"/>
                </a:solidFill>
                <a:latin typeface="Times New Roman" pitchFamily="18" charset="0"/>
                <a:cs typeface="Times New Roman" pitchFamily="18" charset="0"/>
              </a:rPr>
              <a:t>урок закрепления изученного материала</a:t>
            </a:r>
          </a:p>
          <a:p>
            <a:pPr>
              <a:buNone/>
            </a:pPr>
            <a:r>
              <a:rPr lang="ru-RU" sz="3800" b="1" dirty="0">
                <a:solidFill>
                  <a:srgbClr val="C00000"/>
                </a:solidFill>
                <a:latin typeface="Times New Roman" pitchFamily="18" charset="0"/>
                <a:cs typeface="Times New Roman" pitchFamily="18" charset="0"/>
              </a:rPr>
              <a:t>Продолжительность урока: </a:t>
            </a:r>
            <a:r>
              <a:rPr lang="ru-RU" sz="3800" b="1" dirty="0" smtClean="0">
                <a:solidFill>
                  <a:srgbClr val="000066"/>
                </a:solidFill>
                <a:latin typeface="Times New Roman" pitchFamily="18" charset="0"/>
                <a:cs typeface="Times New Roman" pitchFamily="18" charset="0"/>
              </a:rPr>
              <a:t>40 минут</a:t>
            </a:r>
          </a:p>
          <a:p>
            <a:pPr>
              <a:buNone/>
            </a:pPr>
            <a:endParaRPr lang="ru-RU" sz="3800" b="1" dirty="0" smtClean="0">
              <a:latin typeface="Times New Roman" pitchFamily="18" charset="0"/>
              <a:cs typeface="Times New Roman" pitchFamily="18" charset="0"/>
            </a:endParaRPr>
          </a:p>
          <a:p>
            <a:pPr>
              <a:buNone/>
            </a:pPr>
            <a:endParaRPr lang="ru-RU" sz="2600" b="1" dirty="0" smtClean="0">
              <a:solidFill>
                <a:srgbClr val="C00000"/>
              </a:solidFill>
              <a:latin typeface="Times New Roman" pitchFamily="18" charset="0"/>
              <a:cs typeface="Times New Roman" pitchFamily="18" charset="0"/>
            </a:endParaRPr>
          </a:p>
          <a:p>
            <a:pPr>
              <a:spcAft>
                <a:spcPts val="0"/>
              </a:spcAft>
            </a:pPr>
            <a:r>
              <a:rPr lang="ru-RU" sz="3800" b="1" dirty="0">
                <a:solidFill>
                  <a:srgbClr val="C00000"/>
                </a:solidFill>
                <a:latin typeface="Times New Roman" pitchFamily="18" charset="0"/>
                <a:cs typeface="Times New Roman" pitchFamily="18" charset="0"/>
              </a:rPr>
              <a:t>Цель:</a:t>
            </a:r>
            <a:r>
              <a:rPr lang="ru-RU" sz="3200" dirty="0" smtClean="0">
                <a:solidFill>
                  <a:srgbClr val="C00000"/>
                </a:solidFill>
                <a:latin typeface="Times New Roman" pitchFamily="18" charset="0"/>
                <a:cs typeface="Times New Roman" pitchFamily="18" charset="0"/>
              </a:rPr>
              <a:t>   </a:t>
            </a:r>
            <a:r>
              <a:rPr lang="ru-RU" sz="4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повторить </a:t>
            </a:r>
            <a:r>
              <a:rPr lang="ru-RU"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4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обобщить пройденный материал </a:t>
            </a:r>
            <a:r>
              <a:rPr lang="ru-RU"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игровой форме с элементами инсценировки</a:t>
            </a:r>
            <a:r>
              <a:rPr lang="ru-RU" sz="4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600" b="1" dirty="0">
              <a:solidFill>
                <a:srgbClr val="002060"/>
              </a:solidFill>
              <a:ea typeface="Times New Roman" panose="02020603050405020304" pitchFamily="18" charset="0"/>
              <a:cs typeface="Times New Roman" panose="02020603050405020304" pitchFamily="18" charset="0"/>
            </a:endParaRPr>
          </a:p>
          <a:p>
            <a:pPr>
              <a:buNone/>
            </a:pPr>
            <a:r>
              <a:rPr lang="ru-RU" sz="3800" b="1" dirty="0" smtClean="0">
                <a:solidFill>
                  <a:srgbClr val="002060"/>
                </a:solidFill>
                <a:latin typeface="Times New Roman" pitchFamily="18" charset="0"/>
                <a:cs typeface="Times New Roman" pitchFamily="18" charset="0"/>
              </a:rPr>
              <a:t>Задачи</a:t>
            </a:r>
            <a:r>
              <a:rPr lang="ru-RU" sz="3800" b="1" dirty="0">
                <a:solidFill>
                  <a:srgbClr val="002060"/>
                </a:solidFill>
                <a:latin typeface="Times New Roman" pitchFamily="18" charset="0"/>
                <a:cs typeface="Times New Roman" pitchFamily="18" charset="0"/>
              </a:rPr>
              <a:t>:</a:t>
            </a:r>
          </a:p>
          <a:p>
            <a:pPr>
              <a:buNone/>
            </a:pPr>
            <a:r>
              <a:rPr lang="ru-RU" sz="3200" b="1" i="1" dirty="0" smtClean="0">
                <a:solidFill>
                  <a:srgbClr val="000066"/>
                </a:solidFill>
                <a:latin typeface="Times New Roman" pitchFamily="18" charset="0"/>
                <a:cs typeface="Times New Roman" pitchFamily="18" charset="0"/>
              </a:rPr>
              <a:t>Образовательные:</a:t>
            </a:r>
            <a:r>
              <a:rPr lang="en-US" sz="3200" dirty="0" smtClean="0">
                <a:solidFill>
                  <a:srgbClr val="000066"/>
                </a:solidFill>
                <a:latin typeface="Times New Roman" pitchFamily="18" charset="0"/>
                <a:cs typeface="Times New Roman" pitchFamily="18" charset="0"/>
              </a:rPr>
              <a:t> </a:t>
            </a:r>
            <a:endParaRPr lang="ru-RU" sz="3200" dirty="0" smtClean="0">
              <a:solidFill>
                <a:srgbClr val="000066"/>
              </a:solidFill>
              <a:latin typeface="Times New Roman" pitchFamily="18" charset="0"/>
              <a:cs typeface="Times New Roman" pitchFamily="18" charset="0"/>
            </a:endParaRPr>
          </a:p>
          <a:p>
            <a:pPr>
              <a:buNone/>
            </a:pPr>
            <a:r>
              <a:rPr lang="ru-RU" sz="3200" b="1" dirty="0">
                <a:solidFill>
                  <a:srgbClr val="000066"/>
                </a:solidFill>
                <a:latin typeface="Times New Roman" pitchFamily="18" charset="0"/>
                <a:ea typeface="Times New Roman" panose="02020603050405020304" pitchFamily="18" charset="0"/>
                <a:cs typeface="Times New Roman" pitchFamily="18" charset="0"/>
              </a:rPr>
              <a:t> </a:t>
            </a:r>
            <a:r>
              <a:rPr lang="ru-RU" sz="3200" b="1" dirty="0" smtClean="0">
                <a:solidFill>
                  <a:srgbClr val="000066"/>
                </a:solidFill>
                <a:latin typeface="Times New Roman" pitchFamily="18" charset="0"/>
                <a:ea typeface="Times New Roman" panose="02020603050405020304" pitchFamily="18" charset="0"/>
                <a:cs typeface="Times New Roman" pitchFamily="18" charset="0"/>
              </a:rPr>
              <a:t>    </a:t>
            </a:r>
            <a:r>
              <a:rPr lang="ru-RU"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повторить </a:t>
            </a: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 закрепить знания детей о шахматной доске, </a:t>
            </a:r>
            <a:r>
              <a:rPr lang="ru-RU"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шахматных </a:t>
            </a: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фигурах, движении фигур с помощью дидактических игр, активизировать мыслительную деятельность.</a:t>
            </a:r>
            <a:endParaRPr lang="ru-RU" sz="2800" b="1" dirty="0">
              <a:solidFill>
                <a:srgbClr val="002060"/>
              </a:solidFill>
              <a:ea typeface="Times New Roman" panose="02020603050405020304" pitchFamily="18" charset="0"/>
              <a:cs typeface="Times New Roman" panose="02020603050405020304" pitchFamily="18" charset="0"/>
            </a:endParaRPr>
          </a:p>
          <a:p>
            <a:pPr>
              <a:buNone/>
            </a:pPr>
            <a:r>
              <a:rPr lang="ru-RU" sz="3200" b="1" i="1" dirty="0" smtClean="0">
                <a:solidFill>
                  <a:srgbClr val="000066"/>
                </a:solidFill>
                <a:latin typeface="Times New Roman" pitchFamily="18" charset="0"/>
                <a:cs typeface="Times New Roman" pitchFamily="18" charset="0"/>
              </a:rPr>
              <a:t>Развивающие:</a:t>
            </a:r>
          </a:p>
          <a:p>
            <a:pPr>
              <a:buNone/>
            </a:pPr>
            <a:r>
              <a:rPr lang="ru-RU" sz="3200" b="1" i="1" dirty="0">
                <a:solidFill>
                  <a:srgbClr val="000066"/>
                </a:solidFill>
                <a:latin typeface="Times New Roman" pitchFamily="18" charset="0"/>
                <a:cs typeface="Times New Roman" pitchFamily="18" charset="0"/>
              </a:rPr>
              <a:t> </a:t>
            </a:r>
            <a:r>
              <a:rPr lang="ru-RU" sz="3200" b="1" i="1" dirty="0" smtClean="0">
                <a:solidFill>
                  <a:srgbClr val="000066"/>
                </a:solidFill>
                <a:latin typeface="Times New Roman" pitchFamily="18" charset="0"/>
                <a:cs typeface="Times New Roman" pitchFamily="18" charset="0"/>
              </a:rPr>
              <a:t>   </a:t>
            </a:r>
            <a:r>
              <a:rPr lang="en-US" sz="3200" dirty="0" smtClean="0">
                <a:solidFill>
                  <a:srgbClr val="000066"/>
                </a:solidFill>
                <a:latin typeface="Times New Roman" pitchFamily="18" charset="0"/>
                <a:cs typeface="Times New Roman" pitchFamily="18" charset="0"/>
              </a:rPr>
              <a:t> </a:t>
            </a: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развивать аналитико-синтетическую деятельность, учить обобщать, сравнивать, предвидеть результаты своей деятельности.</a:t>
            </a:r>
            <a:endParaRPr lang="ru-RU" sz="2800" b="1" dirty="0">
              <a:solidFill>
                <a:srgbClr val="002060"/>
              </a:solidFill>
              <a:ea typeface="Times New Roman" panose="02020603050405020304" pitchFamily="18" charset="0"/>
              <a:cs typeface="Times New Roman" panose="02020603050405020304" pitchFamily="18" charset="0"/>
            </a:endParaRPr>
          </a:p>
          <a:p>
            <a:pPr>
              <a:buNone/>
            </a:pPr>
            <a:r>
              <a:rPr lang="ru-RU" sz="3200" b="1" i="1" dirty="0" smtClean="0">
                <a:solidFill>
                  <a:srgbClr val="000066"/>
                </a:solidFill>
                <a:latin typeface="Times New Roman" pitchFamily="18" charset="0"/>
                <a:cs typeface="Times New Roman" pitchFamily="18" charset="0"/>
              </a:rPr>
              <a:t>Воспитательные:</a:t>
            </a:r>
          </a:p>
          <a:p>
            <a:pPr>
              <a:buNone/>
            </a:pPr>
            <a:r>
              <a:rPr lang="ru-RU" sz="3200" b="1" i="1" dirty="0">
                <a:solidFill>
                  <a:srgbClr val="000066"/>
                </a:solidFill>
                <a:latin typeface="Times New Roman" pitchFamily="18" charset="0"/>
                <a:ea typeface="Times New Roman" panose="02020603050405020304" pitchFamily="18" charset="0"/>
                <a:cs typeface="Times New Roman" pitchFamily="18" charset="0"/>
              </a:rPr>
              <a:t> </a:t>
            </a:r>
            <a:r>
              <a:rPr lang="ru-RU" sz="3200" b="1" i="1" dirty="0" smtClean="0">
                <a:solidFill>
                  <a:srgbClr val="000066"/>
                </a:solidFill>
                <a:latin typeface="Times New Roman" pitchFamily="18" charset="0"/>
                <a:ea typeface="Times New Roman" panose="02020603050405020304" pitchFamily="18" charset="0"/>
                <a:cs typeface="Times New Roman" pitchFamily="18" charset="0"/>
              </a:rPr>
              <a:t>   </a:t>
            </a:r>
            <a:r>
              <a:rPr lang="ru-RU"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воспитание </a:t>
            </a: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чувства личной ответственности за самостоятельно  </a:t>
            </a:r>
            <a:r>
              <a:rPr lang="ru-RU"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принятое </a:t>
            </a:r>
            <a:r>
              <a:rPr lang="ru-RU"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решение, вырабатывать настойчивость, выдержку, уверенность в своих силах, получение навыков общения детей в команде, способность к соперничеству.</a:t>
            </a:r>
            <a:endParaRPr lang="ru-RU" sz="2800" b="1" dirty="0">
              <a:solidFill>
                <a:srgbClr val="002060"/>
              </a:solidFill>
              <a:ea typeface="Times New Roman" panose="02020603050405020304" pitchFamily="18" charset="0"/>
              <a:cs typeface="Times New Roman" panose="02020603050405020304" pitchFamily="18" charset="0"/>
            </a:endParaRPr>
          </a:p>
          <a:p>
            <a:pPr>
              <a:buNone/>
            </a:pPr>
            <a:endParaRPr lang="ru-RU"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6632"/>
            <a:ext cx="7524328" cy="1102568"/>
          </a:xfrm>
        </p:spPr>
        <p:txBody>
          <a:bodyPr>
            <a:normAutofit fontScale="90000"/>
          </a:bodyPr>
          <a:lstStyle/>
          <a:p>
            <a:r>
              <a:rPr lang="ru-RU" b="1" dirty="0" smtClean="0">
                <a:solidFill>
                  <a:srgbClr val="0070C0"/>
                </a:solidFill>
              </a:rPr>
              <a:t> </a:t>
            </a:r>
            <a:r>
              <a:rPr lang="ru-RU" sz="4000" b="1" dirty="0" smtClean="0">
                <a:solidFill>
                  <a:srgbClr val="FF0000"/>
                </a:solidFill>
                <a:latin typeface="Times New Roman" panose="02020603050405020304" pitchFamily="18" charset="0"/>
                <a:cs typeface="Times New Roman" panose="02020603050405020304" pitchFamily="18" charset="0"/>
              </a:rPr>
              <a:t>IV</a:t>
            </a:r>
            <a:r>
              <a:rPr lang="en-US" sz="4000" b="1" dirty="0" smtClean="0">
                <a:solidFill>
                  <a:srgbClr val="FF0000"/>
                </a:solidFill>
                <a:latin typeface="Times New Roman" panose="02020603050405020304" pitchFamily="18" charset="0"/>
                <a:cs typeface="Times New Roman" panose="02020603050405020304" pitchFamily="18" charset="0"/>
              </a:rPr>
              <a:t>.</a:t>
            </a:r>
            <a:r>
              <a:rPr lang="ru-RU" sz="4000" b="1" dirty="0" smtClean="0">
                <a:solidFill>
                  <a:srgbClr val="FF0000"/>
                </a:solidFill>
                <a:latin typeface="Times New Roman" panose="02020603050405020304" pitchFamily="18" charset="0"/>
                <a:cs typeface="Times New Roman" panose="02020603050405020304" pitchFamily="18" charset="0"/>
              </a:rPr>
              <a:t> Изучение нового материала</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ru-RU" sz="2700" b="1" dirty="0" smtClean="0">
                <a:solidFill>
                  <a:srgbClr val="C00000"/>
                </a:solidFill>
                <a:latin typeface="Times New Roman" pitchFamily="18" charset="0"/>
                <a:cs typeface="Times New Roman" pitchFamily="18" charset="0"/>
              </a:rPr>
              <a:t>Цель</a:t>
            </a:r>
            <a:r>
              <a:rPr lang="ru-RU" sz="2700" b="1" dirty="0" smtClean="0">
                <a:solidFill>
                  <a:srgbClr val="002060"/>
                </a:solidFill>
                <a:latin typeface="Times New Roman" pitchFamily="18" charset="0"/>
                <a:cs typeface="Times New Roman" pitchFamily="18" charset="0"/>
              </a:rPr>
              <a:t>: Поиск решения учебной задачи</a:t>
            </a:r>
            <a:r>
              <a:rPr lang="en-US" sz="2700" b="1" dirty="0" smtClean="0">
                <a:solidFill>
                  <a:srgbClr val="002060"/>
                </a:solidFill>
                <a:latin typeface="Times New Roman" pitchFamily="18" charset="0"/>
                <a:cs typeface="Times New Roman" pitchFamily="18" charset="0"/>
              </a:rPr>
              <a:t>.</a:t>
            </a:r>
            <a:endParaRPr lang="ru-RU" sz="27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67544" y="1600200"/>
            <a:ext cx="8496944" cy="5257800"/>
          </a:xfrm>
        </p:spPr>
        <p:txBody>
          <a:bodyPr>
            <a:noAutofit/>
          </a:bodyPr>
          <a:lstStyle/>
          <a:p>
            <a:pPr marL="0" indent="0">
              <a:lnSpc>
                <a:spcPct val="115000"/>
              </a:lnSpc>
              <a:spcAft>
                <a:spcPts val="0"/>
              </a:spcAft>
              <a:buNone/>
            </a:pPr>
            <a:r>
              <a:rPr lang="ru-RU" sz="2000" dirty="0" smtClean="0">
                <a:latin typeface="Times New Roman" pitchFamily="18" charset="0"/>
                <a:cs typeface="Times New Roman" pitchFamily="18" charset="0"/>
              </a:rPr>
              <a:t>     </a:t>
            </a:r>
            <a:r>
              <a:rPr lang="ru-RU" sz="2000" b="1" dirty="0">
                <a:solidFill>
                  <a:srgbClr val="000066"/>
                </a:solidFill>
                <a:latin typeface="Times New Roman" panose="02020603050405020304" pitchFamily="18" charset="0"/>
                <a:cs typeface="Times New Roman" pitchFamily="18" charset="0"/>
              </a:rPr>
              <a:t>На этапе открытия «новых» знаний использовала дифференцированную работу в группах. Здесь использовались информационные, поисковые методы, мультимедийная презентация, работа с учебником, выборочное чтение, </a:t>
            </a:r>
            <a:r>
              <a:rPr lang="ru-RU" sz="2000" b="1" dirty="0" smtClean="0">
                <a:solidFill>
                  <a:srgbClr val="002060"/>
                </a:solidFill>
                <a:latin typeface="Times New Roman" panose="02020603050405020304" pitchFamily="18" charset="0"/>
                <a:cs typeface="Times New Roman" panose="02020603050405020304" pitchFamily="18" charset="0"/>
              </a:rPr>
              <a:t>р</a:t>
            </a: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ешение </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шахматных </a:t>
            </a: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задач</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5000"/>
              </a:lnSpc>
              <a:spcAft>
                <a:spcPts val="0"/>
              </a:spcAft>
              <a:buNone/>
            </a:pP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0066"/>
                </a:solidFill>
                <a:latin typeface="Times New Roman" pitchFamily="18" charset="0"/>
                <a:cs typeface="Times New Roman" pitchFamily="18" charset="0"/>
              </a:rPr>
              <a:t>Это </a:t>
            </a:r>
            <a:r>
              <a:rPr lang="ru-RU" sz="2000" b="1" dirty="0">
                <a:solidFill>
                  <a:srgbClr val="000066"/>
                </a:solidFill>
                <a:latin typeface="Times New Roman" pitchFamily="18" charset="0"/>
                <a:cs typeface="Times New Roman" pitchFamily="18" charset="0"/>
              </a:rPr>
              <a:t>способствовало развитию умения работать в сотрудничестве, слышать другого и самому говорить так, чтобы быть услышанным, обосновывать свой ответ, считаться с мнением товарища, уметь спорить и приходить к общему решению, уметь доброжелательно высказать свое мнение, выслушать мнение товарища, а также развитию логического мышления, умственных способностей, образного мышления, быстроте умственных реакций. </a:t>
            </a:r>
          </a:p>
          <a:p>
            <a:pPr marL="320040" lvl="1" indent="-320040" algn="just">
              <a:lnSpc>
                <a:spcPct val="90000"/>
              </a:lnSpc>
              <a:spcBef>
                <a:spcPts val="700"/>
              </a:spcBef>
              <a:buClr>
                <a:schemeClr val="accent2"/>
              </a:buClr>
              <a:buSzPct val="60000"/>
              <a:buNone/>
            </a:pPr>
            <a:r>
              <a:rPr lang="ru-RU" sz="2000" b="1" dirty="0">
                <a:solidFill>
                  <a:srgbClr val="000066"/>
                </a:solidFill>
                <a:latin typeface="Times New Roman" pitchFamily="18" charset="0"/>
                <a:cs typeface="Times New Roman" pitchFamily="18" charset="0"/>
              </a:rPr>
              <a:t>         В результате этой работы учащиеся усвоили информацию, а также воспроизвели в памяти пройденное.</a:t>
            </a:r>
          </a:p>
        </p:txBody>
      </p:sp>
      <p:pic>
        <p:nvPicPr>
          <p:cNvPr id="4"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3600" b="1" dirty="0" smtClean="0">
                <a:ln>
                  <a:solidFill>
                    <a:srgbClr val="7A5100"/>
                  </a:solidFill>
                </a:ln>
                <a:solidFill>
                  <a:srgbClr val="FFFF00"/>
                </a:solidFill>
                <a:effectLst>
                  <a:glow rad="101600">
                    <a:schemeClr val="accent1">
                      <a:satMod val="175000"/>
                      <a:alpha val="40000"/>
                    </a:schemeClr>
                  </a:glow>
                  <a:innerShdw blurRad="63500" dist="50800" dir="18900000">
                    <a:prstClr val="black">
                      <a:alpha val="50000"/>
                    </a:prstClr>
                  </a:innerShdw>
                </a:effectLst>
              </a:rPr>
              <a:t>      </a:t>
            </a:r>
            <a:r>
              <a:rPr lang="ru-RU" sz="34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Король шагает вперед</a:t>
            </a:r>
            <a:endParaRPr lang="ru-RU" sz="34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14282" y="357166"/>
            <a:ext cx="1271490" cy="1071570"/>
          </a:xfrm>
          <a:prstGeom prst="rect">
            <a:avLst/>
          </a:prstGeom>
          <a:noFill/>
        </p:spPr>
      </p:pic>
      <p:pic>
        <p:nvPicPr>
          <p:cNvPr id="21506" name="Picture 2" descr="Шахматы для самых маленьких - i_118.png"/>
          <p:cNvPicPr>
            <a:picLocks noChangeAspect="1" noChangeArrowheads="1"/>
          </p:cNvPicPr>
          <p:nvPr/>
        </p:nvPicPr>
        <p:blipFill>
          <a:blip r:embed="rId3"/>
          <a:srcRect/>
          <a:stretch>
            <a:fillRect/>
          </a:stretch>
        </p:blipFill>
        <p:spPr bwMode="auto">
          <a:xfrm>
            <a:off x="857224" y="2571744"/>
            <a:ext cx="3409950" cy="3381375"/>
          </a:xfrm>
          <a:prstGeom prst="rect">
            <a:avLst/>
          </a:prstGeom>
          <a:noFill/>
        </p:spPr>
      </p:pic>
      <p:sp>
        <p:nvSpPr>
          <p:cNvPr id="11" name="TextBox 10"/>
          <p:cNvSpPr txBox="1"/>
          <p:nvPr/>
        </p:nvSpPr>
        <p:spPr>
          <a:xfrm>
            <a:off x="785786" y="1643050"/>
            <a:ext cx="7929618" cy="646331"/>
          </a:xfrm>
          <a:prstGeom prst="rect">
            <a:avLst/>
          </a:prstGeom>
          <a:noFill/>
        </p:spPr>
        <p:txBody>
          <a:bodyPr wrap="square" rtlCol="0">
            <a:spAutoFit/>
          </a:bodyPr>
          <a:lstStyle/>
          <a:p>
            <a:r>
              <a:rPr lang="ru-RU" dirty="0" smtClean="0">
                <a:solidFill>
                  <a:srgbClr val="002060"/>
                </a:solidFill>
              </a:rPr>
              <a:t>Король готовится к сражению.</a:t>
            </a:r>
          </a:p>
          <a:p>
            <a:pPr algn="just"/>
            <a:r>
              <a:rPr lang="ru-RU" b="1" dirty="0" smtClean="0">
                <a:solidFill>
                  <a:srgbClr val="002060"/>
                </a:solidFill>
              </a:rPr>
              <a:t>Упражнение: </a:t>
            </a:r>
            <a:r>
              <a:rPr lang="ru-RU" dirty="0" smtClean="0">
                <a:solidFill>
                  <a:srgbClr val="002060"/>
                </a:solidFill>
              </a:rPr>
              <a:t>проведи Короля из позиции а1 на позицию</a:t>
            </a:r>
            <a:r>
              <a:rPr lang="en-US" dirty="0" smtClean="0">
                <a:solidFill>
                  <a:srgbClr val="002060"/>
                </a:solidFill>
              </a:rPr>
              <a:t> h8</a:t>
            </a:r>
            <a:r>
              <a:rPr lang="ru-RU" dirty="0" smtClean="0">
                <a:solidFill>
                  <a:srgbClr val="002060"/>
                </a:solidFill>
              </a:rPr>
              <a:t>.</a:t>
            </a:r>
            <a:endParaRPr lang="ru-RU" dirty="0">
              <a:solidFill>
                <a:srgbClr val="002060"/>
              </a:solidFill>
            </a:endParaRPr>
          </a:p>
        </p:txBody>
      </p:sp>
      <p:sp>
        <p:nvSpPr>
          <p:cNvPr id="12" name="TextBox 11"/>
          <p:cNvSpPr txBox="1"/>
          <p:nvPr/>
        </p:nvSpPr>
        <p:spPr>
          <a:xfrm>
            <a:off x="4786314" y="2786058"/>
            <a:ext cx="3643338" cy="923330"/>
          </a:xfrm>
          <a:prstGeom prst="rect">
            <a:avLst/>
          </a:prstGeom>
          <a:noFill/>
        </p:spPr>
        <p:txBody>
          <a:bodyPr wrap="square" rtlCol="0">
            <a:spAutoFit/>
          </a:bodyPr>
          <a:lstStyle/>
          <a:p>
            <a:pPr algn="just"/>
            <a:r>
              <a:rPr lang="ru-RU" b="1" dirty="0" smtClean="0">
                <a:solidFill>
                  <a:srgbClr val="002060"/>
                </a:solidFill>
              </a:rPr>
              <a:t>Какой наикратчайший путь может выбрать король?</a:t>
            </a:r>
            <a:endParaRPr lang="ru-RU" b="1" dirty="0">
              <a:solidFill>
                <a:srgbClr val="002060"/>
              </a:solidFill>
            </a:endParaRPr>
          </a:p>
        </p:txBody>
      </p:sp>
    </p:spTree>
    <p:extLst>
      <p:ext uri="{BB962C8B-B14F-4D97-AF65-F5344CB8AC3E}">
        <p14:creationId xmlns:p14="http://schemas.microsoft.com/office/powerpoint/2010/main" val="870063118"/>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3600" b="1" dirty="0" smtClean="0">
                <a:ln>
                  <a:solidFill>
                    <a:srgbClr val="7A5100"/>
                  </a:solidFill>
                </a:ln>
                <a:solidFill>
                  <a:srgbClr val="FFFF00"/>
                </a:solidFill>
                <a:effectLst>
                  <a:glow rad="101600">
                    <a:schemeClr val="accent1">
                      <a:satMod val="175000"/>
                      <a:alpha val="40000"/>
                    </a:schemeClr>
                  </a:glow>
                  <a:innerShdw blurRad="63500" dist="50800" dir="18900000">
                    <a:prstClr val="black">
                      <a:alpha val="50000"/>
                    </a:prstClr>
                  </a:innerShdw>
                </a:effectLst>
              </a:rPr>
              <a:t>      </a:t>
            </a:r>
            <a:r>
              <a:rPr lang="ru-RU" sz="34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Король в игре</a:t>
            </a:r>
            <a:endParaRPr lang="ru-RU" sz="34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14282" y="357166"/>
            <a:ext cx="1271490" cy="1071570"/>
          </a:xfrm>
          <a:prstGeom prst="rect">
            <a:avLst/>
          </a:prstGeom>
          <a:noFill/>
        </p:spPr>
      </p:pic>
      <p:sp>
        <p:nvSpPr>
          <p:cNvPr id="7" name="Прямоугольник 6"/>
          <p:cNvSpPr/>
          <p:nvPr/>
        </p:nvSpPr>
        <p:spPr>
          <a:xfrm>
            <a:off x="714348" y="1428736"/>
            <a:ext cx="7858180" cy="1754326"/>
          </a:xfrm>
          <a:prstGeom prst="rect">
            <a:avLst/>
          </a:prstGeom>
        </p:spPr>
        <p:txBody>
          <a:bodyPr wrap="square">
            <a:spAutoFit/>
          </a:bodyPr>
          <a:lstStyle/>
          <a:p>
            <a:pPr algn="just"/>
            <a:r>
              <a:rPr lang="ru-RU" dirty="0" smtClean="0">
                <a:solidFill>
                  <a:srgbClr val="002060"/>
                </a:solidFill>
              </a:rPr>
              <a:t>Все королевские единоборства (белого короля с черным) заканчиваются вничью, ведь короли не имеют права атаковать друг друга. </a:t>
            </a:r>
            <a:r>
              <a:rPr lang="ru-RU" b="1" dirty="0" smtClean="0">
                <a:solidFill>
                  <a:srgbClr val="002060"/>
                </a:solidFill>
              </a:rPr>
              <a:t>Королей в шахматах не бьют, под бой их ставить нельзя</a:t>
            </a:r>
            <a:r>
              <a:rPr lang="ru-RU" dirty="0" smtClean="0">
                <a:solidFill>
                  <a:srgbClr val="002060"/>
                </a:solidFill>
              </a:rPr>
              <a:t>.</a:t>
            </a:r>
          </a:p>
          <a:p>
            <a:r>
              <a:rPr lang="ru-RU" dirty="0" smtClean="0">
                <a:solidFill>
                  <a:srgbClr val="002060"/>
                </a:solidFill>
              </a:rPr>
              <a:t>Королю можно объявить только шах или мат.</a:t>
            </a:r>
          </a:p>
          <a:p>
            <a:r>
              <a:rPr lang="ru-RU" dirty="0" smtClean="0">
                <a:solidFill>
                  <a:srgbClr val="002060"/>
                </a:solidFill>
              </a:rPr>
              <a:t>Поэтому сегодня король будет сражаться против других фигур.</a:t>
            </a:r>
            <a:endParaRPr lang="ru-RU" dirty="0">
              <a:solidFill>
                <a:srgbClr val="002060"/>
              </a:solidFill>
            </a:endParaRPr>
          </a:p>
        </p:txBody>
      </p:sp>
      <p:pic>
        <p:nvPicPr>
          <p:cNvPr id="22530" name="Picture 2" descr="C:\Documents and Settings\Admin\Рабочий стол\Шахматы\Картинки\clip-art-playing-chess-615532.jpg"/>
          <p:cNvPicPr>
            <a:picLocks noChangeAspect="1" noChangeArrowheads="1"/>
          </p:cNvPicPr>
          <p:nvPr/>
        </p:nvPicPr>
        <p:blipFill>
          <a:blip r:embed="rId3"/>
          <a:srcRect/>
          <a:stretch>
            <a:fillRect/>
          </a:stretch>
        </p:blipFill>
        <p:spPr bwMode="auto">
          <a:xfrm>
            <a:off x="2571735" y="3286124"/>
            <a:ext cx="3653685" cy="3143272"/>
          </a:xfrm>
          <a:prstGeom prst="rect">
            <a:avLst/>
          </a:prstGeom>
          <a:noFill/>
        </p:spPr>
      </p:pic>
    </p:spTree>
    <p:extLst>
      <p:ext uri="{BB962C8B-B14F-4D97-AF65-F5344CB8AC3E}">
        <p14:creationId xmlns:p14="http://schemas.microsoft.com/office/powerpoint/2010/main" val="1566249891"/>
      </p:ext>
    </p:extLst>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7803_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89156" y="184015"/>
            <a:ext cx="1819889" cy="1216906"/>
          </a:xfrm>
          <a:prstGeom prst="rect">
            <a:avLst/>
          </a:prstGeom>
          <a:noFill/>
        </p:spPr>
      </p:pic>
      <p:pic>
        <p:nvPicPr>
          <p:cNvPr id="44035" name="Picture 3" descr="47631big"/>
          <p:cNvPicPr>
            <a:picLocks noChangeAspect="1"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417229" y="1665653"/>
            <a:ext cx="2173837" cy="1457894"/>
          </a:xfrm>
          <a:prstGeom prst="rect">
            <a:avLst/>
          </a:prstGeom>
          <a:noFill/>
        </p:spPr>
      </p:pic>
      <p:pic>
        <p:nvPicPr>
          <p:cNvPr id="44036" name="Picture 4" descr="motor_max_250_0025"/>
          <p:cNvPicPr>
            <a:picLocks noChangeAspect="1" noChangeArrowheads="1"/>
          </p:cNvPicPr>
          <p:nvPr/>
        </p:nvPicPr>
        <p:blipFill>
          <a:blip r:embed="rId6" cstate="print">
            <a:clrChange>
              <a:clrFrom>
                <a:srgbClr val="FFFFFF"/>
              </a:clrFrom>
              <a:clrTo>
                <a:srgbClr val="FFFFFF">
                  <a:alpha val="0"/>
                </a:srgbClr>
              </a:clrTo>
            </a:clrChange>
            <a:lum bright="-12000"/>
          </a:blip>
          <a:srcRect t="29208" b="27333"/>
          <a:stretch>
            <a:fillRect/>
          </a:stretch>
        </p:blipFill>
        <p:spPr bwMode="auto">
          <a:xfrm rot="376049">
            <a:off x="5676668" y="2331186"/>
            <a:ext cx="3407240" cy="1480730"/>
          </a:xfrm>
          <a:prstGeom prst="rect">
            <a:avLst/>
          </a:prstGeom>
          <a:noFill/>
        </p:spPr>
      </p:pic>
      <p:pic>
        <p:nvPicPr>
          <p:cNvPr id="44037" name="Picture 5" descr="ZP3199"/>
          <p:cNvPicPr>
            <a:picLocks noChangeAspect="1" noChangeArrowheads="1"/>
          </p:cNvPicPr>
          <p:nvPr/>
        </p:nvPicPr>
        <p:blipFill>
          <a:blip r:embed="rId7" cstate="print">
            <a:clrChange>
              <a:clrFrom>
                <a:srgbClr val="FCFCFC"/>
              </a:clrFrom>
              <a:clrTo>
                <a:srgbClr val="FCFCFC">
                  <a:alpha val="0"/>
                </a:srgbClr>
              </a:clrTo>
            </a:clrChange>
          </a:blip>
          <a:srcRect/>
          <a:stretch>
            <a:fillRect/>
          </a:stretch>
        </p:blipFill>
        <p:spPr bwMode="auto">
          <a:xfrm>
            <a:off x="467544" y="-32747"/>
            <a:ext cx="1911936" cy="1433667"/>
          </a:xfrm>
          <a:prstGeom prst="rect">
            <a:avLst/>
          </a:prstGeom>
          <a:noFill/>
        </p:spPr>
      </p:pic>
      <p:pic>
        <p:nvPicPr>
          <p:cNvPr id="44038" name="Picture 6" descr="ZP329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8" y="2035617"/>
            <a:ext cx="2410440" cy="2001934"/>
          </a:xfrm>
          <a:prstGeom prst="rect">
            <a:avLst/>
          </a:prstGeom>
          <a:noFill/>
        </p:spPr>
      </p:pic>
      <p:sp>
        <p:nvSpPr>
          <p:cNvPr id="44039" name="Rectangle 7"/>
          <p:cNvSpPr>
            <a:spLocks noChangeArrowheads="1"/>
          </p:cNvSpPr>
          <p:nvPr/>
        </p:nvSpPr>
        <p:spPr bwMode="auto">
          <a:xfrm>
            <a:off x="3779838" y="1031664"/>
            <a:ext cx="936527" cy="2829136"/>
          </a:xfrm>
          <a:prstGeom prst="rect">
            <a:avLst/>
          </a:prstGeom>
          <a:solidFill>
            <a:srgbClr val="333333"/>
          </a:solidFill>
          <a:ln w="9525">
            <a:noFill/>
            <a:miter lim="800000"/>
            <a:headEnd/>
            <a:tailEnd/>
          </a:ln>
          <a:effectLst/>
        </p:spPr>
        <p:txBody>
          <a:bodyPr wrap="none" anchor="ctr"/>
          <a:lstStyle/>
          <a:p>
            <a:endParaRPr lang="ru-RU"/>
          </a:p>
        </p:txBody>
      </p:sp>
      <p:sp>
        <p:nvSpPr>
          <p:cNvPr id="44040" name="Rectangle 8"/>
          <p:cNvSpPr>
            <a:spLocks noChangeArrowheads="1"/>
          </p:cNvSpPr>
          <p:nvPr/>
        </p:nvSpPr>
        <p:spPr bwMode="auto">
          <a:xfrm>
            <a:off x="4211960" y="3860800"/>
            <a:ext cx="142875" cy="504825"/>
          </a:xfrm>
          <a:prstGeom prst="rect">
            <a:avLst/>
          </a:prstGeom>
          <a:solidFill>
            <a:srgbClr val="333333"/>
          </a:solidFill>
          <a:ln w="9525">
            <a:noFill/>
            <a:miter lim="800000"/>
            <a:headEnd/>
            <a:tailEnd/>
          </a:ln>
          <a:effectLst/>
        </p:spPr>
        <p:txBody>
          <a:bodyPr wrap="none" anchor="ctr"/>
          <a:lstStyle/>
          <a:p>
            <a:endParaRPr lang="ru-RU"/>
          </a:p>
        </p:txBody>
      </p:sp>
      <p:sp>
        <p:nvSpPr>
          <p:cNvPr id="44041" name="Oval 9"/>
          <p:cNvSpPr>
            <a:spLocks noChangeArrowheads="1"/>
          </p:cNvSpPr>
          <p:nvPr/>
        </p:nvSpPr>
        <p:spPr bwMode="auto">
          <a:xfrm>
            <a:off x="3815556" y="1114641"/>
            <a:ext cx="865090" cy="741574"/>
          </a:xfrm>
          <a:prstGeom prst="ellipse">
            <a:avLst/>
          </a:prstGeom>
          <a:gradFill rotWithShape="1">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lstStyle/>
          <a:p>
            <a:endParaRPr lang="ru-RU"/>
          </a:p>
        </p:txBody>
      </p:sp>
      <p:sp>
        <p:nvSpPr>
          <p:cNvPr id="44042" name="Oval 10"/>
          <p:cNvSpPr>
            <a:spLocks noChangeArrowheads="1"/>
          </p:cNvSpPr>
          <p:nvPr/>
        </p:nvSpPr>
        <p:spPr bwMode="auto">
          <a:xfrm>
            <a:off x="3836109" y="2010929"/>
            <a:ext cx="865090" cy="864468"/>
          </a:xfrm>
          <a:prstGeom prst="ellipse">
            <a:avLst/>
          </a:prstGeom>
          <a:gradFill rotWithShape="1">
            <a:gsLst>
              <a:gs pos="0">
                <a:srgbClr val="FFFF00"/>
              </a:gs>
              <a:gs pos="100000">
                <a:srgbClr val="FFFF00">
                  <a:gamma/>
                  <a:shade val="46275"/>
                  <a:invGamma/>
                </a:srgbClr>
              </a:gs>
            </a:gsLst>
            <a:path path="shape">
              <a:fillToRect l="50000" t="50000" r="50000" b="50000"/>
            </a:path>
          </a:gradFill>
          <a:ln w="9525">
            <a:noFill/>
            <a:round/>
            <a:headEnd/>
            <a:tailEnd/>
          </a:ln>
          <a:effectLst/>
        </p:spPr>
        <p:txBody>
          <a:bodyPr wrap="none" anchor="ctr"/>
          <a:lstStyle/>
          <a:p>
            <a:endParaRPr lang="ru-RU"/>
          </a:p>
        </p:txBody>
      </p:sp>
      <p:sp>
        <p:nvSpPr>
          <p:cNvPr id="44043" name="Oval 11"/>
          <p:cNvSpPr>
            <a:spLocks noChangeArrowheads="1"/>
          </p:cNvSpPr>
          <p:nvPr/>
        </p:nvSpPr>
        <p:spPr bwMode="auto">
          <a:xfrm>
            <a:off x="3851276" y="3018904"/>
            <a:ext cx="865090" cy="770459"/>
          </a:xfrm>
          <a:prstGeom prst="ellipse">
            <a:avLst/>
          </a:prstGeom>
          <a:gradFill rotWithShape="1">
            <a:gsLst>
              <a:gs pos="0">
                <a:srgbClr val="00FF00"/>
              </a:gs>
              <a:gs pos="100000">
                <a:srgbClr val="00FF00">
                  <a:gamma/>
                  <a:shade val="46275"/>
                  <a:invGamma/>
                </a:srgbClr>
              </a:gs>
            </a:gsLst>
            <a:path path="shape">
              <a:fillToRect l="50000" t="50000" r="50000" b="50000"/>
            </a:path>
          </a:gradFill>
          <a:ln w="9525">
            <a:noFill/>
            <a:round/>
            <a:headEnd/>
            <a:tailEnd/>
          </a:ln>
          <a:effectLst/>
        </p:spPr>
        <p:txBody>
          <a:bodyPr wrap="none" anchor="ctr"/>
          <a:lstStyle/>
          <a:p>
            <a:endParaRPr lang="ru-RU"/>
          </a:p>
        </p:txBody>
      </p:sp>
      <p:pic>
        <p:nvPicPr>
          <p:cNvPr id="44044" name="Picture 12">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8839200" y="6553200"/>
            <a:ext cx="304800" cy="304800"/>
          </a:xfrm>
          <a:prstGeom prst="rect">
            <a:avLst/>
          </a:prstGeom>
          <a:noFill/>
        </p:spPr>
      </p:pic>
      <p:sp>
        <p:nvSpPr>
          <p:cNvPr id="13" name="Заголовок 1"/>
          <p:cNvSpPr txBox="1">
            <a:spLocks/>
          </p:cNvSpPr>
          <p:nvPr/>
        </p:nvSpPr>
        <p:spPr>
          <a:xfrm>
            <a:off x="777081" y="231986"/>
            <a:ext cx="6923112" cy="56207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V .ФИЗМИНУТКА</a:t>
            </a:r>
            <a:endParaRPr kumimoji="0" lang="ru-RU" sz="24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
        <p:nvSpPr>
          <p:cNvPr id="14" name="Прямоугольник 13"/>
          <p:cNvSpPr/>
          <p:nvPr/>
        </p:nvSpPr>
        <p:spPr>
          <a:xfrm>
            <a:off x="179512" y="4365104"/>
            <a:ext cx="8659688" cy="2419124"/>
          </a:xfrm>
          <a:prstGeom prst="rect">
            <a:avLst/>
          </a:prstGeom>
        </p:spPr>
        <p:txBody>
          <a:bodyPr wrap="square">
            <a:spAutoFit/>
          </a:bodyPr>
          <a:lstStyle/>
          <a:p>
            <a:pPr marL="0" lvl="1" indent="354013" algn="just">
              <a:lnSpc>
                <a:spcPct val="90000"/>
              </a:lnSpc>
              <a:spcBef>
                <a:spcPts val="700"/>
              </a:spcBef>
              <a:buClr>
                <a:schemeClr val="accent2"/>
              </a:buClr>
              <a:buSzPct val="60000"/>
            </a:pPr>
            <a:r>
              <a:rPr lang="ru-RU" sz="2400" b="1" i="1" dirty="0" smtClean="0">
                <a:solidFill>
                  <a:srgbClr val="000066"/>
                </a:solidFill>
                <a:latin typeface="Times New Roman" pitchFamily="18" charset="0"/>
                <a:cs typeface="Times New Roman" pitchFamily="18" charset="0"/>
              </a:rPr>
              <a:t>Высокая </a:t>
            </a:r>
            <a:r>
              <a:rPr lang="ru-RU" sz="2400" b="1" i="1" dirty="0">
                <a:solidFill>
                  <a:srgbClr val="000066"/>
                </a:solidFill>
                <a:latin typeface="Times New Roman" pitchFamily="18" charset="0"/>
                <a:cs typeface="Times New Roman" pitchFamily="18" charset="0"/>
              </a:rPr>
              <a:t>работоспособность на протяжении всего урока обеспечивалась сменой видов деятельности, различными формами организации работы (фронтальной, групповой, работой в парах), а также применением </a:t>
            </a:r>
            <a:r>
              <a:rPr lang="ru-RU" sz="2400" b="1" i="1" dirty="0" smtClean="0">
                <a:solidFill>
                  <a:srgbClr val="000066"/>
                </a:solidFill>
                <a:latin typeface="Times New Roman" pitchFamily="18" charset="0"/>
                <a:cs typeface="Times New Roman" pitchFamily="18" charset="0"/>
              </a:rPr>
              <a:t>здоровье-сберегающих </a:t>
            </a:r>
            <a:r>
              <a:rPr lang="ru-RU" sz="2400" b="1" i="1" dirty="0">
                <a:solidFill>
                  <a:srgbClr val="000066"/>
                </a:solidFill>
                <a:latin typeface="Times New Roman" pitchFamily="18" charset="0"/>
                <a:cs typeface="Times New Roman" pitchFamily="18" charset="0"/>
              </a:rPr>
              <a:t>технологий (</a:t>
            </a:r>
            <a:r>
              <a:rPr lang="ru-RU" sz="2400" b="1" i="1" dirty="0" err="1">
                <a:solidFill>
                  <a:srgbClr val="000066"/>
                </a:solidFill>
                <a:latin typeface="Times New Roman" pitchFamily="18" charset="0"/>
                <a:cs typeface="Times New Roman" pitchFamily="18" charset="0"/>
              </a:rPr>
              <a:t>физминутка</a:t>
            </a:r>
            <a:r>
              <a:rPr lang="ru-RU" sz="2400" b="1" i="1" dirty="0">
                <a:solidFill>
                  <a:srgbClr val="000066"/>
                </a:solidFill>
                <a:latin typeface="Times New Roman" pitchFamily="18" charset="0"/>
                <a:cs typeface="Times New Roman" pitchFamily="18" charset="0"/>
              </a:rPr>
              <a:t>). Это способствовало созданию на уроке положительной психологической атмосферы, ситуации успеха.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044"/>
                                        </p:tgtEl>
                                      </p:cBhvr>
                                    </p:cmd>
                                  </p:childTnLst>
                                </p:cTn>
                              </p:par>
                              <p:par>
                                <p:cTn id="7" presetID="10" presetClass="entr" presetSubtype="0" fill="hold" nodeType="withEffect">
                                  <p:stCondLst>
                                    <p:cond delay="0"/>
                                  </p:stCondLst>
                                  <p:childTnLst>
                                    <p:set>
                                      <p:cBhvr>
                                        <p:cTn id="8" dur="1" fill="hold">
                                          <p:stCondLst>
                                            <p:cond delay="0"/>
                                          </p:stCondLst>
                                        </p:cTn>
                                        <p:tgtEl>
                                          <p:spTgt spid="44037"/>
                                        </p:tgtEl>
                                        <p:attrNameLst>
                                          <p:attrName>style.visibility</p:attrName>
                                        </p:attrNameLst>
                                      </p:cBhvr>
                                      <p:to>
                                        <p:strVal val="visible"/>
                                      </p:to>
                                    </p:set>
                                    <p:animEffect transition="in" filter="fade">
                                      <p:cBhvr>
                                        <p:cTn id="9" dur="1000"/>
                                        <p:tgtEl>
                                          <p:spTgt spid="44037"/>
                                        </p:tgtEl>
                                      </p:cBhvr>
                                    </p:animEffect>
                                  </p:childTnLst>
                                </p:cTn>
                              </p:par>
                              <p:par>
                                <p:cTn id="10" presetID="0" presetClass="path" presetSubtype="0" accel="50000" decel="50000" fill="hold" nodeType="withEffect">
                                  <p:stCondLst>
                                    <p:cond delay="0"/>
                                  </p:stCondLst>
                                  <p:childTnLst>
                                    <p:animMotion origin="layout" path="M -3.61111E-6 4.07407E-6 L 1.09462 0.66157 " pathEditMode="relative" ptsTypes="AA">
                                      <p:cBhvr>
                                        <p:cTn id="11" dur="5000" fill="hold"/>
                                        <p:tgtEl>
                                          <p:spTgt spid="44037"/>
                                        </p:tgtEl>
                                        <p:attrNameLst>
                                          <p:attrName>ppt_x</p:attrName>
                                          <p:attrName>ppt_y</p:attrName>
                                        </p:attrNameLst>
                                      </p:cBhvr>
                                    </p:animMotion>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44036"/>
                                        </p:tgtEl>
                                        <p:attrNameLst>
                                          <p:attrName>style.visibility</p:attrName>
                                        </p:attrNameLst>
                                      </p:cBhvr>
                                      <p:to>
                                        <p:strVal val="visible"/>
                                      </p:to>
                                    </p:set>
                                    <p:animEffect transition="in" filter="fade">
                                      <p:cBhvr>
                                        <p:cTn id="15" dur="1000"/>
                                        <p:tgtEl>
                                          <p:spTgt spid="44036"/>
                                        </p:tgtEl>
                                      </p:cBhvr>
                                    </p:animEffect>
                                  </p:childTnLst>
                                </p:cTn>
                              </p:par>
                              <p:par>
                                <p:cTn id="16" presetID="0" presetClass="path" presetSubtype="0" accel="50000" decel="50000" fill="hold" nodeType="withEffect">
                                  <p:stCondLst>
                                    <p:cond delay="0"/>
                                  </p:stCondLst>
                                  <p:childTnLst>
                                    <p:animMotion origin="layout" path="M 0.25625 0.06852 L -1.00364 0.0581 " pathEditMode="relative" ptsTypes="AA">
                                      <p:cBhvr>
                                        <p:cTn id="17" dur="3000" fill="hold"/>
                                        <p:tgtEl>
                                          <p:spTgt spid="44036"/>
                                        </p:tgtEl>
                                        <p:attrNameLst>
                                          <p:attrName>ppt_x</p:attrName>
                                          <p:attrName>ppt_y</p:attrName>
                                        </p:attrNameLst>
                                      </p:cBhvr>
                                    </p:animMotion>
                                  </p:childTnLst>
                                </p:cTn>
                              </p:par>
                            </p:childTnLst>
                          </p:cTn>
                        </p:par>
                        <p:par>
                          <p:cTn id="18" fill="hold">
                            <p:stCondLst>
                              <p:cond delay="8000"/>
                            </p:stCondLst>
                            <p:childTnLst>
                              <p:par>
                                <p:cTn id="19" presetID="10" presetClass="entr" presetSubtype="0" fill="hold" nodeType="afterEffect">
                                  <p:stCondLst>
                                    <p:cond delay="0"/>
                                  </p:stCondLst>
                                  <p:childTnLst>
                                    <p:set>
                                      <p:cBhvr>
                                        <p:cTn id="20" dur="1" fill="hold">
                                          <p:stCondLst>
                                            <p:cond delay="0"/>
                                          </p:stCondLst>
                                        </p:cTn>
                                        <p:tgtEl>
                                          <p:spTgt spid="44034"/>
                                        </p:tgtEl>
                                        <p:attrNameLst>
                                          <p:attrName>style.visibility</p:attrName>
                                        </p:attrNameLst>
                                      </p:cBhvr>
                                      <p:to>
                                        <p:strVal val="visible"/>
                                      </p:to>
                                    </p:set>
                                    <p:animEffect transition="in" filter="fade">
                                      <p:cBhvr>
                                        <p:cTn id="21" dur="1000"/>
                                        <p:tgtEl>
                                          <p:spTgt spid="44034"/>
                                        </p:tgtEl>
                                      </p:cBhvr>
                                    </p:animEffect>
                                  </p:childTnLst>
                                </p:cTn>
                              </p:par>
                              <p:par>
                                <p:cTn id="22" presetID="0" presetClass="path" presetSubtype="0" accel="50000" decel="50000" fill="hold" nodeType="withEffect">
                                  <p:stCondLst>
                                    <p:cond delay="0"/>
                                  </p:stCondLst>
                                  <p:childTnLst>
                                    <p:animMotion origin="layout" path="M 0.21667 -0.02129 L -1.08264 0.26227 " pathEditMode="relative" ptsTypes="AA">
                                      <p:cBhvr>
                                        <p:cTn id="23" dur="5000" fill="hold"/>
                                        <p:tgtEl>
                                          <p:spTgt spid="44034"/>
                                        </p:tgtEl>
                                        <p:attrNameLst>
                                          <p:attrName>ppt_x</p:attrName>
                                          <p:attrName>ppt_y</p:attrName>
                                        </p:attrNameLst>
                                      </p:cBhvr>
                                    </p:animMotion>
                                  </p:childTnLst>
                                </p:cTn>
                              </p:par>
                            </p:childTnLst>
                          </p:cTn>
                        </p:par>
                        <p:par>
                          <p:cTn id="24" fill="hold">
                            <p:stCondLst>
                              <p:cond delay="13000"/>
                            </p:stCondLst>
                            <p:childTnLst>
                              <p:par>
                                <p:cTn id="25" presetID="10" presetClass="entr" presetSubtype="0" fill="hold" grpId="0" nodeType="afterEffect">
                                  <p:stCondLst>
                                    <p:cond delay="0"/>
                                  </p:stCondLst>
                                  <p:childTnLst>
                                    <p:set>
                                      <p:cBhvr>
                                        <p:cTn id="26" dur="1" fill="hold">
                                          <p:stCondLst>
                                            <p:cond delay="0"/>
                                          </p:stCondLst>
                                        </p:cTn>
                                        <p:tgtEl>
                                          <p:spTgt spid="44039"/>
                                        </p:tgtEl>
                                        <p:attrNameLst>
                                          <p:attrName>style.visibility</p:attrName>
                                        </p:attrNameLst>
                                      </p:cBhvr>
                                      <p:to>
                                        <p:strVal val="visible"/>
                                      </p:to>
                                    </p:set>
                                    <p:animEffect transition="in" filter="fade">
                                      <p:cBhvr>
                                        <p:cTn id="27" dur="1000"/>
                                        <p:tgtEl>
                                          <p:spTgt spid="440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040"/>
                                        </p:tgtEl>
                                        <p:attrNameLst>
                                          <p:attrName>style.visibility</p:attrName>
                                        </p:attrNameLst>
                                      </p:cBhvr>
                                      <p:to>
                                        <p:strVal val="visible"/>
                                      </p:to>
                                    </p:set>
                                    <p:animEffect transition="in" filter="fade">
                                      <p:cBhvr>
                                        <p:cTn id="30" dur="1000"/>
                                        <p:tgtEl>
                                          <p:spTgt spid="44040"/>
                                        </p:tgtEl>
                                      </p:cBhvr>
                                    </p:animEffect>
                                  </p:childTnLst>
                                </p:cTn>
                              </p:par>
                              <p:par>
                                <p:cTn id="31" presetID="10" presetClass="entr" presetSubtype="0" repeatCount="4000" fill="hold" grpId="0" nodeType="withEffect">
                                  <p:stCondLst>
                                    <p:cond delay="0"/>
                                  </p:stCondLst>
                                  <p:childTnLst>
                                    <p:set>
                                      <p:cBhvr>
                                        <p:cTn id="32" dur="1" fill="hold">
                                          <p:stCondLst>
                                            <p:cond delay="0"/>
                                          </p:stCondLst>
                                        </p:cTn>
                                        <p:tgtEl>
                                          <p:spTgt spid="44041"/>
                                        </p:tgtEl>
                                        <p:attrNameLst>
                                          <p:attrName>style.visibility</p:attrName>
                                        </p:attrNameLst>
                                      </p:cBhvr>
                                      <p:to>
                                        <p:strVal val="visible"/>
                                      </p:to>
                                    </p:set>
                                    <p:animEffect transition="in" filter="fade">
                                      <p:cBhvr>
                                        <p:cTn id="33" dur="1000"/>
                                        <p:tgtEl>
                                          <p:spTgt spid="4404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4041"/>
                                        </p:tgtEl>
                                        <p:attrNameLst>
                                          <p:attrName>style.visibility</p:attrName>
                                        </p:attrNameLst>
                                      </p:cBhvr>
                                      <p:to>
                                        <p:strVal val="visible"/>
                                      </p:to>
                                    </p:set>
                                    <p:animEffect transition="in" filter="fade">
                                      <p:cBhvr>
                                        <p:cTn id="36" dur="1000"/>
                                        <p:tgtEl>
                                          <p:spTgt spid="44041"/>
                                        </p:tgtEl>
                                      </p:cBhvr>
                                    </p:animEffect>
                                  </p:childTnLst>
                                </p:cTn>
                              </p:par>
                            </p:childTnLst>
                          </p:cTn>
                        </p:par>
                        <p:par>
                          <p:cTn id="37" fill="hold">
                            <p:stCondLst>
                              <p:cond delay="17000"/>
                            </p:stCondLst>
                            <p:childTnLst>
                              <p:par>
                                <p:cTn id="38" presetID="24" presetClass="emph" presetSubtype="0" fill="hold" grpId="2" nodeType="afterEffect">
                                  <p:stCondLst>
                                    <p:cond delay="0"/>
                                  </p:stCondLst>
                                  <p:childTnLst>
                                    <p:animClr clrSpc="hsl" dir="cw">
                                      <p:cBhvr override="childStyle">
                                        <p:cTn id="39" dur="500" fill="hold"/>
                                        <p:tgtEl>
                                          <p:spTgt spid="44041"/>
                                        </p:tgtEl>
                                        <p:attrNameLst>
                                          <p:attrName>style.color</p:attrName>
                                        </p:attrNameLst>
                                      </p:cBhvr>
                                      <p:by>
                                        <p:hsl h="0" s="-12549" l="-25098"/>
                                      </p:by>
                                    </p:animClr>
                                    <p:animClr clrSpc="hsl" dir="cw">
                                      <p:cBhvr>
                                        <p:cTn id="40" dur="500" fill="hold"/>
                                        <p:tgtEl>
                                          <p:spTgt spid="44041"/>
                                        </p:tgtEl>
                                        <p:attrNameLst>
                                          <p:attrName>fillcolor</p:attrName>
                                        </p:attrNameLst>
                                      </p:cBhvr>
                                      <p:by>
                                        <p:hsl h="0" s="-12549" l="-25098"/>
                                      </p:by>
                                    </p:animClr>
                                    <p:animClr clrSpc="hsl" dir="cw">
                                      <p:cBhvr>
                                        <p:cTn id="41" dur="500" fill="hold"/>
                                        <p:tgtEl>
                                          <p:spTgt spid="44041"/>
                                        </p:tgtEl>
                                        <p:attrNameLst>
                                          <p:attrName>stroke.color</p:attrName>
                                        </p:attrNameLst>
                                      </p:cBhvr>
                                      <p:by>
                                        <p:hsl h="0" s="-12549" l="-25098"/>
                                      </p:by>
                                    </p:animClr>
                                    <p:set>
                                      <p:cBhvr>
                                        <p:cTn id="42" dur="500" fill="hold"/>
                                        <p:tgtEl>
                                          <p:spTgt spid="44041"/>
                                        </p:tgtEl>
                                        <p:attrNameLst>
                                          <p:attrName>fill.type</p:attrName>
                                        </p:attrNameLst>
                                      </p:cBhvr>
                                      <p:to>
                                        <p:strVal val="solid"/>
                                      </p:to>
                                    </p:set>
                                  </p:childTnLst>
                                </p:cTn>
                              </p:par>
                            </p:childTnLst>
                          </p:cTn>
                        </p:par>
                        <p:par>
                          <p:cTn id="43" fill="hold">
                            <p:stCondLst>
                              <p:cond delay="17500"/>
                            </p:stCondLst>
                            <p:childTnLst>
                              <p:par>
                                <p:cTn id="44" presetID="10" presetClass="entr" presetSubtype="0" fill="hold" grpId="0" nodeType="afterEffect">
                                  <p:stCondLst>
                                    <p:cond delay="0"/>
                                  </p:stCondLst>
                                  <p:childTnLst>
                                    <p:set>
                                      <p:cBhvr>
                                        <p:cTn id="45" dur="1" fill="hold">
                                          <p:stCondLst>
                                            <p:cond delay="0"/>
                                          </p:stCondLst>
                                        </p:cTn>
                                        <p:tgtEl>
                                          <p:spTgt spid="44042"/>
                                        </p:tgtEl>
                                        <p:attrNameLst>
                                          <p:attrName>style.visibility</p:attrName>
                                        </p:attrNameLst>
                                      </p:cBhvr>
                                      <p:to>
                                        <p:strVal val="visible"/>
                                      </p:to>
                                    </p:set>
                                    <p:animEffect transition="in" filter="fade">
                                      <p:cBhvr>
                                        <p:cTn id="46" dur="1000"/>
                                        <p:tgtEl>
                                          <p:spTgt spid="44042"/>
                                        </p:tgtEl>
                                      </p:cBhvr>
                                    </p:animEffect>
                                  </p:childTnLst>
                                </p:cTn>
                              </p:par>
                              <p:par>
                                <p:cTn id="47" presetID="10" presetClass="entr" presetSubtype="0" repeatCount="3000" fill="hold" grpId="1" nodeType="withEffect">
                                  <p:stCondLst>
                                    <p:cond delay="0"/>
                                  </p:stCondLst>
                                  <p:childTnLst>
                                    <p:set>
                                      <p:cBhvr>
                                        <p:cTn id="48" dur="1" fill="hold">
                                          <p:stCondLst>
                                            <p:cond delay="0"/>
                                          </p:stCondLst>
                                        </p:cTn>
                                        <p:tgtEl>
                                          <p:spTgt spid="44042"/>
                                        </p:tgtEl>
                                        <p:attrNameLst>
                                          <p:attrName>style.visibility</p:attrName>
                                        </p:attrNameLst>
                                      </p:cBhvr>
                                      <p:to>
                                        <p:strVal val="visible"/>
                                      </p:to>
                                    </p:set>
                                    <p:animEffect transition="in" filter="fade">
                                      <p:cBhvr>
                                        <p:cTn id="49" dur="1000"/>
                                        <p:tgtEl>
                                          <p:spTgt spid="44042"/>
                                        </p:tgtEl>
                                      </p:cBhvr>
                                    </p:animEffect>
                                  </p:childTnLst>
                                </p:cTn>
                              </p:par>
                            </p:childTnLst>
                          </p:cTn>
                        </p:par>
                        <p:par>
                          <p:cTn id="50" fill="hold">
                            <p:stCondLst>
                              <p:cond delay="20500"/>
                            </p:stCondLst>
                            <p:childTnLst>
                              <p:par>
                                <p:cTn id="51" presetID="24" presetClass="emph" presetSubtype="0" fill="hold" grpId="2" nodeType="afterEffect">
                                  <p:stCondLst>
                                    <p:cond delay="0"/>
                                  </p:stCondLst>
                                  <p:childTnLst>
                                    <p:animClr clrSpc="hsl" dir="cw">
                                      <p:cBhvr override="childStyle">
                                        <p:cTn id="52" dur="500" fill="hold"/>
                                        <p:tgtEl>
                                          <p:spTgt spid="44042"/>
                                        </p:tgtEl>
                                        <p:attrNameLst>
                                          <p:attrName>style.color</p:attrName>
                                        </p:attrNameLst>
                                      </p:cBhvr>
                                      <p:by>
                                        <p:hsl h="0" s="-12549" l="-25098"/>
                                      </p:by>
                                    </p:animClr>
                                    <p:animClr clrSpc="hsl" dir="cw">
                                      <p:cBhvr>
                                        <p:cTn id="53" dur="500" fill="hold"/>
                                        <p:tgtEl>
                                          <p:spTgt spid="44042"/>
                                        </p:tgtEl>
                                        <p:attrNameLst>
                                          <p:attrName>fillcolor</p:attrName>
                                        </p:attrNameLst>
                                      </p:cBhvr>
                                      <p:by>
                                        <p:hsl h="0" s="-12549" l="-25098"/>
                                      </p:by>
                                    </p:animClr>
                                    <p:animClr clrSpc="hsl" dir="cw">
                                      <p:cBhvr>
                                        <p:cTn id="54" dur="500" fill="hold"/>
                                        <p:tgtEl>
                                          <p:spTgt spid="44042"/>
                                        </p:tgtEl>
                                        <p:attrNameLst>
                                          <p:attrName>stroke.color</p:attrName>
                                        </p:attrNameLst>
                                      </p:cBhvr>
                                      <p:by>
                                        <p:hsl h="0" s="-12549" l="-25098"/>
                                      </p:by>
                                    </p:animClr>
                                    <p:set>
                                      <p:cBhvr>
                                        <p:cTn id="55" dur="500" fill="hold"/>
                                        <p:tgtEl>
                                          <p:spTgt spid="44042"/>
                                        </p:tgtEl>
                                        <p:attrNameLst>
                                          <p:attrName>fill.type</p:attrName>
                                        </p:attrNameLst>
                                      </p:cBhvr>
                                      <p:to>
                                        <p:strVal val="solid"/>
                                      </p:to>
                                    </p:set>
                                  </p:childTnLst>
                                </p:cTn>
                              </p:par>
                            </p:childTnLst>
                          </p:cTn>
                        </p:par>
                        <p:par>
                          <p:cTn id="56" fill="hold">
                            <p:stCondLst>
                              <p:cond delay="21000"/>
                            </p:stCondLst>
                            <p:childTnLst>
                              <p:par>
                                <p:cTn id="57" presetID="10" presetClass="entr" presetSubtype="0" repeatCount="3000" fill="hold" grpId="0" nodeType="afterEffect">
                                  <p:stCondLst>
                                    <p:cond delay="0"/>
                                  </p:stCondLst>
                                  <p:childTnLst>
                                    <p:set>
                                      <p:cBhvr>
                                        <p:cTn id="58" dur="1" fill="hold">
                                          <p:stCondLst>
                                            <p:cond delay="0"/>
                                          </p:stCondLst>
                                        </p:cTn>
                                        <p:tgtEl>
                                          <p:spTgt spid="44043"/>
                                        </p:tgtEl>
                                        <p:attrNameLst>
                                          <p:attrName>style.visibility</p:attrName>
                                        </p:attrNameLst>
                                      </p:cBhvr>
                                      <p:to>
                                        <p:strVal val="visible"/>
                                      </p:to>
                                    </p:set>
                                    <p:animEffect transition="in" filter="fade">
                                      <p:cBhvr>
                                        <p:cTn id="59" dur="1000"/>
                                        <p:tgtEl>
                                          <p:spTgt spid="44043"/>
                                        </p:tgtEl>
                                      </p:cBhvr>
                                    </p:animEffect>
                                  </p:childTnLst>
                                </p:cTn>
                              </p:par>
                            </p:childTnLst>
                          </p:cTn>
                        </p:par>
                        <p:par>
                          <p:cTn id="60" fill="hold">
                            <p:stCondLst>
                              <p:cond delay="24000"/>
                            </p:stCondLst>
                            <p:childTnLst>
                              <p:par>
                                <p:cTn id="61" presetID="10" presetClass="entr" presetSubtype="0" fill="hold" nodeType="afterEffect">
                                  <p:stCondLst>
                                    <p:cond delay="0"/>
                                  </p:stCondLst>
                                  <p:childTnLst>
                                    <p:set>
                                      <p:cBhvr>
                                        <p:cTn id="62" dur="1" fill="hold">
                                          <p:stCondLst>
                                            <p:cond delay="0"/>
                                          </p:stCondLst>
                                        </p:cTn>
                                        <p:tgtEl>
                                          <p:spTgt spid="44038"/>
                                        </p:tgtEl>
                                        <p:attrNameLst>
                                          <p:attrName>style.visibility</p:attrName>
                                        </p:attrNameLst>
                                      </p:cBhvr>
                                      <p:to>
                                        <p:strVal val="visible"/>
                                      </p:to>
                                    </p:set>
                                    <p:animEffect transition="in" filter="fade">
                                      <p:cBhvr>
                                        <p:cTn id="63" dur="1000"/>
                                        <p:tgtEl>
                                          <p:spTgt spid="44038"/>
                                        </p:tgtEl>
                                      </p:cBhvr>
                                    </p:animEffect>
                                  </p:childTnLst>
                                </p:cTn>
                              </p:par>
                              <p:par>
                                <p:cTn id="64" presetID="0" presetClass="path" presetSubtype="0" accel="50000" decel="50000" fill="hold" nodeType="withEffect">
                                  <p:stCondLst>
                                    <p:cond delay="0"/>
                                  </p:stCondLst>
                                  <p:childTnLst>
                                    <p:animMotion origin="layout" path="M -0.21493 0.09629 L 1.30503 0.24329 " pathEditMode="relative" ptsTypes="AA">
                                      <p:cBhvr>
                                        <p:cTn id="65" dur="5000" fill="hold"/>
                                        <p:tgtEl>
                                          <p:spTgt spid="44038"/>
                                        </p:tgtEl>
                                        <p:attrNameLst>
                                          <p:attrName>ppt_x</p:attrName>
                                          <p:attrName>ppt_y</p:attrName>
                                        </p:attrNameLst>
                                      </p:cBhvr>
                                    </p:animMotion>
                                  </p:childTnLst>
                                </p:cTn>
                              </p:par>
                            </p:childTnLst>
                          </p:cTn>
                        </p:par>
                        <p:par>
                          <p:cTn id="66" fill="hold">
                            <p:stCondLst>
                              <p:cond delay="29000"/>
                            </p:stCondLst>
                            <p:childTnLst>
                              <p:par>
                                <p:cTn id="67" presetID="10" presetClass="entr" presetSubtype="0" fill="hold" nodeType="afterEffect">
                                  <p:stCondLst>
                                    <p:cond delay="0"/>
                                  </p:stCondLst>
                                  <p:childTnLst>
                                    <p:set>
                                      <p:cBhvr>
                                        <p:cTn id="68" dur="1" fill="hold">
                                          <p:stCondLst>
                                            <p:cond delay="0"/>
                                          </p:stCondLst>
                                        </p:cTn>
                                        <p:tgtEl>
                                          <p:spTgt spid="44035"/>
                                        </p:tgtEl>
                                        <p:attrNameLst>
                                          <p:attrName>style.visibility</p:attrName>
                                        </p:attrNameLst>
                                      </p:cBhvr>
                                      <p:to>
                                        <p:strVal val="visible"/>
                                      </p:to>
                                    </p:set>
                                    <p:animEffect transition="in" filter="fade">
                                      <p:cBhvr>
                                        <p:cTn id="69" dur="1000"/>
                                        <p:tgtEl>
                                          <p:spTgt spid="44035"/>
                                        </p:tgtEl>
                                      </p:cBhvr>
                                    </p:animEffect>
                                  </p:childTnLst>
                                </p:cTn>
                              </p:par>
                              <p:par>
                                <p:cTn id="70" presetID="0" presetClass="path" presetSubtype="0" accel="50000" decel="50000" fill="hold" nodeType="withEffect">
                                  <p:stCondLst>
                                    <p:cond delay="0"/>
                                  </p:stCondLst>
                                  <p:childTnLst>
                                    <p:animMotion origin="layout" path="M -0.22431 -0.00069 L 1.48837 0.02107 " pathEditMode="relative" rAng="0" ptsTypes="AA">
                                      <p:cBhvr>
                                        <p:cTn id="71" dur="5000" fill="hold"/>
                                        <p:tgtEl>
                                          <p:spTgt spid="44035"/>
                                        </p:tgtEl>
                                        <p:attrNameLst>
                                          <p:attrName>ppt_x</p:attrName>
                                          <p:attrName>ppt_y</p:attrName>
                                        </p:attrNameLst>
                                      </p:cBhvr>
                                      <p:rCtr x="85600" y="1100"/>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2" fill="hold" display="0">
                  <p:stCondLst>
                    <p:cond delay="indefinite"/>
                  </p:stCondLst>
                  <p:endCondLst>
                    <p:cond evt="onPrev" delay="0">
                      <p:tgtEl>
                        <p:sldTgt/>
                      </p:tgtEl>
                    </p:cond>
                    <p:cond evt="onStopAudio" delay="0">
                      <p:tgtEl>
                        <p:sldTgt/>
                      </p:tgtEl>
                    </p:cond>
                  </p:endCondLst>
                </p:cTn>
                <p:tgtEl>
                  <p:spTgt spid="44044"/>
                </p:tgtEl>
              </p:cMediaNode>
            </p:audio>
          </p:childTnLst>
        </p:cTn>
      </p:par>
    </p:tnLst>
    <p:bldLst>
      <p:bldP spid="44039" grpId="0" animBg="1"/>
      <p:bldP spid="44040" grpId="0" animBg="1"/>
      <p:bldP spid="44041" grpId="0" animBg="1"/>
      <p:bldP spid="44041" grpId="1" animBg="1"/>
      <p:bldP spid="44041" grpId="2" animBg="1"/>
      <p:bldP spid="44042" grpId="0" animBg="1"/>
      <p:bldP spid="44042" grpId="1" animBg="1"/>
      <p:bldP spid="44042" grpId="2" animBg="1"/>
      <p:bldP spid="440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3568" y="3617129"/>
            <a:ext cx="8292988" cy="2955031"/>
          </a:xfrm>
        </p:spPr>
        <p:txBody>
          <a:bodyPr>
            <a:normAutofit fontScale="70000" lnSpcReduction="20000"/>
          </a:bodyPr>
          <a:lstStyle/>
          <a:p>
            <a:pPr marL="0" indent="354013" algn="just">
              <a:buNone/>
            </a:pPr>
            <a:r>
              <a:rPr lang="ru-RU" sz="3600" b="1" i="1" dirty="0" smtClean="0">
                <a:solidFill>
                  <a:srgbClr val="002060"/>
                </a:solidFill>
                <a:latin typeface="Times New Roman" pitchFamily="18" charset="0"/>
                <a:cs typeface="Times New Roman" pitchFamily="18" charset="0"/>
              </a:rPr>
              <a:t>Первичное закрепление и практическое применение знаний  организовано   в форме </a:t>
            </a:r>
            <a:r>
              <a:rPr lang="ru-RU" sz="3600" b="1" i="1" dirty="0" smtClean="0">
                <a:solidFill>
                  <a:srgbClr val="002060"/>
                </a:solidFill>
                <a:latin typeface="Times New Roman" panose="02020603050405020304" pitchFamily="18" charset="0"/>
                <a:ea typeface="Calibri" panose="020F0502020204030204" pitchFamily="34" charset="0"/>
              </a:rPr>
              <a:t> дидактических заданий </a:t>
            </a:r>
            <a:r>
              <a:rPr lang="ru-RU" sz="3600" b="1" i="1" dirty="0">
                <a:solidFill>
                  <a:srgbClr val="002060"/>
                </a:solidFill>
                <a:latin typeface="Times New Roman" panose="02020603050405020304" pitchFamily="18" charset="0"/>
                <a:ea typeface="Calibri" panose="020F0502020204030204" pitchFamily="34" charset="0"/>
              </a:rPr>
              <a:t>«Один в поле воин», «Кратчайший путь», «Лабиринт», «Перехитри часовых» , а так же </a:t>
            </a:r>
            <a:r>
              <a:rPr lang="ru-RU" sz="3600" b="1" i="1" dirty="0" smtClean="0">
                <a:solidFill>
                  <a:srgbClr val="002060"/>
                </a:solidFill>
                <a:latin typeface="Times New Roman" panose="02020603050405020304" pitchFamily="18" charset="0"/>
                <a:ea typeface="Calibri" panose="020F0502020204030204" pitchFamily="34" charset="0"/>
              </a:rPr>
              <a:t>дидактических игр </a:t>
            </a:r>
            <a:r>
              <a:rPr lang="ru-RU" sz="3600" b="1" i="1" dirty="0">
                <a:solidFill>
                  <a:srgbClr val="002060"/>
                </a:solidFill>
                <a:latin typeface="Times New Roman" panose="02020603050405020304" pitchFamily="18" charset="0"/>
                <a:ea typeface="Calibri" panose="020F0502020204030204" pitchFamily="34" charset="0"/>
              </a:rPr>
              <a:t>«Игра на уничтожение», «Захват контрольного поля</a:t>
            </a:r>
            <a:r>
              <a:rPr lang="ru-RU" sz="3600" b="1" i="1" dirty="0" smtClean="0">
                <a:solidFill>
                  <a:srgbClr val="002060"/>
                </a:solidFill>
                <a:latin typeface="Times New Roman" panose="02020603050405020304" pitchFamily="18" charset="0"/>
                <a:ea typeface="Calibri" panose="020F0502020204030204" pitchFamily="34" charset="0"/>
              </a:rPr>
              <a:t>»</a:t>
            </a:r>
            <a:r>
              <a:rPr lang="ru-RU" sz="3600" b="1" i="1" dirty="0" smtClean="0">
                <a:solidFill>
                  <a:srgbClr val="002060"/>
                </a:solidFill>
                <a:latin typeface="Times New Roman" pitchFamily="18" charset="0"/>
                <a:cs typeface="Times New Roman" pitchFamily="18" charset="0"/>
              </a:rPr>
              <a:t>. Основная форма работы – групповая. </a:t>
            </a:r>
          </a:p>
          <a:p>
            <a:pPr marL="0" indent="354013" algn="just">
              <a:buNone/>
            </a:pPr>
            <a:r>
              <a:rPr lang="ru-RU" sz="3400" b="1" i="1" dirty="0" smtClean="0">
                <a:solidFill>
                  <a:srgbClr val="000066"/>
                </a:solidFill>
                <a:latin typeface="Times New Roman" pitchFamily="18" charset="0"/>
                <a:cs typeface="Times New Roman" pitchFamily="18" charset="0"/>
              </a:rPr>
              <a:t> Данная работа носила творческий и поисковый характер. </a:t>
            </a:r>
            <a:endParaRPr lang="ru-RU" dirty="0"/>
          </a:p>
        </p:txBody>
      </p:sp>
      <p:sp>
        <p:nvSpPr>
          <p:cNvPr id="7169" name="Rectangle 1"/>
          <p:cNvSpPr>
            <a:spLocks noChangeArrowheads="1"/>
          </p:cNvSpPr>
          <p:nvPr/>
        </p:nvSpPr>
        <p:spPr bwMode="auto">
          <a:xfrm>
            <a:off x="827584" y="1861372"/>
            <a:ext cx="79208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0"/>
              </a:spcAft>
            </a:pPr>
            <a:r>
              <a:rPr kumimoji="0" lang="ru-RU" sz="2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названия шахматных фигур, форму. цвет, их расстановку, место короля в начальном положении, ход короля, </a:t>
            </a:r>
            <a:r>
              <a:rPr lang="ru-RU"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взятие.</a:t>
            </a:r>
            <a:endParaRPr lang="ru-RU" sz="2400" b="1" dirty="0">
              <a:solidFill>
                <a:srgbClr val="002060"/>
              </a:solidFill>
              <a:ea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619672" y="764704"/>
            <a:ext cx="7524328" cy="461665"/>
          </a:xfrm>
          <a:prstGeom prst="rect">
            <a:avLst/>
          </a:prstGeom>
        </p:spPr>
        <p:txBody>
          <a:bodyPr wrap="square">
            <a:spAutoFit/>
          </a:bodyPr>
          <a:lstStyle/>
          <a:p>
            <a:r>
              <a:rPr lang="ru-RU" sz="2400" b="1" dirty="0">
                <a:solidFill>
                  <a:srgbClr val="C00000"/>
                </a:solidFill>
                <a:latin typeface="Times New Roman" pitchFamily="18" charset="0"/>
                <a:cs typeface="Times New Roman" pitchFamily="18" charset="0"/>
              </a:rPr>
              <a:t>Цель:</a:t>
            </a:r>
            <a:r>
              <a:rPr lang="ru-RU" sz="2400" b="1" dirty="0" smtClean="0">
                <a:solidFill>
                  <a:srgbClr val="000000"/>
                </a:solidFill>
                <a:latin typeface="Times New Roman" pitchFamily="18" charset="0"/>
                <a:ea typeface="Calibri" pitchFamily="34" charset="0"/>
                <a:cs typeface="Times New Roman" pitchFamily="18" charset="0"/>
              </a:rPr>
              <a:t> </a:t>
            </a:r>
            <a:r>
              <a:rPr lang="ru-RU" sz="2400" b="1" dirty="0" smtClean="0">
                <a:solidFill>
                  <a:srgbClr val="000066"/>
                </a:solidFill>
                <a:latin typeface="Times New Roman" pitchFamily="18" charset="0"/>
                <a:ea typeface="Calibri" pitchFamily="34" charset="0"/>
                <a:cs typeface="Times New Roman" pitchFamily="18" charset="0"/>
              </a:rPr>
              <a:t>установить степень усвоение темы, а именно: </a:t>
            </a:r>
            <a:endParaRPr lang="ru-RU" sz="2400" dirty="0">
              <a:solidFill>
                <a:srgbClr val="000066"/>
              </a:solidFill>
            </a:endParaRPr>
          </a:p>
        </p:txBody>
      </p:sp>
      <p:sp>
        <p:nvSpPr>
          <p:cNvPr id="15" name="Прямоугольник 14"/>
          <p:cNvSpPr/>
          <p:nvPr/>
        </p:nvSpPr>
        <p:spPr>
          <a:xfrm>
            <a:off x="2411760" y="0"/>
            <a:ext cx="5184576" cy="769441"/>
          </a:xfrm>
          <a:prstGeom prst="rect">
            <a:avLst/>
          </a:prstGeom>
        </p:spPr>
        <p:txBody>
          <a:bodyPr wrap="square">
            <a:spAutoFit/>
          </a:bodyPr>
          <a:lstStyle/>
          <a:p>
            <a:r>
              <a:rPr lang="en-US" sz="4400" b="1" dirty="0" smtClean="0">
                <a:solidFill>
                  <a:srgbClr val="C00000"/>
                </a:solidFill>
                <a:latin typeface="Times New Roman" pitchFamily="18" charset="0"/>
                <a:cs typeface="Times New Roman" pitchFamily="18" charset="0"/>
              </a:rPr>
              <a:t>VIII. </a:t>
            </a:r>
            <a:r>
              <a:rPr lang="ru-RU" sz="4400" b="1" dirty="0" smtClean="0">
                <a:solidFill>
                  <a:srgbClr val="C00000"/>
                </a:solidFill>
                <a:latin typeface="Times New Roman" pitchFamily="18" charset="0"/>
                <a:cs typeface="Times New Roman" pitchFamily="18" charset="0"/>
              </a:rPr>
              <a:t>Закрепление</a:t>
            </a:r>
            <a:endParaRPr lang="ru-RU" sz="44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3600" b="1"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Великое сражение</a:t>
            </a:r>
            <a:endParaRPr lang="ru-RU" sz="3600" b="1" dirty="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
        <p:nvSpPr>
          <p:cNvPr id="18" name="TextBox 17"/>
          <p:cNvSpPr txBox="1"/>
          <p:nvPr/>
        </p:nvSpPr>
        <p:spPr>
          <a:xfrm>
            <a:off x="428564" y="1142984"/>
            <a:ext cx="8715436" cy="646331"/>
          </a:xfrm>
          <a:prstGeom prst="rect">
            <a:avLst/>
          </a:prstGeom>
          <a:noFill/>
        </p:spPr>
        <p:txBody>
          <a:bodyPr wrap="square" rtlCol="0">
            <a:spAutoFit/>
          </a:bodyPr>
          <a:lstStyle/>
          <a:p>
            <a:pPr algn="ctr"/>
            <a:r>
              <a:rPr lang="ru-RU" dirty="0" smtClean="0">
                <a:solidFill>
                  <a:srgbClr val="FF0000"/>
                </a:solidFill>
              </a:rPr>
              <a:t> </a:t>
            </a:r>
            <a:r>
              <a:rPr lang="ru-RU" b="1" dirty="0" smtClean="0">
                <a:solidFill>
                  <a:srgbClr val="002060"/>
                </a:solidFill>
              </a:rPr>
              <a:t>Игра «Король против других фигур»</a:t>
            </a:r>
          </a:p>
          <a:p>
            <a:pPr algn="ctr"/>
            <a:r>
              <a:rPr lang="ru-RU" b="1" dirty="0" smtClean="0">
                <a:solidFill>
                  <a:srgbClr val="002060"/>
                </a:solidFill>
              </a:rPr>
              <a:t>Цель игры: одержать победу. </a:t>
            </a:r>
            <a:endParaRPr lang="ru-RU" dirty="0">
              <a:solidFill>
                <a:srgbClr val="002060"/>
              </a:solidFill>
            </a:endParaRPr>
          </a:p>
        </p:txBody>
      </p:sp>
      <p:sp>
        <p:nvSpPr>
          <p:cNvPr id="9" name="TextBox 8"/>
          <p:cNvSpPr txBox="1"/>
          <p:nvPr/>
        </p:nvSpPr>
        <p:spPr>
          <a:xfrm>
            <a:off x="2000232" y="2071678"/>
            <a:ext cx="5357850" cy="369332"/>
          </a:xfrm>
          <a:prstGeom prst="rect">
            <a:avLst/>
          </a:prstGeom>
          <a:noFill/>
        </p:spPr>
        <p:txBody>
          <a:bodyPr wrap="square" rtlCol="0">
            <a:spAutoFit/>
          </a:bodyPr>
          <a:lstStyle/>
          <a:p>
            <a:pPr algn="ctr"/>
            <a:r>
              <a:rPr lang="ru-RU" b="1" dirty="0" smtClean="0">
                <a:solidFill>
                  <a:srgbClr val="002060"/>
                </a:solidFill>
              </a:rPr>
              <a:t>Начальное положение фигур</a:t>
            </a:r>
            <a:endParaRPr lang="ru-RU" b="1" dirty="0">
              <a:solidFill>
                <a:srgbClr val="002060"/>
              </a:solidFill>
            </a:endParaRPr>
          </a:p>
        </p:txBody>
      </p:sp>
      <p:pic>
        <p:nvPicPr>
          <p:cNvPr id="3074" name="Picture 2" descr="Шахматы для самых маленьких - i_120.png"/>
          <p:cNvPicPr>
            <a:picLocks noChangeAspect="1" noChangeArrowheads="1"/>
          </p:cNvPicPr>
          <p:nvPr/>
        </p:nvPicPr>
        <p:blipFill>
          <a:blip r:embed="rId3"/>
          <a:srcRect/>
          <a:stretch>
            <a:fillRect/>
          </a:stretch>
        </p:blipFill>
        <p:spPr bwMode="auto">
          <a:xfrm>
            <a:off x="4857752" y="2571744"/>
            <a:ext cx="3400425" cy="3400426"/>
          </a:xfrm>
          <a:prstGeom prst="rect">
            <a:avLst/>
          </a:prstGeom>
          <a:noFill/>
        </p:spPr>
      </p:pic>
      <p:pic>
        <p:nvPicPr>
          <p:cNvPr id="3076" name="Picture 4" descr="Шахматы для самых маленьких - i_119.png"/>
          <p:cNvPicPr>
            <a:picLocks noChangeAspect="1" noChangeArrowheads="1"/>
          </p:cNvPicPr>
          <p:nvPr/>
        </p:nvPicPr>
        <p:blipFill>
          <a:blip r:embed="rId4"/>
          <a:srcRect/>
          <a:stretch>
            <a:fillRect/>
          </a:stretch>
        </p:blipFill>
        <p:spPr bwMode="auto">
          <a:xfrm>
            <a:off x="928662" y="2643182"/>
            <a:ext cx="3390900" cy="3390900"/>
          </a:xfrm>
          <a:prstGeom prst="rect">
            <a:avLst/>
          </a:prstGeom>
          <a:noFill/>
        </p:spPr>
      </p:pic>
    </p:spTree>
    <p:extLst>
      <p:ext uri="{BB962C8B-B14F-4D97-AF65-F5344CB8AC3E}">
        <p14:creationId xmlns:p14="http://schemas.microsoft.com/office/powerpoint/2010/main" val="3919058020"/>
      </p:ext>
    </p:extLst>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4000" b="1" dirty="0" smtClean="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rPr>
              <a:t>План игры</a:t>
            </a:r>
            <a:endParaRPr lang="ru-RU" sz="4000" b="1" dirty="0">
              <a:ln>
                <a:solidFill>
                  <a:srgbClr val="7A5100"/>
                </a:solidFill>
              </a:ln>
              <a:solidFill>
                <a:srgbClr val="0070C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
        <p:nvSpPr>
          <p:cNvPr id="25" name="Прямоугольник 24"/>
          <p:cNvSpPr/>
          <p:nvPr/>
        </p:nvSpPr>
        <p:spPr>
          <a:xfrm>
            <a:off x="642910" y="1500174"/>
            <a:ext cx="8001056" cy="3477875"/>
          </a:xfrm>
          <a:prstGeom prst="rect">
            <a:avLst/>
          </a:prstGeom>
        </p:spPr>
        <p:txBody>
          <a:bodyPr wrap="square">
            <a:spAutoFit/>
          </a:bodyPr>
          <a:lstStyle/>
          <a:p>
            <a:pPr algn="ctr"/>
            <a:r>
              <a:rPr lang="ru-RU" sz="2000" dirty="0" smtClean="0">
                <a:solidFill>
                  <a:prstClr val="black"/>
                </a:solidFill>
              </a:rPr>
              <a:t> </a:t>
            </a:r>
            <a:r>
              <a:rPr lang="ru-RU" sz="2000" b="1" dirty="0" smtClean="0">
                <a:solidFill>
                  <a:srgbClr val="0070C0"/>
                </a:solidFill>
              </a:rPr>
              <a:t>Последовательность выбора хода:</a:t>
            </a:r>
          </a:p>
          <a:p>
            <a:pPr algn="ctr"/>
            <a:endParaRPr lang="ru-RU" sz="2000" b="1" dirty="0" smtClean="0">
              <a:solidFill>
                <a:srgbClr val="0070C0"/>
              </a:solidFill>
            </a:endParaRPr>
          </a:p>
          <a:p>
            <a:pPr algn="just"/>
            <a:r>
              <a:rPr lang="ru-RU" sz="2000" b="1" i="1" dirty="0" smtClean="0">
                <a:solidFill>
                  <a:srgbClr val="002060"/>
                </a:solidFill>
              </a:rPr>
              <a:t>1. Смотрим, нельзя ли побить фигуру противника.</a:t>
            </a:r>
          </a:p>
          <a:p>
            <a:pPr algn="just"/>
            <a:r>
              <a:rPr lang="ru-RU" sz="2000" b="1" i="1" dirty="0" smtClean="0">
                <a:solidFill>
                  <a:srgbClr val="002060"/>
                </a:solidFill>
              </a:rPr>
              <a:t>2. Выясняем, нельзя ли сделать фигурой такой ход, после которого противник не сможет сделать своей фигурой ни одного хорошего хода (при любом ходе фигуру он потеряет, т. е. мы ограничиваем подвижность неприятельской фигуры).</a:t>
            </a:r>
          </a:p>
          <a:p>
            <a:pPr algn="just"/>
            <a:r>
              <a:rPr lang="ru-RU" sz="2000" b="1" i="1" dirty="0" smtClean="0">
                <a:solidFill>
                  <a:srgbClr val="002060"/>
                </a:solidFill>
              </a:rPr>
              <a:t>3. Определяем, не ставим ли мы свою фигуру под бой.</a:t>
            </a:r>
          </a:p>
          <a:p>
            <a:pPr algn="just"/>
            <a:r>
              <a:rPr lang="ru-RU" sz="2000" b="1" i="1" dirty="0" smtClean="0">
                <a:solidFill>
                  <a:srgbClr val="002060"/>
                </a:solidFill>
              </a:rPr>
              <a:t>4. Делаем ход.</a:t>
            </a:r>
            <a:endParaRPr lang="ru-RU" sz="2000" b="1" i="1" dirty="0">
              <a:solidFill>
                <a:srgbClr val="002060"/>
              </a:solidFill>
            </a:endParaRPr>
          </a:p>
        </p:txBody>
      </p:sp>
      <p:pic>
        <p:nvPicPr>
          <p:cNvPr id="3076" name="Picture 4" descr="C:\Documents and Settings\Admin\Рабочий стол\Шахматы\Картинки\gif57.gif"/>
          <p:cNvPicPr>
            <a:picLocks noChangeAspect="1" noChangeArrowheads="1" noCrop="1"/>
          </p:cNvPicPr>
          <p:nvPr/>
        </p:nvPicPr>
        <p:blipFill>
          <a:blip r:embed="rId3"/>
          <a:srcRect/>
          <a:stretch>
            <a:fillRect/>
          </a:stretch>
        </p:blipFill>
        <p:spPr bwMode="auto">
          <a:xfrm>
            <a:off x="6715140" y="5286388"/>
            <a:ext cx="1459377" cy="928694"/>
          </a:xfrm>
          <a:prstGeom prst="rect">
            <a:avLst/>
          </a:prstGeom>
          <a:noFill/>
        </p:spPr>
      </p:pic>
    </p:spTree>
    <p:extLst>
      <p:ext uri="{BB962C8B-B14F-4D97-AF65-F5344CB8AC3E}">
        <p14:creationId xmlns:p14="http://schemas.microsoft.com/office/powerpoint/2010/main" val="3177542646"/>
      </p:ext>
    </p:extLst>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3200" b="1" dirty="0" smtClean="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rPr>
              <a:t>Великое сражение</a:t>
            </a:r>
            <a:endParaRPr lang="ru-RU" sz="3200" b="1" dirty="0">
              <a:ln>
                <a:solidFill>
                  <a:srgbClr val="7A5100"/>
                </a:solidFill>
              </a:ln>
              <a:solidFill>
                <a:srgbClr val="00206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
        <p:nvSpPr>
          <p:cNvPr id="18" name="TextBox 17"/>
          <p:cNvSpPr txBox="1"/>
          <p:nvPr/>
        </p:nvSpPr>
        <p:spPr>
          <a:xfrm>
            <a:off x="428564" y="1142984"/>
            <a:ext cx="8715436" cy="646331"/>
          </a:xfrm>
          <a:prstGeom prst="rect">
            <a:avLst/>
          </a:prstGeom>
          <a:noFill/>
        </p:spPr>
        <p:txBody>
          <a:bodyPr wrap="square" rtlCol="0">
            <a:spAutoFit/>
          </a:bodyPr>
          <a:lstStyle/>
          <a:p>
            <a:pPr algn="ctr"/>
            <a:r>
              <a:rPr lang="ru-RU" dirty="0" smtClean="0">
                <a:solidFill>
                  <a:prstClr val="black"/>
                </a:solidFill>
              </a:rPr>
              <a:t> </a:t>
            </a:r>
            <a:r>
              <a:rPr lang="ru-RU" b="1" dirty="0" smtClean="0">
                <a:solidFill>
                  <a:srgbClr val="002060"/>
                </a:solidFill>
              </a:rPr>
              <a:t>Игра «Король против других фигур»</a:t>
            </a:r>
          </a:p>
          <a:p>
            <a:pPr algn="ctr"/>
            <a:r>
              <a:rPr lang="ru-RU" b="1" dirty="0" smtClean="0">
                <a:solidFill>
                  <a:srgbClr val="002060"/>
                </a:solidFill>
              </a:rPr>
              <a:t>Цель игры: одержать победу. </a:t>
            </a:r>
            <a:endParaRPr lang="ru-RU" dirty="0">
              <a:solidFill>
                <a:srgbClr val="002060"/>
              </a:solidFill>
            </a:endParaRPr>
          </a:p>
        </p:txBody>
      </p:sp>
      <p:sp>
        <p:nvSpPr>
          <p:cNvPr id="9" name="TextBox 8"/>
          <p:cNvSpPr txBox="1"/>
          <p:nvPr/>
        </p:nvSpPr>
        <p:spPr>
          <a:xfrm>
            <a:off x="2000232" y="1785926"/>
            <a:ext cx="5357850" cy="369332"/>
          </a:xfrm>
          <a:prstGeom prst="rect">
            <a:avLst/>
          </a:prstGeom>
          <a:noFill/>
        </p:spPr>
        <p:txBody>
          <a:bodyPr wrap="square" rtlCol="0">
            <a:spAutoFit/>
          </a:bodyPr>
          <a:lstStyle/>
          <a:p>
            <a:pPr algn="ctr"/>
            <a:r>
              <a:rPr lang="ru-RU" dirty="0" smtClean="0">
                <a:solidFill>
                  <a:srgbClr val="002060"/>
                </a:solidFill>
              </a:rPr>
              <a:t>Начальное положение фигур</a:t>
            </a:r>
            <a:endParaRPr lang="ru-RU" dirty="0">
              <a:solidFill>
                <a:srgbClr val="002060"/>
              </a:solidFill>
            </a:endParaRPr>
          </a:p>
        </p:txBody>
      </p:sp>
      <p:pic>
        <p:nvPicPr>
          <p:cNvPr id="23554" name="Picture 2" descr="C:\Documents and Settings\Admin\Рабочий стол\8.jpg"/>
          <p:cNvPicPr>
            <a:picLocks noChangeAspect="1" noChangeArrowheads="1"/>
          </p:cNvPicPr>
          <p:nvPr/>
        </p:nvPicPr>
        <p:blipFill>
          <a:blip r:embed="rId3"/>
          <a:srcRect/>
          <a:stretch>
            <a:fillRect/>
          </a:stretch>
        </p:blipFill>
        <p:spPr bwMode="auto">
          <a:xfrm>
            <a:off x="2143108" y="4286256"/>
            <a:ext cx="4572032" cy="2130151"/>
          </a:xfrm>
          <a:prstGeom prst="rect">
            <a:avLst/>
          </a:prstGeom>
          <a:noFill/>
        </p:spPr>
      </p:pic>
      <p:pic>
        <p:nvPicPr>
          <p:cNvPr id="23555" name="Picture 3" descr="C:\Documents and Settings\Admin\Рабочий стол\9.jpg"/>
          <p:cNvPicPr>
            <a:picLocks noChangeAspect="1" noChangeArrowheads="1"/>
          </p:cNvPicPr>
          <p:nvPr/>
        </p:nvPicPr>
        <p:blipFill>
          <a:blip r:embed="rId4"/>
          <a:srcRect/>
          <a:stretch>
            <a:fillRect/>
          </a:stretch>
        </p:blipFill>
        <p:spPr bwMode="auto">
          <a:xfrm>
            <a:off x="1643042" y="2214554"/>
            <a:ext cx="5791200" cy="1990725"/>
          </a:xfrm>
          <a:prstGeom prst="rect">
            <a:avLst/>
          </a:prstGeom>
          <a:noFill/>
        </p:spPr>
      </p:pic>
    </p:spTree>
    <p:extLst>
      <p:ext uri="{BB962C8B-B14F-4D97-AF65-F5344CB8AC3E}">
        <p14:creationId xmlns:p14="http://schemas.microsoft.com/office/powerpoint/2010/main" val="1471812599"/>
      </p:ext>
    </p:extLst>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785817"/>
          </a:xfrm>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r>
              <a:rPr lang="ru-RU" sz="4000" b="1" dirty="0" smtClean="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rPr>
              <a:t>Вывод</a:t>
            </a:r>
            <a:endParaRPr lang="ru-RU" sz="4000" b="1" dirty="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
        <p:nvSpPr>
          <p:cNvPr id="9" name="Прямоугольник 8"/>
          <p:cNvSpPr/>
          <p:nvPr/>
        </p:nvSpPr>
        <p:spPr>
          <a:xfrm>
            <a:off x="571472" y="1500174"/>
            <a:ext cx="8072494" cy="1477328"/>
          </a:xfrm>
          <a:prstGeom prst="rect">
            <a:avLst/>
          </a:prstGeom>
        </p:spPr>
        <p:txBody>
          <a:bodyPr wrap="square">
            <a:spAutoFit/>
          </a:bodyPr>
          <a:lstStyle/>
          <a:p>
            <a:pPr algn="ctr"/>
            <a:r>
              <a:rPr lang="ru-RU" b="1" dirty="0" smtClean="0">
                <a:solidFill>
                  <a:srgbClr val="002060"/>
                </a:solidFill>
              </a:rPr>
              <a:t>Самая главная фигура на шахматной доске – это король. </a:t>
            </a:r>
            <a:r>
              <a:rPr lang="ru-RU" dirty="0" smtClean="0">
                <a:solidFill>
                  <a:srgbClr val="002060"/>
                </a:solidFill>
              </a:rPr>
              <a:t>Чтобы закончить партию, нужно поставить королю мат или свести партию в пат (ничью). </a:t>
            </a:r>
            <a:r>
              <a:rPr lang="ru-RU" b="1" dirty="0" smtClean="0">
                <a:solidFill>
                  <a:srgbClr val="002060"/>
                </a:solidFill>
              </a:rPr>
              <a:t>Король не ценится как фигура, т.к. король бесценен на шахматной доске.</a:t>
            </a:r>
          </a:p>
          <a:p>
            <a:pPr algn="ctr"/>
            <a:endParaRPr lang="ru-RU" b="1" dirty="0">
              <a:solidFill>
                <a:srgbClr val="663300"/>
              </a:solidFill>
            </a:endParaRPr>
          </a:p>
        </p:txBody>
      </p:sp>
      <p:pic>
        <p:nvPicPr>
          <p:cNvPr id="2050" name="Picture 2" descr="C:\Documents and Settings\Admin\Рабочий стол\Шахматы\Картинки\clip-art-playing-chess-938700.jpg"/>
          <p:cNvPicPr>
            <a:picLocks noChangeAspect="1" noChangeArrowheads="1"/>
          </p:cNvPicPr>
          <p:nvPr/>
        </p:nvPicPr>
        <p:blipFill>
          <a:blip r:embed="rId3"/>
          <a:srcRect/>
          <a:stretch>
            <a:fillRect/>
          </a:stretch>
        </p:blipFill>
        <p:spPr bwMode="auto">
          <a:xfrm>
            <a:off x="2643174" y="3071810"/>
            <a:ext cx="4071966" cy="3117599"/>
          </a:xfrm>
          <a:prstGeom prst="rect">
            <a:avLst/>
          </a:prstGeom>
          <a:noFill/>
        </p:spPr>
      </p:pic>
    </p:spTree>
    <p:extLst>
      <p:ext uri="{BB962C8B-B14F-4D97-AF65-F5344CB8AC3E}">
        <p14:creationId xmlns:p14="http://schemas.microsoft.com/office/powerpoint/2010/main" val="2509411500"/>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338" y="432098"/>
            <a:ext cx="7407149" cy="720080"/>
          </a:xfrm>
        </p:spPr>
        <p:txBody>
          <a:bodyPr>
            <a:no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VII. Итог урока. Рефлексия.</a:t>
            </a:r>
            <a:r>
              <a:rPr lang="ru-RU" sz="2400" dirty="0">
                <a:solidFill>
                  <a:srgbClr val="FF0000"/>
                </a:solidFill>
                <a:latin typeface="Times New Roman" panose="02020603050405020304" pitchFamily="18" charset="0"/>
                <a:cs typeface="Times New Roman" panose="02020603050405020304" pitchFamily="18" charset="0"/>
              </a:rPr>
              <a:t/>
            </a:r>
            <a:br>
              <a:rPr lang="ru-RU" sz="2400" dirty="0">
                <a:solidFill>
                  <a:srgbClr val="FF0000"/>
                </a:solidFill>
                <a:latin typeface="Times New Roman" panose="02020603050405020304" pitchFamily="18" charset="0"/>
                <a:cs typeface="Times New Roman" panose="02020603050405020304" pitchFamily="18" charset="0"/>
              </a:rPr>
            </a:br>
            <a:r>
              <a:rPr lang="ru-RU" sz="2400" b="1" dirty="0" smtClean="0">
                <a:solidFill>
                  <a:srgbClr val="C00000"/>
                </a:solidFill>
                <a:latin typeface="Times New Roman" pitchFamily="18" charset="0"/>
                <a:ea typeface="+mn-ea"/>
                <a:cs typeface="Times New Roman" pitchFamily="18" charset="0"/>
              </a:rPr>
              <a:t>Цель</a:t>
            </a:r>
            <a:r>
              <a:rPr lang="ru-RU" sz="2400" b="1" dirty="0">
                <a:solidFill>
                  <a:srgbClr val="C00000"/>
                </a:solidFill>
                <a:latin typeface="Times New Roman" pitchFamily="18" charset="0"/>
                <a:ea typeface="+mn-ea"/>
                <a:cs typeface="Times New Roman" pitchFamily="18" charset="0"/>
              </a:rPr>
              <a:t>:</a:t>
            </a:r>
            <a:r>
              <a:rPr lang="ru-RU" sz="2400" b="1" dirty="0">
                <a:solidFill>
                  <a:srgbClr val="0070C0"/>
                </a:solidFill>
                <a:latin typeface="Times New Roman" pitchFamily="18" charset="0"/>
                <a:cs typeface="Times New Roman" pitchFamily="18" charset="0"/>
              </a:rPr>
              <a:t> </a:t>
            </a:r>
            <a:r>
              <a:rPr lang="en-US" sz="2000" b="1" dirty="0" smtClean="0">
                <a:solidFill>
                  <a:srgbClr val="002060"/>
                </a:solidFill>
                <a:latin typeface="Times New Roman" pitchFamily="18" charset="0"/>
                <a:ea typeface="+mn-ea"/>
                <a:cs typeface="Times New Roman" pitchFamily="18" charset="0"/>
              </a:rPr>
              <a:t> </a:t>
            </a:r>
            <a:r>
              <a:rPr lang="ru-RU" sz="2000" b="1" dirty="0">
                <a:solidFill>
                  <a:srgbClr val="002060"/>
                </a:solidFill>
                <a:latin typeface="Times New Roman" panose="02020603050405020304" pitchFamily="18" charset="0"/>
                <a:ea typeface="+mn-ea"/>
              </a:rPr>
              <a:t>у</a:t>
            </a:r>
            <a:r>
              <a:rPr lang="ru-RU" sz="2000" b="1" dirty="0">
                <a:solidFill>
                  <a:srgbClr val="002060"/>
                </a:solidFill>
                <a:latin typeface="Times New Roman" panose="02020603050405020304" pitchFamily="18" charset="0"/>
                <a:ea typeface="Calibri" panose="020F0502020204030204" pitchFamily="34" charset="0"/>
              </a:rPr>
              <a:t>мение давать анализ своих действий во время игры в шахматы, делать выводы в результате </a:t>
            </a:r>
            <a:r>
              <a:rPr lang="ru-RU" sz="2000" b="1" dirty="0" smtClean="0">
                <a:solidFill>
                  <a:srgbClr val="002060"/>
                </a:solidFill>
                <a:latin typeface="Times New Roman" panose="02020603050405020304" pitchFamily="18" charset="0"/>
                <a:ea typeface="Calibri" panose="020F0502020204030204" pitchFamily="34" charset="0"/>
              </a:rPr>
              <a:t>игры;</a:t>
            </a:r>
            <a:r>
              <a:rPr lang="ru-RU" sz="2000" b="1" dirty="0">
                <a:solidFill>
                  <a:srgbClr val="002060"/>
                </a:solidFill>
                <a:latin typeface="Times New Roman" panose="02020603050405020304" pitchFamily="18" charset="0"/>
                <a:ea typeface="Calibri" panose="020F0502020204030204" pitchFamily="34" charset="0"/>
              </a:rPr>
              <a:t/>
            </a:r>
            <a:br>
              <a:rPr lang="ru-RU" sz="2000" b="1" dirty="0">
                <a:solidFill>
                  <a:srgbClr val="002060"/>
                </a:solidFill>
                <a:latin typeface="Times New Roman" panose="02020603050405020304" pitchFamily="18" charset="0"/>
                <a:ea typeface="Calibri" panose="020F0502020204030204" pitchFamily="34" charset="0"/>
              </a:rPr>
            </a:br>
            <a:r>
              <a:rPr lang="ru-RU" sz="2000" b="1" dirty="0">
                <a:solidFill>
                  <a:srgbClr val="002060"/>
                </a:solidFill>
                <a:latin typeface="Times New Roman" pitchFamily="18" charset="0"/>
                <a:ea typeface="+mn-ea"/>
                <a:cs typeface="Times New Roman" pitchFamily="18" charset="0"/>
              </a:rPr>
              <a:t/>
            </a:r>
            <a:br>
              <a:rPr lang="ru-RU" sz="2000" b="1" dirty="0">
                <a:solidFill>
                  <a:srgbClr val="002060"/>
                </a:solidFill>
                <a:latin typeface="Times New Roman" pitchFamily="18" charset="0"/>
                <a:ea typeface="+mn-ea"/>
                <a:cs typeface="Times New Roman" pitchFamily="18" charset="0"/>
              </a:rPr>
            </a:br>
            <a:r>
              <a:rPr lang="ru-RU" sz="2000" b="1" dirty="0" smtClean="0">
                <a:solidFill>
                  <a:srgbClr val="002060"/>
                </a:solidFill>
                <a:latin typeface="Times New Roman" pitchFamily="18" charset="0"/>
                <a:ea typeface="+mn-ea"/>
                <a:cs typeface="Times New Roman" pitchFamily="18" charset="0"/>
              </a:rPr>
              <a:t>оценивать </a:t>
            </a:r>
            <a:r>
              <a:rPr lang="ru-RU" sz="2000" b="1" dirty="0">
                <a:solidFill>
                  <a:srgbClr val="002060"/>
                </a:solidFill>
                <a:latin typeface="Times New Roman" pitchFamily="18" charset="0"/>
                <a:ea typeface="+mn-ea"/>
                <a:cs typeface="Times New Roman" pitchFamily="18" charset="0"/>
              </a:rPr>
              <a:t>результат учебной деятельности</a:t>
            </a:r>
            <a:r>
              <a:rPr lang="ru-RU" sz="2000" b="1" dirty="0">
                <a:solidFill>
                  <a:srgbClr val="0070C0"/>
                </a:solidFill>
              </a:rPr>
              <a:t>.</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quarter" idx="1"/>
          </p:nvPr>
        </p:nvSpPr>
        <p:spPr>
          <a:xfrm>
            <a:off x="-324544" y="2060848"/>
            <a:ext cx="9289032" cy="4035152"/>
          </a:xfrm>
        </p:spPr>
        <p:txBody>
          <a:bodyPr>
            <a:normAutofit/>
          </a:bodyPr>
          <a:lstStyle/>
          <a:p>
            <a:pPr>
              <a:buNone/>
            </a:pPr>
            <a:r>
              <a:rPr lang="ru-RU" sz="2400" b="1" dirty="0" smtClean="0">
                <a:latin typeface="Times New Roman" pitchFamily="18" charset="0"/>
                <a:cs typeface="Times New Roman" pitchFamily="18" charset="0"/>
              </a:rPr>
              <a:t>            </a:t>
            </a:r>
            <a:endParaRPr lang="ru-RU" sz="2000" b="1" dirty="0">
              <a:solidFill>
                <a:srgbClr val="000066"/>
              </a:solidFill>
              <a:latin typeface="Times New Roman" pitchFamily="18" charset="0"/>
              <a:cs typeface="Times New Roman" pitchFamily="18" charset="0"/>
            </a:endParaRPr>
          </a:p>
        </p:txBody>
      </p:sp>
      <p:sp>
        <p:nvSpPr>
          <p:cNvPr id="4" name="Rectangle 1"/>
          <p:cNvSpPr>
            <a:spLocks noChangeArrowheads="1"/>
          </p:cNvSpPr>
          <p:nvPr/>
        </p:nvSpPr>
        <p:spPr bwMode="auto">
          <a:xfrm>
            <a:off x="377393" y="3109610"/>
            <a:ext cx="4770671" cy="1323439"/>
          </a:xfrm>
          <a:prstGeom prst="rect">
            <a:avLst/>
          </a:prstGeom>
          <a:noFill/>
          <a:ln w="9525">
            <a:noFill/>
            <a:miter lim="800000"/>
            <a:headEnd/>
            <a:tailEnd/>
          </a:ln>
        </p:spPr>
        <p:txBody>
          <a:bodyPr wrap="square" anchor="ctr">
            <a:spAutoFit/>
          </a:bodyPr>
          <a:lstStyle/>
          <a:p>
            <a:pPr fontAlgn="base">
              <a:spcBef>
                <a:spcPct val="0"/>
              </a:spcBef>
              <a:spcAft>
                <a:spcPct val="0"/>
              </a:spcAft>
            </a:pPr>
            <a:r>
              <a:rPr lang="ru-RU" sz="2400" b="1" dirty="0">
                <a:solidFill>
                  <a:srgbClr val="FF0000"/>
                </a:solidFill>
                <a:latin typeface="Arial" charset="0"/>
                <a:ea typeface="Calibri" pitchFamily="34" charset="0"/>
                <a:cs typeface="Arial" charset="0"/>
              </a:rPr>
              <a:t>Я узнал…  </a:t>
            </a:r>
          </a:p>
          <a:p>
            <a:pPr eaLnBrk="0" fontAlgn="base" hangingPunct="0">
              <a:spcBef>
                <a:spcPct val="0"/>
              </a:spcBef>
              <a:spcAft>
                <a:spcPct val="0"/>
              </a:spcAft>
            </a:pPr>
            <a:r>
              <a:rPr lang="ru-RU" sz="2400" b="1" dirty="0">
                <a:solidFill>
                  <a:srgbClr val="FF0000"/>
                </a:solidFill>
                <a:latin typeface="Arial" charset="0"/>
                <a:ea typeface="Calibri" pitchFamily="34" charset="0"/>
                <a:cs typeface="Arial" charset="0"/>
              </a:rPr>
              <a:t>Я научился…</a:t>
            </a:r>
          </a:p>
          <a:p>
            <a:pPr eaLnBrk="0" fontAlgn="base" hangingPunct="0">
              <a:spcBef>
                <a:spcPct val="0"/>
              </a:spcBef>
              <a:spcAft>
                <a:spcPct val="0"/>
              </a:spcAft>
            </a:pPr>
            <a:r>
              <a:rPr lang="ru-RU" sz="2400" b="1" dirty="0">
                <a:solidFill>
                  <a:srgbClr val="FF0000"/>
                </a:solidFill>
                <a:latin typeface="Arial" charset="0"/>
                <a:ea typeface="Calibri" pitchFamily="34" charset="0"/>
                <a:cs typeface="Arial" charset="0"/>
              </a:rPr>
              <a:t>У меня сегодня получилось…</a:t>
            </a:r>
          </a:p>
          <a:p>
            <a:pPr eaLnBrk="0" fontAlgn="base" hangingPunct="0">
              <a:spcBef>
                <a:spcPct val="0"/>
              </a:spcBef>
              <a:spcAft>
                <a:spcPct val="0"/>
              </a:spcAft>
            </a:pPr>
            <a:r>
              <a:rPr lang="ru-RU" sz="800" b="1" dirty="0">
                <a:solidFill>
                  <a:srgbClr val="FF0000"/>
                </a:solidFill>
                <a:latin typeface="Arial" charset="0"/>
                <a:ea typeface="Calibri" pitchFamily="34" charset="0"/>
                <a:cs typeface="Times New Roman" pitchFamily="18" charset="0"/>
              </a:rPr>
              <a:t> </a:t>
            </a:r>
            <a:endParaRPr lang="ru-RU" b="1" dirty="0">
              <a:solidFill>
                <a:srgbClr val="FF0000"/>
              </a:solidFill>
              <a:latin typeface="Arial" charset="0"/>
              <a:ea typeface="Calibri" pitchFamily="34" charset="0"/>
              <a:cs typeface="Times New Roman" pitchFamily="18" charset="0"/>
            </a:endParaRPr>
          </a:p>
        </p:txBody>
      </p:sp>
      <p:pic>
        <p:nvPicPr>
          <p:cNvPr id="5" name="Picture 2" descr="C:\Documents and Settings\Admin\Рабочий стол\Шахматы\Картинки\50.jpg"/>
          <p:cNvPicPr>
            <a:picLocks noChangeAspect="1" noChangeArrowheads="1"/>
          </p:cNvPicPr>
          <p:nvPr/>
        </p:nvPicPr>
        <p:blipFill>
          <a:blip r:embed="rId2"/>
          <a:srcRect/>
          <a:stretch>
            <a:fillRect/>
          </a:stretch>
        </p:blipFill>
        <p:spPr bwMode="auto">
          <a:xfrm>
            <a:off x="5364088" y="2623258"/>
            <a:ext cx="3312368" cy="3091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Documents and Settings\Admin\Рабочий стол\Шахматы\Картинки\1501957ywkikh8gcb.gif"/>
          <p:cNvPicPr>
            <a:picLocks noChangeAspect="1" noChangeArrowheads="1" noCrop="1"/>
          </p:cNvPicPr>
          <p:nvPr/>
        </p:nvPicPr>
        <p:blipFill>
          <a:blip r:embed="rId3"/>
          <a:srcRect/>
          <a:stretch>
            <a:fillRect/>
          </a:stretch>
        </p:blipFill>
        <p:spPr bwMode="auto">
          <a:xfrm>
            <a:off x="285750" y="285750"/>
            <a:ext cx="1271588" cy="1071563"/>
          </a:xfrm>
          <a:prstGeom prst="rect">
            <a:avLst/>
          </a:prstGeom>
          <a:noFill/>
          <a:ln w="9525">
            <a:noFill/>
            <a:miter lim="800000"/>
            <a:headEnd/>
            <a:tailEnd/>
          </a:ln>
        </p:spPr>
      </p:pic>
      <p:sp>
        <p:nvSpPr>
          <p:cNvPr id="7" name="Прямоугольник 6"/>
          <p:cNvSpPr/>
          <p:nvPr/>
        </p:nvSpPr>
        <p:spPr>
          <a:xfrm>
            <a:off x="377393" y="4696981"/>
            <a:ext cx="4572000" cy="1569660"/>
          </a:xfrm>
          <a:prstGeom prst="rect">
            <a:avLst/>
          </a:prstGeom>
        </p:spPr>
        <p:txBody>
          <a:bodyPr>
            <a:spAutoFit/>
          </a:bodyPr>
          <a:lstStyle/>
          <a:p>
            <a:pPr marL="320040" lvl="0" indent="-320040">
              <a:spcBef>
                <a:spcPts val="700"/>
              </a:spcBef>
              <a:buClr>
                <a:srgbClr val="DD8047"/>
              </a:buClr>
              <a:buSzPct val="60000"/>
            </a:pPr>
            <a:r>
              <a:rPr lang="ru-RU" sz="2400" b="1" dirty="0" smtClean="0">
                <a:solidFill>
                  <a:srgbClr val="000066"/>
                </a:solidFill>
                <a:latin typeface="Times New Roman" pitchFamily="18" charset="0"/>
                <a:cs typeface="Times New Roman" pitchFamily="18" charset="0"/>
              </a:rPr>
              <a:t>     </a:t>
            </a:r>
            <a:r>
              <a:rPr lang="ru-RU" sz="2400" b="1" i="1" dirty="0" smtClean="0">
                <a:solidFill>
                  <a:srgbClr val="000066"/>
                </a:solidFill>
                <a:latin typeface="Times New Roman" pitchFamily="18" charset="0"/>
                <a:cs typeface="Times New Roman" pitchFamily="18" charset="0"/>
              </a:rPr>
              <a:t>В </a:t>
            </a:r>
            <a:r>
              <a:rPr lang="ru-RU" sz="2400" b="1" i="1" dirty="0">
                <a:solidFill>
                  <a:srgbClr val="000066"/>
                </a:solidFill>
                <a:latin typeface="Times New Roman" pitchFamily="18" charset="0"/>
                <a:cs typeface="Times New Roman" pitchFamily="18" charset="0"/>
              </a:rPr>
              <a:t>конце урока подведён итог работы и рефлексия, используя привычную детям систему вопросов.</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7524328" cy="886544"/>
          </a:xfrm>
        </p:spPr>
        <p:txBody>
          <a:bodyPr>
            <a:noAutofit/>
          </a:bodyPr>
          <a:lstStyle/>
          <a:p>
            <a:pPr algn="ctr"/>
            <a:r>
              <a:rPr lang="ru-RU" sz="3200" b="1" dirty="0" smtClean="0">
                <a:solidFill>
                  <a:srgbClr val="C00000"/>
                </a:solidFill>
                <a:latin typeface="Times New Roman" pitchFamily="18" charset="0"/>
                <a:cs typeface="Times New Roman" pitchFamily="18" charset="0"/>
              </a:rPr>
              <a:t>Планируемые результаты: </a:t>
            </a: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323528" y="836712"/>
            <a:ext cx="8424936" cy="4680520"/>
          </a:xfrm>
        </p:spPr>
        <p:txBody>
          <a:bodyPr>
            <a:noAutofit/>
          </a:bodyPr>
          <a:lstStyle/>
          <a:p>
            <a:pPr algn="ctr">
              <a:buNone/>
            </a:pPr>
            <a:r>
              <a:rPr lang="ru-RU" sz="2400" b="1" dirty="0" smtClean="0">
                <a:solidFill>
                  <a:srgbClr val="C00000"/>
                </a:solidFill>
                <a:latin typeface="Times New Roman" pitchFamily="18" charset="0"/>
                <a:cs typeface="Times New Roman" pitchFamily="18" charset="0"/>
              </a:rPr>
              <a:t>     Личностные УУД:</a:t>
            </a:r>
          </a:p>
          <a:p>
            <a:pPr algn="ctr">
              <a:buNone/>
            </a:pPr>
            <a:endParaRPr lang="ru-RU" sz="2400" b="1" dirty="0" smtClean="0">
              <a:solidFill>
                <a:srgbClr val="C00000"/>
              </a:solidFill>
              <a:latin typeface="Times New Roman" pitchFamily="18" charset="0"/>
              <a:cs typeface="Times New Roman" pitchFamily="18" charset="0"/>
            </a:endParaRPr>
          </a:p>
          <a:p>
            <a:pPr lvl="0">
              <a:buNone/>
            </a:pPr>
            <a:r>
              <a:rPr lang="ru-RU" sz="2000" dirty="0" smtClean="0">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 </a:t>
            </a:r>
            <a:r>
              <a:rPr lang="ru-RU" sz="2000" b="1" dirty="0" smtClean="0">
                <a:solidFill>
                  <a:srgbClr val="002060"/>
                </a:solidFill>
                <a:latin typeface="Times New Roman" panose="02020603050405020304" pitchFamily="18" charset="0"/>
                <a:ea typeface="Calibri" panose="020F0502020204030204" pitchFamily="34" charset="0"/>
              </a:rPr>
              <a:t>развитие </a:t>
            </a:r>
            <a:r>
              <a:rPr lang="ru-RU" sz="2000" b="1" dirty="0">
                <a:solidFill>
                  <a:srgbClr val="002060"/>
                </a:solidFill>
                <a:latin typeface="Times New Roman" panose="02020603050405020304" pitchFamily="18" charset="0"/>
                <a:ea typeface="Calibri" panose="020F0502020204030204" pitchFamily="34" charset="0"/>
              </a:rPr>
              <a:t>навыков сотрудничества со взрослыми и сверстниками, развитие  логического, тактического и стратегического и творческого мышления учащихся</a:t>
            </a:r>
            <a:endParaRPr lang="ru-RU" sz="2000" b="1" dirty="0" smtClean="0">
              <a:solidFill>
                <a:srgbClr val="002060"/>
              </a:solidFill>
              <a:latin typeface="Times New Roman" pitchFamily="18" charset="0"/>
              <a:cs typeface="Times New Roman" pitchFamily="18" charset="0"/>
            </a:endParaRPr>
          </a:p>
          <a:p>
            <a:pPr algn="ctr">
              <a:buNone/>
            </a:pPr>
            <a:r>
              <a:rPr lang="ru-RU" sz="2000" b="1" dirty="0" smtClean="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Регулятивные УУД</a:t>
            </a:r>
            <a:r>
              <a:rPr lang="ru-RU" sz="2400" b="1" dirty="0" smtClean="0">
                <a:solidFill>
                  <a:srgbClr val="C00000"/>
                </a:solidFill>
                <a:latin typeface="Times New Roman" pitchFamily="18" charset="0"/>
                <a:cs typeface="Times New Roman" pitchFamily="18" charset="0"/>
              </a:rPr>
              <a:t>:</a:t>
            </a:r>
          </a:p>
          <a:p>
            <a:pPr>
              <a:buNone/>
            </a:pPr>
            <a:r>
              <a:rPr lang="ru-RU" sz="2000" dirty="0" smtClean="0">
                <a:latin typeface="Times New Roman" pitchFamily="18" charset="0"/>
                <a:cs typeface="Times New Roman" pitchFamily="18" charset="0"/>
              </a:rPr>
              <a:t>    -</a:t>
            </a:r>
            <a:r>
              <a:rPr lang="ru-RU" sz="2000" b="1" dirty="0">
                <a:solidFill>
                  <a:srgbClr val="002060"/>
                </a:solidFill>
                <a:latin typeface="Times New Roman" panose="02020603050405020304" pitchFamily="18" charset="0"/>
                <a:ea typeface="Calibri" panose="020F0502020204030204" pitchFamily="34" charset="0"/>
              </a:rPr>
              <a:t>способность определять и формулировать цель деятельности  с помощью руководителя, работать по предложенному руководителем плану, умение высказывать своё предположение  на основе примерных игровых шахматных </a:t>
            </a:r>
            <a:r>
              <a:rPr lang="ru-RU" sz="2000" b="1" dirty="0" smtClean="0">
                <a:solidFill>
                  <a:srgbClr val="002060"/>
                </a:solidFill>
                <a:latin typeface="Times New Roman" panose="02020603050405020304" pitchFamily="18" charset="0"/>
                <a:ea typeface="Calibri" panose="020F0502020204030204" pitchFamily="34" charset="0"/>
              </a:rPr>
              <a:t>ситуаций</a:t>
            </a:r>
            <a:endParaRPr lang="ru-RU" sz="2800" b="1" dirty="0" smtClean="0">
              <a:solidFill>
                <a:srgbClr val="002060"/>
              </a:solidFill>
              <a:latin typeface="Times New Roman" pitchFamily="18" charset="0"/>
              <a:cs typeface="Times New Roman" pitchFamily="18" charset="0"/>
            </a:endParaRPr>
          </a:p>
          <a:p>
            <a:endParaRPr lang="ru-RU" sz="1800" dirty="0"/>
          </a:p>
        </p:txBody>
      </p:sp>
      <p:pic>
        <p:nvPicPr>
          <p:cNvPr id="4" name="Picture 6" descr="C:\Users\admin\Desktop\СВЕТА\турнир\P3270052.JPG"/>
          <p:cNvPicPr>
            <a:picLocks noChangeAspect="1" noChangeArrowheads="1"/>
          </p:cNvPicPr>
          <p:nvPr/>
        </p:nvPicPr>
        <p:blipFill>
          <a:blip r:embed="rId2" cstate="print"/>
          <a:srcRect/>
          <a:stretch>
            <a:fillRect/>
          </a:stretch>
        </p:blipFill>
        <p:spPr bwMode="auto">
          <a:xfrm>
            <a:off x="2627784" y="4544752"/>
            <a:ext cx="2808312" cy="1962921"/>
          </a:xfrm>
          <a:prstGeom prst="rect">
            <a:avLst/>
          </a:prstGeom>
          <a:ln>
            <a:noFill/>
          </a:ln>
          <a:effectLst>
            <a:softEdge rad="112500"/>
          </a:effectLst>
        </p:spPr>
      </p:pic>
      <p:pic>
        <p:nvPicPr>
          <p:cNvPr id="5" name="Picture 2" descr="C:\Documents and Settings\Admin\Рабочий стол\Шахматы\Картинки\1501957ywkikh8gcb.gif"/>
          <p:cNvPicPr>
            <a:picLocks noChangeAspect="1" noChangeArrowheads="1" noCrop="1"/>
          </p:cNvPicPr>
          <p:nvPr/>
        </p:nvPicPr>
        <p:blipFill>
          <a:blip r:embed="rId3"/>
          <a:srcRect/>
          <a:stretch>
            <a:fillRect/>
          </a:stretch>
        </p:blipFill>
        <p:spPr bwMode="auto">
          <a:xfrm>
            <a:off x="285720" y="285728"/>
            <a:ext cx="1271490" cy="1071570"/>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0728"/>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04945" y="1237328"/>
            <a:ext cx="8496436" cy="6555641"/>
          </a:xfrm>
          <a:prstGeom prst="rect">
            <a:avLst/>
          </a:prstGeom>
        </p:spPr>
        <p:txBody>
          <a:bodyPr wrap="square">
            <a:spAutoFit/>
          </a:bodyPr>
          <a:lstStyle/>
          <a:p>
            <a:pPr>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Данный урок соответствует требованиям ФГОС второго поколения и был ориентирован на  формирование основ умения учиться и способности планировать свою деятельность, осуществлять её контроль и оценку, взаимодействовать с педагогом и сверстниками в учебном процессе. </a:t>
            </a:r>
          </a:p>
          <a:p>
            <a:pPr>
              <a:spcAft>
                <a:spcPts val="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Урок  способствовал становлению личностных характеристик :</a:t>
            </a:r>
          </a:p>
          <a:p>
            <a:pPr>
              <a:spcAft>
                <a:spcPts val="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владеющий основами умения учиться, способный к организации собственной деятельности;</a:t>
            </a:r>
          </a:p>
          <a:p>
            <a:pPr>
              <a:spcAft>
                <a:spcPts val="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доброжелательный, умеющий слушать и слышать собеседника, обосновывать свою позицию, высказывать своё мнение.</a:t>
            </a:r>
          </a:p>
          <a:p>
            <a:pPr>
              <a:spcAft>
                <a:spcPts val="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Считаю, что на данном уроке удалось решить на необходимом уровне поставленные задачи. Были соблюдены все санитарно-гигиенические требования к учебным занятиям, проведена динамическая пауза. Урок прошёл в темпе, необходимом для оптимальной  организации  активной познавательной деятельности.    Учащиеся   были готовы к продолжению работы на любом этапе. Их ответы были   разнообразны, самостоятельны, достаточно глубоки. На уроке царила  атмосфера сотрудничества и сотворчества. Итоги подведены, прокомментирована деятельность учащихся. Работоспособность обучающихся на протяжении всего урока была достаточно высокой. </a:t>
            </a:r>
          </a:p>
          <a:p>
            <a:pPr>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a typeface="Times New Roman" panose="02020603050405020304" pitchFamily="18" charset="0"/>
              <a:cs typeface="Times New Roman" panose="02020603050405020304" pitchFamily="18" charset="0"/>
            </a:endParaRPr>
          </a:p>
          <a:p>
            <a:pPr>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a typeface="Times New Roman" panose="02020603050405020304" pitchFamily="18" charset="0"/>
              <a:cs typeface="Times New Roman" panose="02020603050405020304" pitchFamily="18" charset="0"/>
            </a:endParaRPr>
          </a:p>
          <a:p>
            <a:r>
              <a:rPr lang="ru-RU" sz="1600" dirty="0">
                <a:ea typeface="Calibri" panose="020F0502020204030204" pitchFamily="34" charset="0"/>
                <a:cs typeface="Times New Roman" panose="02020603050405020304" pitchFamily="18" charset="0"/>
              </a:rPr>
              <a:t/>
            </a:r>
            <a:br>
              <a:rPr lang="ru-RU" sz="1600" dirty="0">
                <a:ea typeface="Calibri" panose="020F0502020204030204" pitchFamily="34" charset="0"/>
                <a:cs typeface="Times New Roman" panose="02020603050405020304" pitchFamily="18" charset="0"/>
              </a:rPr>
            </a:br>
            <a:r>
              <a:rPr lang="ru-RU" sz="2000" b="1" dirty="0" smtClean="0">
                <a:solidFill>
                  <a:srgbClr val="000066"/>
                </a:solidFill>
                <a:latin typeface="Times New Roman" pitchFamily="18" charset="0"/>
                <a:cs typeface="Times New Roman" pitchFamily="18" charset="0"/>
              </a:rPr>
              <a:t>. </a:t>
            </a:r>
            <a:endParaRPr lang="ru-RU" sz="2000" b="1" dirty="0">
              <a:solidFill>
                <a:srgbClr val="000066"/>
              </a:solidFill>
              <a:latin typeface="Times New Roman" pitchFamily="18" charset="0"/>
              <a:cs typeface="Times New Roman" pitchFamily="18" charset="0"/>
            </a:endParaRPr>
          </a:p>
        </p:txBody>
      </p:sp>
      <p:sp>
        <p:nvSpPr>
          <p:cNvPr id="3" name="TextBox 2"/>
          <p:cNvSpPr txBox="1"/>
          <p:nvPr/>
        </p:nvSpPr>
        <p:spPr>
          <a:xfrm>
            <a:off x="485800" y="282714"/>
            <a:ext cx="8352928" cy="707886"/>
          </a:xfrm>
          <a:prstGeom prst="rect">
            <a:avLst/>
          </a:prstGeom>
          <a:noFill/>
        </p:spPr>
        <p:txBody>
          <a:bodyPr wrap="square" rtlCol="0">
            <a:spAutoFit/>
          </a:bodyPr>
          <a:lstStyle/>
          <a:p>
            <a:pPr algn="ctr"/>
            <a:r>
              <a:rPr lang="ru-RU" sz="4000" dirty="0" smtClean="0">
                <a:solidFill>
                  <a:srgbClr val="C00000"/>
                </a:solidFill>
                <a:latin typeface="Times New Roman" panose="02020603050405020304" pitchFamily="18" charset="0"/>
                <a:cs typeface="Times New Roman" panose="02020603050405020304" pitchFamily="18" charset="0"/>
              </a:rPr>
              <a:t>Выводы:</a:t>
            </a:r>
            <a:endParaRPr lang="ru-RU" sz="4000" dirty="0">
              <a:solidFill>
                <a:srgbClr val="C00000"/>
              </a:solidFill>
              <a:latin typeface="Times New Roman" panose="02020603050405020304" pitchFamily="18" charset="0"/>
              <a:cs typeface="Times New Roman" panose="02020603050405020304" pitchFamily="18" charset="0"/>
            </a:endParaRPr>
          </a:p>
        </p:txBody>
      </p:sp>
      <p:pic>
        <p:nvPicPr>
          <p:cNvPr id="5"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305272" y="35986"/>
            <a:ext cx="127158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38739" y="162359"/>
            <a:ext cx="7253741" cy="886544"/>
          </a:xfrm>
        </p:spPr>
        <p:txBody>
          <a:bodyPr>
            <a:noAutofit/>
          </a:bodyPr>
          <a:lstStyle/>
          <a:p>
            <a:pPr algn="ctr"/>
            <a:r>
              <a:rPr lang="ru-RU" sz="3200" b="1" dirty="0" smtClean="0">
                <a:solidFill>
                  <a:srgbClr val="FF0000"/>
                </a:solidFill>
                <a:latin typeface="Times New Roman" pitchFamily="18" charset="0"/>
                <a:cs typeface="Times New Roman" pitchFamily="18" charset="0"/>
              </a:rPr>
              <a:t>Планируемые результаты: </a:t>
            </a:r>
            <a:br>
              <a:rPr lang="ru-RU" sz="3200" b="1" dirty="0" smtClean="0">
                <a:solidFill>
                  <a:srgbClr val="FF0000"/>
                </a:solidFill>
                <a:latin typeface="Times New Roman" pitchFamily="18" charset="0"/>
                <a:cs typeface="Times New Roman" pitchFamily="18" charset="0"/>
              </a:rPr>
            </a:b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395536" y="692696"/>
            <a:ext cx="8496944" cy="5688632"/>
          </a:xfrm>
        </p:spPr>
        <p:txBody>
          <a:bodyPr>
            <a:noAutofit/>
          </a:bodyPr>
          <a:lstStyle/>
          <a:p>
            <a:pPr algn="ctr">
              <a:buNone/>
            </a:pPr>
            <a:r>
              <a:rPr lang="ru-RU" sz="2400" b="1" dirty="0">
                <a:solidFill>
                  <a:srgbClr val="C00000"/>
                </a:solidFill>
                <a:latin typeface="Times New Roman" pitchFamily="18" charset="0"/>
                <a:cs typeface="Times New Roman" pitchFamily="18" charset="0"/>
              </a:rPr>
              <a:t>Познавательные УУД</a:t>
            </a:r>
            <a:r>
              <a:rPr lang="ru-RU" sz="2400" b="1" dirty="0" smtClean="0">
                <a:solidFill>
                  <a:srgbClr val="C00000"/>
                </a:solidFill>
                <a:latin typeface="Times New Roman" pitchFamily="18" charset="0"/>
                <a:cs typeface="Times New Roman" pitchFamily="18" charset="0"/>
              </a:rPr>
              <a:t>:</a:t>
            </a:r>
            <a:endParaRPr lang="ru-RU" sz="2400" b="1" dirty="0">
              <a:solidFill>
                <a:srgbClr val="C00000"/>
              </a:solidFill>
              <a:latin typeface="Times New Roman" pitchFamily="18" charset="0"/>
              <a:cs typeface="Times New Roman" pitchFamily="18" charset="0"/>
            </a:endParaRPr>
          </a:p>
          <a:p>
            <a:pPr algn="ctr">
              <a:buNone/>
            </a:pPr>
            <a:endParaRPr lang="ru-RU" sz="2400" b="1" dirty="0">
              <a:solidFill>
                <a:srgbClr val="C00000"/>
              </a:solidFill>
              <a:latin typeface="Times New Roman" pitchFamily="18" charset="0"/>
              <a:cs typeface="Times New Roman" pitchFamily="18" charset="0"/>
            </a:endParaRPr>
          </a:p>
          <a:p>
            <a:pPr>
              <a:buNone/>
            </a:pPr>
            <a:r>
              <a:rPr lang="ru-RU" sz="2400" b="1" dirty="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умение давать анализ своих действий во время игры в шахматы, </a:t>
            </a:r>
            <a:endPar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buNone/>
            </a:pP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делать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выводы в результате игры, формирование  понятия  об </a:t>
            </a:r>
            <a:endPar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игровых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возможностях шахматных фигур, нахождение </a:t>
            </a: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выигрышных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ходов.</a:t>
            </a:r>
            <a:endParaRPr lang="ru-RU" sz="1800" b="1" dirty="0">
              <a:solidFill>
                <a:srgbClr val="002060"/>
              </a:solidFill>
              <a:ea typeface="Times New Roman" panose="02020603050405020304" pitchFamily="18" charset="0"/>
              <a:cs typeface="Times New Roman" panose="02020603050405020304" pitchFamily="18" charset="0"/>
            </a:endParaRPr>
          </a:p>
          <a:p>
            <a:pPr marL="0" indent="363538">
              <a:buNone/>
            </a:pPr>
            <a:endParaRPr lang="ru-RU" sz="900" b="1" dirty="0" smtClean="0">
              <a:solidFill>
                <a:srgbClr val="002060"/>
              </a:solidFill>
              <a:latin typeface="Times New Roman" pitchFamily="18" charset="0"/>
              <a:cs typeface="Times New Roman" pitchFamily="18" charset="0"/>
            </a:endParaRPr>
          </a:p>
          <a:p>
            <a:pPr marL="0" indent="363538" algn="ctr">
              <a:buNone/>
            </a:pPr>
            <a:r>
              <a:rPr lang="ru-RU" sz="2400" b="1" dirty="0" smtClean="0">
                <a:solidFill>
                  <a:srgbClr val="C00000"/>
                </a:solidFill>
                <a:latin typeface="Times New Roman" pitchFamily="18" charset="0"/>
                <a:cs typeface="Times New Roman" pitchFamily="18" charset="0"/>
              </a:rPr>
              <a:t>Коммуникативные УУД:</a:t>
            </a:r>
          </a:p>
          <a:p>
            <a:pPr marL="0" indent="363538">
              <a:buNone/>
            </a:pPr>
            <a:r>
              <a:rPr lang="ru-RU" sz="1900" b="1" dirty="0" smtClean="0">
                <a:solidFill>
                  <a:srgbClr val="002060"/>
                </a:solidFill>
                <a:latin typeface="Times New Roman" pitchFamily="18" charset="0"/>
                <a:ea typeface="Calibri" panose="020F0502020204030204" pitchFamily="34" charset="0"/>
                <a:cs typeface="Times New Roman" pitchFamily="18" charset="0"/>
              </a:rPr>
              <a:t>-</a:t>
            </a:r>
            <a:r>
              <a:rPr lang="ru-RU" sz="2000" b="1" dirty="0" smtClean="0">
                <a:solidFill>
                  <a:srgbClr val="002060"/>
                </a:solidFill>
                <a:latin typeface="Times New Roman" panose="02020603050405020304" pitchFamily="18" charset="0"/>
                <a:ea typeface="Calibri" panose="020F0502020204030204" pitchFamily="34" charset="0"/>
              </a:rPr>
              <a:t>планирование </a:t>
            </a:r>
            <a:r>
              <a:rPr lang="ru-RU" sz="2000" b="1" dirty="0">
                <a:solidFill>
                  <a:srgbClr val="002060"/>
                </a:solidFill>
                <a:latin typeface="Times New Roman" panose="02020603050405020304" pitchFamily="18" charset="0"/>
                <a:ea typeface="Calibri" panose="020F0502020204030204" pitchFamily="34" charset="0"/>
              </a:rPr>
              <a:t>учебного сотрудничества, разрешение </a:t>
            </a:r>
            <a:r>
              <a:rPr lang="ru-RU" sz="2000" b="1" dirty="0" smtClean="0">
                <a:solidFill>
                  <a:srgbClr val="002060"/>
                </a:solidFill>
                <a:latin typeface="Times New Roman" panose="02020603050405020304" pitchFamily="18" charset="0"/>
                <a:ea typeface="Calibri" panose="020F0502020204030204" pitchFamily="34" charset="0"/>
              </a:rPr>
              <a:t>           </a:t>
            </a:r>
          </a:p>
          <a:p>
            <a:pPr marL="0" indent="363538">
              <a:buNone/>
            </a:pPr>
            <a:r>
              <a:rPr lang="ru-RU" sz="2000" b="1" dirty="0" smtClean="0">
                <a:solidFill>
                  <a:srgbClr val="002060"/>
                </a:solidFill>
                <a:latin typeface="Times New Roman" panose="02020603050405020304" pitchFamily="18" charset="0"/>
                <a:ea typeface="Calibri" panose="020F0502020204030204" pitchFamily="34" charset="0"/>
              </a:rPr>
              <a:t>конфликтов</a:t>
            </a:r>
            <a:r>
              <a:rPr lang="ru-RU" sz="2000" b="1" dirty="0">
                <a:solidFill>
                  <a:srgbClr val="002060"/>
                </a:solidFill>
                <a:latin typeface="Times New Roman" panose="02020603050405020304" pitchFamily="18" charset="0"/>
                <a:ea typeface="Calibri" panose="020F0502020204030204" pitchFamily="34" charset="0"/>
              </a:rPr>
              <a:t>,  управление поведением партнера, работа в команде, </a:t>
            </a:r>
            <a:endParaRPr lang="ru-RU" sz="2000" b="1" dirty="0" smtClean="0">
              <a:solidFill>
                <a:srgbClr val="002060"/>
              </a:solidFill>
              <a:latin typeface="Times New Roman" panose="02020603050405020304" pitchFamily="18" charset="0"/>
              <a:ea typeface="Calibri" panose="020F0502020204030204" pitchFamily="34" charset="0"/>
            </a:endParaRPr>
          </a:p>
          <a:p>
            <a:pPr marL="0" indent="363538">
              <a:buNone/>
            </a:pPr>
            <a:r>
              <a:rPr lang="ru-RU" sz="2000" b="1" dirty="0" smtClean="0">
                <a:solidFill>
                  <a:srgbClr val="002060"/>
                </a:solidFill>
                <a:latin typeface="Times New Roman" panose="02020603050405020304" pitchFamily="18" charset="0"/>
                <a:ea typeface="Calibri" panose="020F0502020204030204" pitchFamily="34" charset="0"/>
              </a:rPr>
              <a:t>умение </a:t>
            </a:r>
            <a:r>
              <a:rPr lang="ru-RU" sz="2000" b="1" dirty="0">
                <a:solidFill>
                  <a:srgbClr val="002060"/>
                </a:solidFill>
                <a:latin typeface="Times New Roman" panose="02020603050405020304" pitchFamily="18" charset="0"/>
                <a:ea typeface="Calibri" panose="020F0502020204030204" pitchFamily="34" charset="0"/>
              </a:rPr>
              <a:t>с достаточной точностью и полнотой выражать свои мысли </a:t>
            </a:r>
            <a:endParaRPr lang="ru-RU" sz="2000" b="1" dirty="0" smtClean="0">
              <a:solidFill>
                <a:srgbClr val="002060"/>
              </a:solidFill>
              <a:latin typeface="Times New Roman" panose="02020603050405020304" pitchFamily="18" charset="0"/>
              <a:ea typeface="Calibri" panose="020F0502020204030204" pitchFamily="34" charset="0"/>
            </a:endParaRPr>
          </a:p>
          <a:p>
            <a:pPr marL="0" indent="363538">
              <a:buNone/>
            </a:pPr>
            <a:r>
              <a:rPr lang="ru-RU" sz="2000" b="1" dirty="0" smtClean="0">
                <a:solidFill>
                  <a:srgbClr val="002060"/>
                </a:solidFill>
                <a:latin typeface="Times New Roman" panose="02020603050405020304" pitchFamily="18" charset="0"/>
                <a:ea typeface="Calibri" panose="020F0502020204030204" pitchFamily="34" charset="0"/>
              </a:rPr>
              <a:t>в </a:t>
            </a:r>
            <a:r>
              <a:rPr lang="ru-RU" sz="2000" b="1" dirty="0">
                <a:solidFill>
                  <a:srgbClr val="002060"/>
                </a:solidFill>
                <a:latin typeface="Times New Roman" panose="02020603050405020304" pitchFamily="18" charset="0"/>
                <a:ea typeface="Calibri" panose="020F0502020204030204" pitchFamily="34" charset="0"/>
              </a:rPr>
              <a:t>соответствии с задачами и условиями коммуникации.</a:t>
            </a:r>
            <a:endParaRPr lang="ru-RU" sz="1900" b="1" dirty="0">
              <a:solidFill>
                <a:srgbClr val="002060"/>
              </a:solidFill>
              <a:latin typeface="Times New Roman" pitchFamily="18" charset="0"/>
              <a:cs typeface="Times New Roman" pitchFamily="18" charset="0"/>
            </a:endParaRPr>
          </a:p>
        </p:txBody>
      </p:sp>
      <p:pic>
        <p:nvPicPr>
          <p:cNvPr id="4"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FF0000"/>
                </a:solidFill>
                <a:latin typeface="Times New Roman" pitchFamily="18" charset="0"/>
                <a:cs typeface="Times New Roman" pitchFamily="18" charset="0"/>
              </a:rPr>
              <a:t>Материалы к уроку</a:t>
            </a:r>
          </a:p>
        </p:txBody>
      </p:sp>
      <p:sp>
        <p:nvSpPr>
          <p:cNvPr id="3" name="Содержимое 2"/>
          <p:cNvSpPr>
            <a:spLocks noGrp="1"/>
          </p:cNvSpPr>
          <p:nvPr>
            <p:ph sz="quarter" idx="1"/>
          </p:nvPr>
        </p:nvSpPr>
        <p:spPr>
          <a:xfrm>
            <a:off x="395536" y="1556792"/>
            <a:ext cx="8748464" cy="3528392"/>
          </a:xfrm>
        </p:spPr>
        <p:txBody>
          <a:bodyPr>
            <a:normAutofit fontScale="70000" lnSpcReduction="20000"/>
          </a:bodyPr>
          <a:lstStyle/>
          <a:p>
            <a:pPr algn="ctr">
              <a:buNone/>
            </a:pPr>
            <a:r>
              <a:rPr lang="ru-RU" sz="3400" b="1" dirty="0" smtClean="0">
                <a:solidFill>
                  <a:srgbClr val="C00000"/>
                </a:solidFill>
                <a:latin typeface="Times New Roman" pitchFamily="18" charset="0"/>
                <a:cs typeface="Times New Roman" pitchFamily="18" charset="0"/>
              </a:rPr>
              <a:t>Оборудование </a:t>
            </a:r>
            <a:r>
              <a:rPr lang="ru-RU" sz="3400" b="1" dirty="0">
                <a:solidFill>
                  <a:srgbClr val="C00000"/>
                </a:solidFill>
                <a:latin typeface="Times New Roman" pitchFamily="18" charset="0"/>
                <a:cs typeface="Times New Roman" pitchFamily="18" charset="0"/>
              </a:rPr>
              <a:t>для учителя:</a:t>
            </a:r>
          </a:p>
          <a:p>
            <a:pPr marL="268288" lvl="0" indent="0">
              <a:buNone/>
            </a:pPr>
            <a:r>
              <a:rPr lang="ru-RU" sz="3400" b="1" dirty="0" smtClean="0">
                <a:solidFill>
                  <a:srgbClr val="000066"/>
                </a:solidFill>
                <a:latin typeface="Times New Roman" pitchFamily="18" charset="0"/>
                <a:cs typeface="Times New Roman" pitchFamily="18" charset="0"/>
              </a:rPr>
              <a:t>мультимедийный </a:t>
            </a:r>
            <a:r>
              <a:rPr lang="ru-RU" sz="3400" b="1" dirty="0">
                <a:solidFill>
                  <a:srgbClr val="000066"/>
                </a:solidFill>
                <a:latin typeface="Times New Roman" pitchFamily="18" charset="0"/>
                <a:cs typeface="Times New Roman" pitchFamily="18" charset="0"/>
              </a:rPr>
              <a:t>проектор;</a:t>
            </a:r>
          </a:p>
          <a:p>
            <a:pPr marL="268288" lvl="0" indent="0">
              <a:buNone/>
            </a:pPr>
            <a:r>
              <a:rPr lang="ru-RU" sz="3400" b="1" dirty="0" smtClean="0">
                <a:solidFill>
                  <a:srgbClr val="000066"/>
                </a:solidFill>
                <a:latin typeface="Times New Roman" pitchFamily="18" charset="0"/>
                <a:cs typeface="Times New Roman" pitchFamily="18" charset="0"/>
              </a:rPr>
              <a:t>раздаточный материал; </a:t>
            </a:r>
          </a:p>
          <a:p>
            <a:pPr marL="268288" lvl="0" indent="0">
              <a:buNone/>
            </a:pPr>
            <a:r>
              <a:rPr lang="ru-RU" sz="3400" b="1" dirty="0" smtClean="0">
                <a:solidFill>
                  <a:srgbClr val="000066"/>
                </a:solidFill>
                <a:latin typeface="Times New Roman" pitchFamily="18" charset="0"/>
                <a:cs typeface="Times New Roman" pitchFamily="18" charset="0"/>
              </a:rPr>
              <a:t>демонстрационная шахматная доска</a:t>
            </a:r>
            <a:endParaRPr lang="en-US" sz="3400" b="1" dirty="0">
              <a:solidFill>
                <a:srgbClr val="000066"/>
              </a:solidFill>
              <a:latin typeface="Times New Roman" pitchFamily="18" charset="0"/>
              <a:cs typeface="Times New Roman" pitchFamily="18" charset="0"/>
            </a:endParaRPr>
          </a:p>
          <a:p>
            <a:pPr algn="ctr">
              <a:buNone/>
            </a:pPr>
            <a:r>
              <a:rPr lang="ru-RU" sz="3400" b="1" dirty="0" smtClean="0">
                <a:solidFill>
                  <a:srgbClr val="C00000"/>
                </a:solidFill>
                <a:latin typeface="Times New Roman" pitchFamily="18" charset="0"/>
                <a:cs typeface="Times New Roman" pitchFamily="18" charset="0"/>
              </a:rPr>
              <a:t>Оборудование </a:t>
            </a:r>
            <a:r>
              <a:rPr lang="ru-RU" sz="3400" b="1" dirty="0">
                <a:solidFill>
                  <a:srgbClr val="C00000"/>
                </a:solidFill>
                <a:latin typeface="Times New Roman" pitchFamily="18" charset="0"/>
                <a:cs typeface="Times New Roman" pitchFamily="18" charset="0"/>
              </a:rPr>
              <a:t>для учащихся:</a:t>
            </a:r>
          </a:p>
          <a:p>
            <a:pPr lvl="0">
              <a:buNone/>
            </a:pPr>
            <a:r>
              <a:rPr lang="ru-RU" sz="3400" b="1" dirty="0" smtClean="0">
                <a:latin typeface="Times New Roman" pitchFamily="18" charset="0"/>
                <a:cs typeface="Times New Roman" pitchFamily="18" charset="0"/>
              </a:rPr>
              <a:t>    </a:t>
            </a:r>
            <a:r>
              <a:rPr lang="ru-RU" sz="3400" b="1" dirty="0">
                <a:solidFill>
                  <a:srgbClr val="000066"/>
                </a:solidFill>
                <a:latin typeface="Times New Roman" pitchFamily="18" charset="0"/>
                <a:cs typeface="Times New Roman" pitchFamily="18" charset="0"/>
              </a:rPr>
              <a:t>учебник </a:t>
            </a:r>
            <a:r>
              <a:rPr lang="ru-RU" sz="3400" b="1" dirty="0" smtClean="0">
                <a:solidFill>
                  <a:srgbClr val="000066"/>
                </a:solidFill>
                <a:latin typeface="Times New Roman" pitchFamily="18" charset="0"/>
                <a:cs typeface="Times New Roman" pitchFamily="18" charset="0"/>
              </a:rPr>
              <a:t>, индивидуальные шахматные доски</a:t>
            </a:r>
          </a:p>
          <a:p>
            <a:pPr lvl="0">
              <a:buNone/>
            </a:pPr>
            <a:r>
              <a:rPr lang="ru-RU" sz="3400" b="1" dirty="0" smtClean="0">
                <a:solidFill>
                  <a:srgbClr val="000066"/>
                </a:solidFill>
                <a:latin typeface="Times New Roman" pitchFamily="18" charset="0"/>
                <a:cs typeface="Times New Roman" pitchFamily="18" charset="0"/>
              </a:rPr>
              <a:t>    рабочая </a:t>
            </a:r>
            <a:r>
              <a:rPr lang="ru-RU" sz="3400" b="1" dirty="0">
                <a:solidFill>
                  <a:srgbClr val="000066"/>
                </a:solidFill>
                <a:latin typeface="Times New Roman" pitchFamily="18" charset="0"/>
                <a:cs typeface="Times New Roman" pitchFamily="18" charset="0"/>
              </a:rPr>
              <a:t>тетрадь к учебнику </a:t>
            </a:r>
            <a:endParaRPr lang="ru-RU" sz="3400" b="1" dirty="0" smtClean="0">
              <a:solidFill>
                <a:srgbClr val="000066"/>
              </a:solidFill>
              <a:latin typeface="Times New Roman" pitchFamily="18" charset="0"/>
              <a:cs typeface="Times New Roman" pitchFamily="18" charset="0"/>
            </a:endParaRPr>
          </a:p>
          <a:p>
            <a:pPr lvl="0">
              <a:buNone/>
            </a:pPr>
            <a:r>
              <a:rPr lang="ru-RU" sz="3400" b="1" dirty="0">
                <a:solidFill>
                  <a:srgbClr val="000066"/>
                </a:solidFill>
                <a:latin typeface="Times New Roman" pitchFamily="18" charset="0"/>
                <a:cs typeface="Times New Roman" pitchFamily="18" charset="0"/>
              </a:rPr>
              <a:t> </a:t>
            </a:r>
            <a:r>
              <a:rPr lang="ru-RU" sz="3400" b="1" dirty="0" smtClean="0">
                <a:solidFill>
                  <a:srgbClr val="000066"/>
                </a:solidFill>
                <a:latin typeface="Times New Roman" pitchFamily="18" charset="0"/>
                <a:cs typeface="Times New Roman" pitchFamily="18" charset="0"/>
              </a:rPr>
              <a:t>                                        </a:t>
            </a:r>
            <a:r>
              <a:rPr lang="ru-RU" sz="3400" b="1" dirty="0" err="1" smtClean="0">
                <a:solidFill>
                  <a:srgbClr val="C00000"/>
                </a:solidFill>
                <a:latin typeface="Times New Roman" pitchFamily="18" charset="0"/>
                <a:cs typeface="Times New Roman" pitchFamily="18" charset="0"/>
              </a:rPr>
              <a:t>Медиаматериалы</a:t>
            </a:r>
            <a:r>
              <a:rPr lang="ru-RU" sz="3400" b="1" dirty="0">
                <a:solidFill>
                  <a:srgbClr val="C00000"/>
                </a:solidFill>
                <a:latin typeface="Times New Roman" pitchFamily="18" charset="0"/>
                <a:cs typeface="Times New Roman" pitchFamily="18" charset="0"/>
              </a:rPr>
              <a:t>:</a:t>
            </a:r>
          </a:p>
          <a:p>
            <a:pPr lvl="0">
              <a:buNone/>
            </a:pPr>
            <a:r>
              <a:rPr lang="ru-RU" sz="3400" dirty="0" smtClean="0">
                <a:latin typeface="Times New Roman" pitchFamily="18" charset="0"/>
                <a:cs typeface="Times New Roman" pitchFamily="18" charset="0"/>
              </a:rPr>
              <a:t>     </a:t>
            </a:r>
            <a:r>
              <a:rPr lang="ru-RU" sz="3400" b="1" dirty="0">
                <a:solidFill>
                  <a:srgbClr val="000066"/>
                </a:solidFill>
                <a:latin typeface="Times New Roman" pitchFamily="18" charset="0"/>
                <a:cs typeface="Times New Roman" pitchFamily="18" charset="0"/>
              </a:rPr>
              <a:t>авторская презентация </a:t>
            </a:r>
          </a:p>
          <a:p>
            <a:pPr lvl="0">
              <a:buNone/>
            </a:pPr>
            <a:endParaRPr lang="ru-RU" dirty="0"/>
          </a:p>
        </p:txBody>
      </p:sp>
      <p:pic>
        <p:nvPicPr>
          <p:cNvPr id="4"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28600"/>
            <a:ext cx="6930352" cy="990600"/>
          </a:xfrm>
        </p:spPr>
        <p:txBody>
          <a:bodyPr>
            <a:noAutofit/>
          </a:bodyPr>
          <a:lstStyle/>
          <a:p>
            <a:pPr algn="ctr"/>
            <a:r>
              <a:rPr lang="ru-RU" sz="3200" b="1" dirty="0">
                <a:solidFill>
                  <a:srgbClr val="FF0000"/>
                </a:solidFill>
                <a:latin typeface="Times New Roman" pitchFamily="18" charset="0"/>
                <a:cs typeface="Times New Roman" pitchFamily="18" charset="0"/>
              </a:rPr>
              <a:t>Основные этапы организации учебной деятельности</a:t>
            </a:r>
          </a:p>
        </p:txBody>
      </p:sp>
      <p:sp>
        <p:nvSpPr>
          <p:cNvPr id="3" name="Содержимое 2"/>
          <p:cNvSpPr>
            <a:spLocks noGrp="1"/>
          </p:cNvSpPr>
          <p:nvPr>
            <p:ph sz="quarter" idx="1"/>
          </p:nvPr>
        </p:nvSpPr>
        <p:spPr>
          <a:xfrm>
            <a:off x="539552" y="1484784"/>
            <a:ext cx="8424936" cy="5373216"/>
          </a:xfrm>
        </p:spPr>
        <p:txBody>
          <a:bodyPr>
            <a:noAutofit/>
          </a:bodyPr>
          <a:lstStyle/>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1.Организационный момент </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Актуализация знаний</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3.Включение в  деятельность </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4.Мотивация к деятельности(инсценировка)</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5.Постановка задачи и определение темы занятия </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6.Работа по теме занятия (построение проекта  выхода из затруднения)</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tabLst>
                <a:tab pos="2171700" algn="l"/>
              </a:tabLs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7.Динамическая пауза	</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8.Продолжение работы по теме занятия</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9.Рефлексия. Включение в самоанализ проделанной работы.</a:t>
            </a:r>
            <a:endParaRPr lang="ru-RU" sz="1600" b="1" dirty="0">
              <a:solidFill>
                <a:srgbClr val="002060"/>
              </a:solidFill>
              <a:ea typeface="Times New Roman" panose="02020603050405020304" pitchFamily="18" charset="0"/>
              <a:cs typeface="Times New Roman" panose="02020603050405020304" pitchFamily="18" charset="0"/>
            </a:endParaRPr>
          </a:p>
          <a:p>
            <a:pPr marL="0" indent="0">
              <a:spcAft>
                <a:spcPts val="0"/>
              </a:spcAft>
              <a:buNone/>
            </a:pP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10.Подведение </a:t>
            </a: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итогов занятия.</a:t>
            </a:r>
            <a:endParaRPr lang="ru-RU" sz="1600" b="1" dirty="0">
              <a:solidFill>
                <a:srgbClr val="002060"/>
              </a:solidFill>
              <a:ea typeface="Times New Roman" panose="02020603050405020304" pitchFamily="18" charset="0"/>
              <a:cs typeface="Times New Roman" panose="02020603050405020304" pitchFamily="18" charset="0"/>
            </a:endParaRPr>
          </a:p>
          <a:p>
            <a:pPr lvl="0" algn="just">
              <a:buNone/>
            </a:pPr>
            <a:r>
              <a:rPr lang="ru-RU" sz="2000" b="1" dirty="0" smtClean="0">
                <a:solidFill>
                  <a:srgbClr val="0070C0"/>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    </a:t>
            </a:r>
            <a:r>
              <a:rPr lang="ru-RU" sz="2000" b="1" dirty="0" smtClean="0">
                <a:solidFill>
                  <a:srgbClr val="0070C0"/>
                </a:solidFill>
                <a:latin typeface="Times New Roman" pitchFamily="18" charset="0"/>
                <a:cs typeface="Times New Roman" pitchFamily="18" charset="0"/>
              </a:rPr>
              <a:t> </a:t>
            </a:r>
            <a:r>
              <a:rPr lang="ru-RU" sz="2000" b="1" i="1" dirty="0">
                <a:solidFill>
                  <a:srgbClr val="000066"/>
                </a:solidFill>
                <a:latin typeface="Times New Roman" pitchFamily="18" charset="0"/>
                <a:cs typeface="Times New Roman" pitchFamily="18" charset="0"/>
              </a:rPr>
              <a:t>Структура урока соответствует типу урока и его дидактическим задачам. Время, отведенное на все этапы урока, было рационально распределено. Поддерживался высокий  темп работы учащихся.</a:t>
            </a:r>
          </a:p>
          <a:p>
            <a:pPr marL="571500" lvl="0" indent="-571500">
              <a:buNone/>
            </a:pPr>
            <a:r>
              <a:rPr lang="ru-RU" sz="2000" b="1" dirty="0" smtClean="0">
                <a:solidFill>
                  <a:srgbClr val="0070C0"/>
                </a:solidFill>
                <a:latin typeface="Times New Roman" pitchFamily="18" charset="0"/>
                <a:cs typeface="Times New Roman" pitchFamily="18" charset="0"/>
              </a:rPr>
              <a:t> </a:t>
            </a:r>
          </a:p>
          <a:p>
            <a:endParaRPr lang="ru-RU" sz="2400" b="1" dirty="0"/>
          </a:p>
        </p:txBody>
      </p:sp>
      <p:pic>
        <p:nvPicPr>
          <p:cNvPr id="4"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60648"/>
            <a:ext cx="8153400" cy="958552"/>
          </a:xfrm>
        </p:spPr>
        <p:txBody>
          <a:bodyPr>
            <a:normAutofit fontScale="90000"/>
          </a:bodyPr>
          <a:lstStyle/>
          <a:p>
            <a:pPr algn="ctr"/>
            <a:r>
              <a:rPr lang="ru-RU" b="1" dirty="0" smtClean="0"/>
              <a:t/>
            </a:r>
            <a:br>
              <a:rPr lang="ru-RU" b="1" dirty="0" smtClean="0"/>
            </a:br>
            <a:endParaRPr lang="ru-RU" b="1" dirty="0"/>
          </a:p>
        </p:txBody>
      </p:sp>
      <p:sp>
        <p:nvSpPr>
          <p:cNvPr id="3" name="Содержимое 2"/>
          <p:cNvSpPr>
            <a:spLocks noGrp="1"/>
          </p:cNvSpPr>
          <p:nvPr>
            <p:ph sz="quarter" idx="1"/>
          </p:nvPr>
        </p:nvSpPr>
        <p:spPr>
          <a:xfrm>
            <a:off x="612648" y="1600200"/>
            <a:ext cx="8351840" cy="4637112"/>
          </a:xfrm>
        </p:spPr>
        <p:txBody>
          <a:bodyPr>
            <a:normAutofit/>
          </a:bodyPr>
          <a:lstStyle/>
          <a:p>
            <a:pPr lvl="0">
              <a:buNone/>
            </a:pPr>
            <a:r>
              <a:rPr lang="en-US" sz="2400" b="1" dirty="0" smtClean="0">
                <a:solidFill>
                  <a:srgbClr val="0070C0"/>
                </a:solidFill>
                <a:latin typeface="Times New Roman" pitchFamily="18" charset="0"/>
                <a:cs typeface="Times New Roman" pitchFamily="18" charset="0"/>
              </a:rPr>
              <a:t>      </a:t>
            </a:r>
            <a:r>
              <a:rPr lang="ru-RU" sz="2600" b="1" dirty="0">
                <a:solidFill>
                  <a:srgbClr val="C00000"/>
                </a:solidFill>
                <a:latin typeface="Times New Roman" pitchFamily="18" charset="0"/>
                <a:cs typeface="Times New Roman" pitchFamily="18" charset="0"/>
              </a:rPr>
              <a:t>по виду источника информации:</a:t>
            </a:r>
          </a:p>
          <a:p>
            <a:pPr lvl="0">
              <a:spcBef>
                <a:spcPts val="0"/>
              </a:spcBef>
              <a:buNone/>
            </a:pP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a:t>
            </a:r>
            <a:r>
              <a:rPr lang="ru-RU" sz="2200" b="1" dirty="0" smtClean="0">
                <a:solidFill>
                  <a:srgbClr val="000066"/>
                </a:solidFill>
                <a:latin typeface="Times New Roman" pitchFamily="18" charset="0"/>
                <a:cs typeface="Times New Roman" pitchFamily="18" charset="0"/>
              </a:rPr>
              <a:t>словесные </a:t>
            </a:r>
            <a:r>
              <a:rPr lang="ru-RU" sz="2200" b="1" dirty="0">
                <a:solidFill>
                  <a:srgbClr val="000066"/>
                </a:solidFill>
                <a:latin typeface="Times New Roman" pitchFamily="18" charset="0"/>
                <a:cs typeface="Times New Roman" pitchFamily="18" charset="0"/>
              </a:rPr>
              <a:t>(объяснение, беседа с учащимися);</a:t>
            </a:r>
          </a:p>
          <a:p>
            <a:pPr lvl="0">
              <a:spcBef>
                <a:spcPts val="0"/>
              </a:spcBef>
              <a:buNone/>
            </a:pPr>
            <a:r>
              <a:rPr lang="en-US" sz="2200" b="1" dirty="0">
                <a:solidFill>
                  <a:srgbClr val="000066"/>
                </a:solidFill>
                <a:latin typeface="Times New Roman" pitchFamily="18" charset="0"/>
                <a:cs typeface="Times New Roman" pitchFamily="18" charset="0"/>
              </a:rPr>
              <a:t>    </a:t>
            </a:r>
            <a:r>
              <a:rPr lang="ru-RU" sz="2200" b="1" dirty="0" smtClean="0">
                <a:solidFill>
                  <a:srgbClr val="000066"/>
                </a:solidFill>
                <a:latin typeface="Times New Roman" pitchFamily="18" charset="0"/>
                <a:cs typeface="Times New Roman" pitchFamily="18" charset="0"/>
              </a:rPr>
              <a:t>-наглядные </a:t>
            </a:r>
            <a:r>
              <a:rPr lang="ru-RU" sz="2200" b="1" dirty="0">
                <a:solidFill>
                  <a:srgbClr val="000066"/>
                </a:solidFill>
                <a:latin typeface="Times New Roman" pitchFamily="18" charset="0"/>
                <a:cs typeface="Times New Roman" pitchFamily="18" charset="0"/>
              </a:rPr>
              <a:t>(демонстрация презентации обучающего</a:t>
            </a:r>
            <a:r>
              <a:rPr lang="en-US" sz="2200" b="1" dirty="0">
                <a:solidFill>
                  <a:srgbClr val="000066"/>
                </a:solidFill>
                <a:latin typeface="Times New Roman" pitchFamily="18" charset="0"/>
                <a:cs typeface="Times New Roman" pitchFamily="18" charset="0"/>
              </a:rPr>
              <a:t> </a:t>
            </a:r>
            <a:r>
              <a:rPr lang="ru-RU" sz="2200" b="1" dirty="0">
                <a:solidFill>
                  <a:srgbClr val="000066"/>
                </a:solidFill>
                <a:latin typeface="Times New Roman" pitchFamily="18" charset="0"/>
                <a:cs typeface="Times New Roman" pitchFamily="18" charset="0"/>
              </a:rPr>
              <a:t>курса);</a:t>
            </a:r>
          </a:p>
          <a:p>
            <a:pPr lvl="0">
              <a:spcBef>
                <a:spcPts val="0"/>
              </a:spcBef>
              <a:buNone/>
            </a:pPr>
            <a:r>
              <a:rPr lang="en-US" sz="2200" b="1" dirty="0">
                <a:solidFill>
                  <a:srgbClr val="000066"/>
                </a:solidFill>
                <a:latin typeface="Times New Roman" pitchFamily="18" charset="0"/>
                <a:cs typeface="Times New Roman" pitchFamily="18" charset="0"/>
              </a:rPr>
              <a:t>    </a:t>
            </a:r>
            <a:r>
              <a:rPr lang="ru-RU" sz="2200" b="1" dirty="0" smtClean="0">
                <a:solidFill>
                  <a:srgbClr val="000066"/>
                </a:solidFill>
                <a:latin typeface="Times New Roman" pitchFamily="18" charset="0"/>
                <a:cs typeface="Times New Roman" pitchFamily="18" charset="0"/>
              </a:rPr>
              <a:t>-практические </a:t>
            </a:r>
            <a:r>
              <a:rPr lang="ru-RU" sz="2200" b="1" dirty="0">
                <a:solidFill>
                  <a:srgbClr val="000066"/>
                </a:solidFill>
                <a:latin typeface="Times New Roman" pitchFamily="18" charset="0"/>
                <a:cs typeface="Times New Roman" pitchFamily="18" charset="0"/>
              </a:rPr>
              <a:t>(работа в тетради)</a:t>
            </a:r>
          </a:p>
          <a:p>
            <a:pPr lvl="0">
              <a:buNone/>
            </a:pPr>
            <a:r>
              <a:rPr lang="en-US" sz="2400" b="1" dirty="0" smtClean="0">
                <a:solidFill>
                  <a:srgbClr val="0070C0"/>
                </a:solidFill>
                <a:latin typeface="Times New Roman" pitchFamily="18" charset="0"/>
                <a:cs typeface="Times New Roman" pitchFamily="18" charset="0"/>
              </a:rPr>
              <a:t>       </a:t>
            </a:r>
            <a:r>
              <a:rPr lang="ru-RU" sz="2600" b="1" dirty="0">
                <a:solidFill>
                  <a:srgbClr val="C00000"/>
                </a:solidFill>
                <a:latin typeface="Times New Roman" pitchFamily="18" charset="0"/>
                <a:cs typeface="Times New Roman" pitchFamily="18" charset="0"/>
              </a:rPr>
              <a:t>по виду учебной деятельности:</a:t>
            </a:r>
          </a:p>
          <a:p>
            <a:pPr lvl="0">
              <a:buNone/>
            </a:pP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a:t>
            </a:r>
            <a:r>
              <a:rPr lang="ru-RU" sz="2200" b="1" dirty="0" smtClean="0">
                <a:solidFill>
                  <a:srgbClr val="000066"/>
                </a:solidFill>
                <a:latin typeface="Times New Roman" pitchFamily="18" charset="0"/>
                <a:cs typeface="Times New Roman" pitchFamily="18" charset="0"/>
              </a:rPr>
              <a:t>проблемно-поисковый </a:t>
            </a:r>
            <a:r>
              <a:rPr lang="ru-RU" sz="2200" b="1" dirty="0">
                <a:solidFill>
                  <a:srgbClr val="000066"/>
                </a:solidFill>
                <a:latin typeface="Times New Roman" pitchFamily="18" charset="0"/>
                <a:cs typeface="Times New Roman" pitchFamily="18" charset="0"/>
              </a:rPr>
              <a:t>метод (поиск решения </a:t>
            </a:r>
            <a:r>
              <a:rPr lang="en-US" sz="2200" b="1" dirty="0">
                <a:solidFill>
                  <a:srgbClr val="000066"/>
                </a:solidFill>
                <a:latin typeface="Times New Roman" pitchFamily="18" charset="0"/>
                <a:cs typeface="Times New Roman" pitchFamily="18" charset="0"/>
              </a:rPr>
              <a:t>  </a:t>
            </a:r>
            <a:r>
              <a:rPr lang="ru-RU" sz="2200" b="1" dirty="0" smtClean="0">
                <a:solidFill>
                  <a:srgbClr val="000066"/>
                </a:solidFill>
                <a:latin typeface="Times New Roman" pitchFamily="18" charset="0"/>
                <a:cs typeface="Times New Roman" pitchFamily="18" charset="0"/>
              </a:rPr>
              <a:t>-поставленных </a:t>
            </a:r>
            <a:r>
              <a:rPr lang="ru-RU" sz="2200" b="1" dirty="0">
                <a:solidFill>
                  <a:srgbClr val="000066"/>
                </a:solidFill>
                <a:latin typeface="Times New Roman" pitchFamily="18" charset="0"/>
                <a:cs typeface="Times New Roman" pitchFamily="18" charset="0"/>
              </a:rPr>
              <a:t>перед учащимися проблем).</a:t>
            </a:r>
          </a:p>
          <a:p>
            <a:pPr algn="ctr">
              <a:buNone/>
            </a:pPr>
            <a:r>
              <a:rPr lang="en-US" sz="2400" b="1" dirty="0" smtClean="0">
                <a:solidFill>
                  <a:srgbClr val="0070C0"/>
                </a:solidFill>
                <a:latin typeface="Times New Roman" pitchFamily="18" charset="0"/>
                <a:cs typeface="Times New Roman" pitchFamily="18" charset="0"/>
              </a:rPr>
              <a:t>     </a:t>
            </a:r>
            <a:r>
              <a:rPr lang="ru-RU" sz="2600" b="1" dirty="0">
                <a:solidFill>
                  <a:srgbClr val="C00000"/>
                </a:solidFill>
                <a:latin typeface="Times New Roman" pitchFamily="18" charset="0"/>
                <a:cs typeface="Times New Roman" pitchFamily="18" charset="0"/>
              </a:rPr>
              <a:t>Применены следующие формы познавательной</a:t>
            </a:r>
            <a:r>
              <a:rPr lang="en-US" sz="2600" b="1" dirty="0">
                <a:solidFill>
                  <a:srgbClr val="C00000"/>
                </a:solidFill>
                <a:latin typeface="Times New Roman" pitchFamily="18" charset="0"/>
                <a:cs typeface="Times New Roman" pitchFamily="18" charset="0"/>
              </a:rPr>
              <a:t>  </a:t>
            </a:r>
            <a:r>
              <a:rPr lang="ru-RU" sz="2600" b="1" dirty="0">
                <a:solidFill>
                  <a:srgbClr val="C00000"/>
                </a:solidFill>
                <a:latin typeface="Times New Roman" pitchFamily="18" charset="0"/>
                <a:cs typeface="Times New Roman" pitchFamily="18" charset="0"/>
              </a:rPr>
              <a:t>деятельности:</a:t>
            </a:r>
          </a:p>
          <a:p>
            <a:pPr>
              <a:buNone/>
            </a:pPr>
            <a:r>
              <a:rPr lang="en-US" sz="2400" dirty="0" smtClean="0">
                <a:latin typeface="Times New Roman" pitchFamily="18" charset="0"/>
                <a:cs typeface="Times New Roman" pitchFamily="18" charset="0"/>
              </a:rPr>
              <a:t>    </a:t>
            </a:r>
            <a:r>
              <a:rPr lang="ru-RU" sz="2200" b="1" dirty="0">
                <a:solidFill>
                  <a:srgbClr val="000066"/>
                </a:solidFill>
                <a:latin typeface="Times New Roman" pitchFamily="18" charset="0"/>
                <a:cs typeface="Times New Roman" pitchFamily="18" charset="0"/>
              </a:rPr>
              <a:t>фронтальная, индивидуальная, групповая, парная, которые в ходе</a:t>
            </a:r>
            <a:r>
              <a:rPr lang="en-US" sz="2200" b="1" dirty="0">
                <a:solidFill>
                  <a:srgbClr val="000066"/>
                </a:solidFill>
                <a:latin typeface="Times New Roman" pitchFamily="18" charset="0"/>
                <a:cs typeface="Times New Roman" pitchFamily="18" charset="0"/>
              </a:rPr>
              <a:t>  </a:t>
            </a:r>
            <a:r>
              <a:rPr lang="ru-RU" sz="2200" b="1" dirty="0">
                <a:solidFill>
                  <a:srgbClr val="000066"/>
                </a:solidFill>
                <a:latin typeface="Times New Roman" pitchFamily="18" charset="0"/>
                <a:cs typeface="Times New Roman" pitchFamily="18" charset="0"/>
              </a:rPr>
              <a:t>урока сменяли друг друга.</a:t>
            </a:r>
          </a:p>
          <a:p>
            <a:endParaRPr lang="ru-RU" dirty="0"/>
          </a:p>
        </p:txBody>
      </p:sp>
      <p:sp>
        <p:nvSpPr>
          <p:cNvPr id="4" name="Прямоугольник 3"/>
          <p:cNvSpPr/>
          <p:nvPr/>
        </p:nvSpPr>
        <p:spPr>
          <a:xfrm>
            <a:off x="1907704" y="188640"/>
            <a:ext cx="6840760" cy="1077218"/>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На уроке были использованы следующие методы обучения:</a:t>
            </a:r>
            <a:endParaRPr lang="ru-RU" sz="3200" dirty="0">
              <a:solidFill>
                <a:srgbClr val="FF0000"/>
              </a:solidFill>
            </a:endParaRPr>
          </a:p>
        </p:txBody>
      </p:sp>
      <p:pic>
        <p:nvPicPr>
          <p:cNvPr id="5"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0"/>
            <a:ext cx="6840760" cy="764704"/>
          </a:xfrm>
        </p:spPr>
        <p:txBody>
          <a:bodyPr>
            <a:normAutofit fontScale="90000"/>
          </a:bodyPr>
          <a:lstStyle/>
          <a:p>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100" b="1" dirty="0" smtClean="0">
                <a:solidFill>
                  <a:srgbClr val="C00000"/>
                </a:solidFill>
                <a:latin typeface="Times New Roman" pitchFamily="18" charset="0"/>
                <a:cs typeface="Times New Roman" pitchFamily="18" charset="0"/>
              </a:rPr>
              <a:t/>
            </a:r>
            <a:br>
              <a:rPr lang="en-US" sz="3100" b="1" dirty="0" smtClean="0">
                <a:solidFill>
                  <a:srgbClr val="C0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ru-RU" sz="3600" b="1" dirty="0">
                <a:solidFill>
                  <a:srgbClr val="FF0000"/>
                </a:solidFill>
                <a:latin typeface="Times New Roman" pitchFamily="18" charset="0"/>
                <a:cs typeface="Times New Roman" pitchFamily="18" charset="0"/>
              </a:rPr>
              <a:t>Ι. Организационный </a:t>
            </a:r>
            <a:r>
              <a:rPr lang="ru-RU" sz="3600" b="1" dirty="0" smtClean="0">
                <a:solidFill>
                  <a:srgbClr val="FF0000"/>
                </a:solidFill>
                <a:latin typeface="Times New Roman" pitchFamily="18" charset="0"/>
                <a:cs typeface="Times New Roman" pitchFamily="18" charset="0"/>
              </a:rPr>
              <a:t>этап </a:t>
            </a:r>
            <a:r>
              <a:rPr lang="ru-RU" sz="3600" b="1" dirty="0">
                <a:solidFill>
                  <a:srgbClr val="FF0000"/>
                </a:solidFill>
                <a:latin typeface="Times New Roman" pitchFamily="18" charset="0"/>
                <a:cs typeface="Times New Roman" pitchFamily="18" charset="0"/>
              </a:rPr>
              <a:t/>
            </a:r>
            <a:br>
              <a:rPr lang="ru-RU" sz="3600" b="1" dirty="0">
                <a:solidFill>
                  <a:srgbClr val="FF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endParaRPr lang="ru-RU" sz="27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39552" y="1700808"/>
            <a:ext cx="8424936" cy="4464496"/>
          </a:xfrm>
        </p:spPr>
        <p:txBody>
          <a:bodyPr>
            <a:normAutofit/>
          </a:bodyPr>
          <a:lstStyle/>
          <a:p>
            <a:pPr algn="just">
              <a:buNone/>
            </a:pPr>
            <a:r>
              <a:rPr lang="ru-RU" sz="2400" b="1" dirty="0">
                <a:solidFill>
                  <a:srgbClr val="C00000"/>
                </a:solidFill>
                <a:latin typeface="Times New Roman" pitchFamily="18" charset="0"/>
                <a:cs typeface="Times New Roman" pitchFamily="18" charset="0"/>
              </a:rPr>
              <a:t> Цель: </a:t>
            </a:r>
            <a:r>
              <a:rPr lang="ru-RU" sz="2200" b="1" dirty="0">
                <a:solidFill>
                  <a:srgbClr val="000066"/>
                </a:solidFill>
                <a:latin typeface="Times New Roman" pitchFamily="18" charset="0"/>
                <a:cs typeface="Times New Roman" pitchFamily="18" charset="0"/>
              </a:rPr>
              <a:t>создание условий для возникновения у учеников внутренней потребности включения в учебную деятельность, настроить детей на активную работу на уроке , проверить готовность к уроку.</a:t>
            </a:r>
          </a:p>
          <a:p>
            <a:pPr>
              <a:buNone/>
            </a:pPr>
            <a:endParaRPr lang="ru-RU" sz="2200" b="1" i="1" dirty="0" smtClean="0">
              <a:solidFill>
                <a:srgbClr val="002060"/>
              </a:solidFill>
              <a:latin typeface="Times New Roman" pitchFamily="18" charset="0"/>
              <a:cs typeface="Times New Roman" pitchFamily="18" charset="0"/>
            </a:endParaRPr>
          </a:p>
          <a:p>
            <a:pPr marL="0" indent="447675" algn="just">
              <a:buNone/>
            </a:pPr>
            <a:r>
              <a:rPr lang="ru-RU" sz="2200" b="1" i="1" dirty="0" smtClean="0">
                <a:solidFill>
                  <a:srgbClr val="002060"/>
                </a:solidFill>
                <a:latin typeface="Times New Roman" pitchFamily="18" charset="0"/>
                <a:cs typeface="Times New Roman" pitchFamily="18" charset="0"/>
              </a:rPr>
              <a:t>На организационном этапе я провела викторину «Знаешь ли шахматные фигуры», игру «Угадай фигуру» направленную на активизацию внимания, памяти, речи.  Этот этап,  хотя и был непродолжительным, позволил быстро включить учащихся в ход урока, активизировать познавательную деятельность</a:t>
            </a:r>
            <a:r>
              <a:rPr lang="ru-RU" sz="2200" i="1" dirty="0">
                <a:solidFill>
                  <a:srgbClr val="002060"/>
                </a:solidFill>
                <a:latin typeface="Times New Roman" pitchFamily="18" charset="0"/>
                <a:cs typeface="Times New Roman" pitchFamily="18" charset="0"/>
              </a:rPr>
              <a:t>,</a:t>
            </a:r>
            <a:r>
              <a:rPr lang="ru-RU" sz="2200" b="1" i="1" dirty="0" smtClean="0">
                <a:solidFill>
                  <a:srgbClr val="002060"/>
                </a:solidFill>
                <a:latin typeface="Times New Roman" pitchFamily="18" charset="0"/>
                <a:cs typeface="Times New Roman" pitchFamily="18" charset="0"/>
              </a:rPr>
              <a:t> </a:t>
            </a:r>
            <a:r>
              <a:rPr lang="ru-RU" sz="2200" b="1" i="1" dirty="0">
                <a:solidFill>
                  <a:srgbClr val="002060"/>
                </a:solidFill>
                <a:latin typeface="Times New Roman" pitchFamily="18" charset="0"/>
                <a:cs typeface="Times New Roman" pitchFamily="18" charset="0"/>
              </a:rPr>
              <a:t>возможность каждому ребёнку оценить свои знания, увидеть, что он не усвоил и над чем ему ещё нужно поработать.</a:t>
            </a:r>
          </a:p>
          <a:p>
            <a:pPr marL="0" indent="447675" algn="just">
              <a:buNone/>
            </a:pPr>
            <a:endParaRPr lang="ru-RU" sz="2200" i="1" dirty="0" smtClean="0">
              <a:solidFill>
                <a:srgbClr val="002060"/>
              </a:solidFill>
              <a:latin typeface="Times New Roman" pitchFamily="18" charset="0"/>
              <a:cs typeface="Times New Roman" pitchFamily="18" charset="0"/>
            </a:endParaRPr>
          </a:p>
          <a:p>
            <a:pPr>
              <a:buNone/>
            </a:pPr>
            <a:endParaRPr lang="ru-RU" dirty="0"/>
          </a:p>
        </p:txBody>
      </p:sp>
      <p:pic>
        <p:nvPicPr>
          <p:cNvPr id="4"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prstGeom prst="roundRect">
            <a:avLst/>
          </a:prstGeom>
          <a:noFill/>
          <a:ln>
            <a:solidFill>
              <a:srgbClr val="996600"/>
            </a:solidFill>
          </a:ln>
        </p:spPr>
        <p:txBody>
          <a:bodyPr>
            <a:noAutofit/>
            <a:scene3d>
              <a:camera prst="orthographicFront"/>
              <a:lightRig rig="threePt" dir="t"/>
            </a:scene3d>
            <a:sp3d extrusionH="57150">
              <a:bevelT h="25400" prst="softRound"/>
            </a:sp3d>
          </a:bodyPr>
          <a:lstStyle/>
          <a:p>
            <a:pPr algn="ctr"/>
            <a:r>
              <a:rPr lang="ru-RU" sz="3200" b="1" dirty="0" smtClean="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rPr>
              <a:t>Угадайте</a:t>
            </a:r>
            <a:endParaRPr lang="ru-RU" sz="3200" b="1" dirty="0">
              <a:ln>
                <a:solidFill>
                  <a:srgbClr val="7A5100"/>
                </a:solidFill>
              </a:ln>
              <a:solidFill>
                <a:srgbClr val="FF0000"/>
              </a:solidFill>
              <a:effectLst>
                <a:glow rad="101600">
                  <a:schemeClr val="accent1">
                    <a:satMod val="175000"/>
                    <a:alpha val="40000"/>
                  </a:schemeClr>
                </a:glow>
                <a:innerShdw blurRad="63500" dist="50800" dir="18900000">
                  <a:prstClr val="black">
                    <a:alpha val="50000"/>
                  </a:prstClr>
                </a:innerShdw>
              </a:effectLst>
            </a:endParaRPr>
          </a:p>
        </p:txBody>
      </p:sp>
      <p:pic>
        <p:nvPicPr>
          <p:cNvPr id="15362" name="Picture 2" descr="C:\Documents and Settings\Admin\Рабочий стол\Шахматы\Картинки\1501957ywkikh8gcb.gif"/>
          <p:cNvPicPr>
            <a:picLocks noChangeAspect="1" noChangeArrowheads="1" noCrop="1"/>
          </p:cNvPicPr>
          <p:nvPr/>
        </p:nvPicPr>
        <p:blipFill>
          <a:blip r:embed="rId2"/>
          <a:srcRect/>
          <a:stretch>
            <a:fillRect/>
          </a:stretch>
        </p:blipFill>
        <p:spPr bwMode="auto">
          <a:xfrm>
            <a:off x="285720" y="285728"/>
            <a:ext cx="1271490" cy="1071570"/>
          </a:xfrm>
          <a:prstGeom prst="rect">
            <a:avLst/>
          </a:prstGeom>
          <a:noFill/>
        </p:spPr>
      </p:pic>
      <p:sp>
        <p:nvSpPr>
          <p:cNvPr id="7" name="Прямоугольник 6"/>
          <p:cNvSpPr/>
          <p:nvPr/>
        </p:nvSpPr>
        <p:spPr>
          <a:xfrm>
            <a:off x="500034" y="3214686"/>
            <a:ext cx="4572000" cy="1200329"/>
          </a:xfrm>
          <a:prstGeom prst="rect">
            <a:avLst/>
          </a:prstGeom>
        </p:spPr>
        <p:txBody>
          <a:bodyPr>
            <a:spAutoFit/>
          </a:bodyPr>
          <a:lstStyle/>
          <a:p>
            <a:pPr algn="ctr"/>
            <a:r>
              <a:rPr lang="ru-RU" sz="2400" b="1" dirty="0" smtClean="0">
                <a:solidFill>
                  <a:srgbClr val="FF0000"/>
                </a:solidFill>
              </a:rPr>
              <a:t>Загадка</a:t>
            </a:r>
          </a:p>
          <a:p>
            <a:pPr algn="ctr"/>
            <a:r>
              <a:rPr lang="ru-RU" sz="2400" b="1" dirty="0" smtClean="0">
                <a:solidFill>
                  <a:srgbClr val="002060"/>
                </a:solidFill>
              </a:rPr>
              <a:t>Не люди, не звери, не часы, а ходят? </a:t>
            </a:r>
            <a:endParaRPr lang="ru-RU" sz="2400" b="1" dirty="0">
              <a:solidFill>
                <a:srgbClr val="002060"/>
              </a:solidFill>
            </a:endParaRPr>
          </a:p>
        </p:txBody>
      </p:sp>
      <p:sp>
        <p:nvSpPr>
          <p:cNvPr id="8" name="TextBox 7"/>
          <p:cNvSpPr txBox="1"/>
          <p:nvPr/>
        </p:nvSpPr>
        <p:spPr>
          <a:xfrm>
            <a:off x="889442" y="4897181"/>
            <a:ext cx="5286412" cy="523220"/>
          </a:xfrm>
          <a:prstGeom prst="rect">
            <a:avLst/>
          </a:prstGeom>
          <a:noFill/>
        </p:spPr>
        <p:txBody>
          <a:bodyPr wrap="square" rtlCol="0">
            <a:spAutoFit/>
          </a:bodyPr>
          <a:lstStyle/>
          <a:p>
            <a:r>
              <a:rPr lang="ru-RU" sz="2800" b="1" dirty="0" smtClean="0">
                <a:solidFill>
                  <a:srgbClr val="FF0000"/>
                </a:solidFill>
              </a:rPr>
              <a:t>Шахматные фигуры</a:t>
            </a:r>
            <a:endParaRPr lang="ru-RU" sz="2800" b="1" dirty="0">
              <a:solidFill>
                <a:srgbClr val="FF0000"/>
              </a:solidFill>
            </a:endParaRPr>
          </a:p>
        </p:txBody>
      </p:sp>
      <p:pic>
        <p:nvPicPr>
          <p:cNvPr id="1026" name="Picture 2" descr="C:\Documents and Settings\Admin\Рабочий стол\Шахматы\Картинки\clip-art-playing-chess-340651.jpg"/>
          <p:cNvPicPr>
            <a:picLocks noChangeAspect="1" noChangeArrowheads="1"/>
          </p:cNvPicPr>
          <p:nvPr/>
        </p:nvPicPr>
        <p:blipFill>
          <a:blip r:embed="rId3"/>
          <a:srcRect/>
          <a:stretch>
            <a:fillRect/>
          </a:stretch>
        </p:blipFill>
        <p:spPr bwMode="auto">
          <a:xfrm>
            <a:off x="4857752" y="2343976"/>
            <a:ext cx="4000528" cy="4108159"/>
          </a:xfrm>
          <a:prstGeom prst="rect">
            <a:avLst/>
          </a:prstGeom>
          <a:noFill/>
        </p:spPr>
      </p:pic>
      <p:sp>
        <p:nvSpPr>
          <p:cNvPr id="9" name="TextBox 8"/>
          <p:cNvSpPr txBox="1"/>
          <p:nvPr/>
        </p:nvSpPr>
        <p:spPr>
          <a:xfrm>
            <a:off x="-540568" y="2084278"/>
            <a:ext cx="7072362" cy="830997"/>
          </a:xfrm>
          <a:prstGeom prst="rect">
            <a:avLst/>
          </a:prstGeom>
          <a:noFill/>
        </p:spPr>
        <p:txBody>
          <a:bodyPr wrap="square" rtlCol="0">
            <a:spAutoFit/>
          </a:bodyPr>
          <a:lstStyle/>
          <a:p>
            <a:pPr algn="ctr"/>
            <a:r>
              <a:rPr lang="ru-RU" sz="2400" b="1" dirty="0" smtClean="0">
                <a:solidFill>
                  <a:srgbClr val="002060"/>
                </a:solidFill>
              </a:rPr>
              <a:t>Королевство шахмат прогулку совершим.</a:t>
            </a:r>
          </a:p>
          <a:p>
            <a:pPr algn="ctr"/>
            <a:r>
              <a:rPr lang="ru-RU" sz="2400" b="1" dirty="0" smtClean="0">
                <a:solidFill>
                  <a:srgbClr val="002060"/>
                </a:solidFill>
              </a:rPr>
              <a:t>О жителях что помним, сегодня повторим.</a:t>
            </a:r>
            <a:endParaRPr lang="ru-RU" sz="2400" b="1" dirty="0">
              <a:solidFill>
                <a:srgbClr val="002060"/>
              </a:solidFill>
            </a:endParaRPr>
          </a:p>
        </p:txBody>
      </p:sp>
    </p:spTree>
    <p:extLst>
      <p:ext uri="{BB962C8B-B14F-4D97-AF65-F5344CB8AC3E}">
        <p14:creationId xmlns:p14="http://schemas.microsoft.com/office/powerpoint/2010/main" val="110808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Шаблон Шахматы">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Шаблон Шахмат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TotalTime>
  <Words>1499</Words>
  <Application>Microsoft Office PowerPoint</Application>
  <PresentationFormat>Экран (4:3)</PresentationFormat>
  <Paragraphs>232</Paragraphs>
  <Slides>30</Slides>
  <Notes>0</Notes>
  <HiddenSlides>0</HiddenSlides>
  <MMClips>1</MMClips>
  <ScaleCrop>false</ScaleCrop>
  <HeadingPairs>
    <vt:vector size="4" baseType="variant">
      <vt:variant>
        <vt:lpstr>Тема</vt:lpstr>
      </vt:variant>
      <vt:variant>
        <vt:i4>9</vt:i4>
      </vt:variant>
      <vt:variant>
        <vt:lpstr>Заголовки слайдов</vt:lpstr>
      </vt:variant>
      <vt:variant>
        <vt:i4>30</vt:i4>
      </vt:variant>
    </vt:vector>
  </HeadingPairs>
  <TitlesOfParts>
    <vt:vector size="39" baseType="lpstr">
      <vt:lpstr>Обычная</vt:lpstr>
      <vt:lpstr>1_Шаблон Шахматы</vt:lpstr>
      <vt:lpstr>2_Шаблон Шахматы</vt:lpstr>
      <vt:lpstr>3_Шаблон Шахматы</vt:lpstr>
      <vt:lpstr>4_Шаблон Шахматы</vt:lpstr>
      <vt:lpstr>5_Шаблон Шахматы</vt:lpstr>
      <vt:lpstr>6_Шаблон Шахматы</vt:lpstr>
      <vt:lpstr>7_Шаблон Шахматы</vt:lpstr>
      <vt:lpstr>8_Шаблон Шахматы</vt:lpstr>
      <vt:lpstr>Презентация PowerPoint</vt:lpstr>
      <vt:lpstr>Презентация PowerPoint</vt:lpstr>
      <vt:lpstr>Планируемые результаты:  </vt:lpstr>
      <vt:lpstr>Планируемые результаты:  </vt:lpstr>
      <vt:lpstr>Материалы к уроку</vt:lpstr>
      <vt:lpstr>Основные этапы организации учебной деятельности</vt:lpstr>
      <vt:lpstr> </vt:lpstr>
      <vt:lpstr>      Ι. Организационный этап     </vt:lpstr>
      <vt:lpstr>Угадайте</vt:lpstr>
      <vt:lpstr>          </vt:lpstr>
      <vt:lpstr>Презентация PowerPoint</vt:lpstr>
      <vt:lpstr>I чемпион     Ребусы</vt:lpstr>
      <vt:lpstr> II чемпион мира по шахматам</vt:lpstr>
      <vt:lpstr>II. Актуализация знаний </vt:lpstr>
      <vt:lpstr>          Кроссворд «Шахматные фигуры»</vt:lpstr>
      <vt:lpstr>Презентация PowerPoint</vt:lpstr>
      <vt:lpstr>      ΙΙΙ. Включение в учебную деятельность Цель: создание проблемной ситуации.</vt:lpstr>
      <vt:lpstr>Сила короля</vt:lpstr>
      <vt:lpstr>Как ходит король?</vt:lpstr>
      <vt:lpstr> IV. Изучение нового материала Цель: Поиск решения учебной задачи.</vt:lpstr>
      <vt:lpstr>      Король шагает вперед</vt:lpstr>
      <vt:lpstr>      Король в игре</vt:lpstr>
      <vt:lpstr>Презентация PowerPoint</vt:lpstr>
      <vt:lpstr>Презентация PowerPoint</vt:lpstr>
      <vt:lpstr>Великое сражение</vt:lpstr>
      <vt:lpstr>План игры</vt:lpstr>
      <vt:lpstr>Великое сражение</vt:lpstr>
      <vt:lpstr>Вывод</vt:lpstr>
      <vt:lpstr> VII. Итог урока. Рефлексия. Цель:  умение давать анализ своих действий во время игры в шахматы, делать выводы в результате игры;  оценивать результат учебной деятельности.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Julia</cp:lastModifiedBy>
  <cp:revision>106</cp:revision>
  <dcterms:modified xsi:type="dcterms:W3CDTF">2015-10-04T12:33:19Z</dcterms:modified>
</cp:coreProperties>
</file>