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7" r:id="rId3"/>
    <p:sldId id="265" r:id="rId4"/>
    <p:sldId id="258" r:id="rId5"/>
    <p:sldId id="266" r:id="rId6"/>
    <p:sldId id="260" r:id="rId7"/>
    <p:sldId id="259" r:id="rId8"/>
    <p:sldId id="261" r:id="rId9"/>
    <p:sldId id="263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99"/>
    <a:srgbClr val="CCFFCC"/>
    <a:srgbClr val="CCECFF"/>
    <a:srgbClr val="FFCCCC"/>
    <a:srgbClr val="FF0066"/>
    <a:srgbClr val="FF7C80"/>
    <a:srgbClr val="99CC00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4437B-5B75-48CC-8409-412E198772DF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C3FF-C7E2-4DF8-95A6-5D965829AC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37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8C3FF-C7E2-4DF8-95A6-5D965829AC7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ru.com/smile.137619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7884368" y="7647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620688"/>
            <a:ext cx="172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В е т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620688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7030A0"/>
                </a:solidFill>
              </a:rPr>
              <a:t>х</a:t>
            </a:r>
            <a:r>
              <a:rPr lang="ru-RU" sz="2800" dirty="0" smtClean="0">
                <a:solidFill>
                  <a:srgbClr val="7030A0"/>
                </a:solidFill>
              </a:rPr>
              <a:t> о л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620688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 б л 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7030A0"/>
                </a:solidFill>
              </a:rPr>
              <a:t> к о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20072" y="184482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79912" y="1700808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с к в а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2780928"/>
            <a:ext cx="219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т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т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а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1700808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 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е </a:t>
            </a:r>
            <a:r>
              <a:rPr lang="ru-RU" sz="2800" dirty="0" err="1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76056" y="292494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07904" y="2780928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б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л о т о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028384" y="292494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516216" y="2780928"/>
            <a:ext cx="197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 ч </a:t>
            </a:r>
            <a:r>
              <a:rPr lang="ru-RU" sz="2800" dirty="0" smtClean="0">
                <a:solidFill>
                  <a:srgbClr val="7030A0"/>
                </a:solidFill>
              </a:rPr>
              <a:t>а с т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е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83768" y="42930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27584" y="414908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в </a:t>
            </a:r>
            <a:r>
              <a:rPr lang="ru-RU" sz="2800" dirty="0" err="1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rgbClr val="7030A0"/>
                </a:solidFill>
              </a:rPr>
              <a:t> я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76056" y="42930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779912" y="414908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п</a:t>
            </a:r>
            <a:r>
              <a:rPr lang="ru-RU" sz="2800" dirty="0" smtClean="0">
                <a:solidFill>
                  <a:srgbClr val="7030A0"/>
                </a:solidFill>
              </a:rPr>
              <a:t> т е к а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56376" y="42930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588224" y="4149080"/>
            <a:ext cx="185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я б л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rgbClr val="7030A0"/>
                </a:solidFill>
              </a:rPr>
              <a:t> я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691680" y="5661248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27584" y="5517232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 я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я</a:t>
            </a:r>
            <a:r>
              <a:rPr lang="ru-RU" sz="2800" dirty="0" smtClean="0">
                <a:solidFill>
                  <a:srgbClr val="7030A0"/>
                </a:solidFill>
              </a:rPr>
              <a:t>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92080" y="57332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563888" y="5589240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 е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у </a:t>
            </a:r>
            <a:r>
              <a:rPr lang="ru-RU" sz="2800" dirty="0" err="1" smtClean="0">
                <a:solidFill>
                  <a:srgbClr val="7030A0"/>
                </a:solidFill>
              </a:rPr>
              <a:t>ш</a:t>
            </a:r>
            <a:r>
              <a:rPr lang="ru-RU" sz="2800" dirty="0" smtClean="0">
                <a:solidFill>
                  <a:srgbClr val="7030A0"/>
                </a:solidFill>
              </a:rPr>
              <a:t> к а 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700808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к о в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87624" y="33265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1547664" y="14127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164288" y="33265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Ср.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427984" y="33265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115616" y="515719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211960" y="522920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283968" y="249289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Ср.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7092280" y="249289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Ср.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355976" y="14127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7164288" y="14127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547664" y="249289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1547664" y="378904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211960" y="378904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164288" y="378904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051720" y="7647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8064" y="7647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627784" y="184482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100392" y="184482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483768" y="292494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32" grpId="0" animBg="1"/>
      <p:bldP spid="33" grpId="0" animBg="1"/>
      <p:bldP spid="35" grpId="0" animBg="1"/>
      <p:bldP spid="37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00034" y="357166"/>
            <a:ext cx="8064896" cy="439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</a:t>
            </a:r>
          </a:p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 работу!</a:t>
            </a:r>
            <a:endParaRPr lang="ru-RU" sz="3600" kern="10" spc="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8" descr="http://www.lenagold.ru/fon/clipart/r/ruka/ruka10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500570"/>
            <a:ext cx="1952196" cy="1952196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608" y="219418"/>
            <a:ext cx="7056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С</a:t>
            </a:r>
            <a:r>
              <a:rPr lang="ru-RU" altLang="zh-CN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. Дрожжин «Зимний день" 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980728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По </a:t>
            </a:r>
            <a:r>
              <a:rPr lang="ru-RU" sz="4000" dirty="0" err="1" smtClean="0">
                <a:solidFill>
                  <a:srgbClr val="002060"/>
                </a:solidFill>
              </a:rPr>
              <a:t>задворью</a:t>
            </a:r>
            <a:r>
              <a:rPr lang="ru-RU" sz="4000" dirty="0" smtClean="0">
                <a:solidFill>
                  <a:srgbClr val="002060"/>
                </a:solidFill>
              </a:rPr>
              <a:t> злится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 и трещит мороз,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иней серебрится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на ветвях берез.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В улице немая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  тишина кругом,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только галок стая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 вьется над селом.</a:t>
            </a:r>
          </a:p>
          <a:p>
            <a:pPr algn="ctr"/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64688" y="764704"/>
            <a:ext cx="7200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39552" y="908720"/>
            <a:ext cx="8064896" cy="439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Склонение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имен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существительных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642918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склонение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642918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склонение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642918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склонение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214818"/>
            <a:ext cx="115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Ж.р.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2214554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М.р.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4286256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Ср.р.</a:t>
            </a:r>
            <a:endParaRPr lang="ru-RU" sz="4000" b="1" dirty="0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1500166" y="2428868"/>
            <a:ext cx="432048" cy="250033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00430" y="235743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М.р.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57950" y="2357430"/>
            <a:ext cx="115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Ж.р.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56" y="2643182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а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3929066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я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3786190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о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6314" y="4714884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е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2285992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786710" y="2285992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7358082" y="2285992"/>
            <a:ext cx="487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7030A0"/>
                </a:solidFill>
              </a:rPr>
              <a:t>ь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332656"/>
            <a:ext cx="1402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в е т 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32656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х</a:t>
            </a:r>
            <a:r>
              <a:rPr lang="ru-RU" sz="2400" dirty="0" smtClean="0">
                <a:solidFill>
                  <a:srgbClr val="7030A0"/>
                </a:solidFill>
              </a:rPr>
              <a:t> о л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332656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м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к о в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5536" y="1052736"/>
            <a:ext cx="165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с </a:t>
            </a:r>
            <a:r>
              <a:rPr lang="ru-RU" sz="2400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е </a:t>
            </a:r>
            <a:r>
              <a:rPr lang="ru-RU" sz="2400" dirty="0" err="1" smtClean="0">
                <a:solidFill>
                  <a:srgbClr val="7030A0"/>
                </a:solidFill>
              </a:rPr>
              <a:t>н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1052736"/>
            <a:ext cx="1890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т 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т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а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16416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280" y="332656"/>
            <a:ext cx="1739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М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с к в а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4048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1052736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Ср.р.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б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л о т о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1052736"/>
            <a:ext cx="163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Ср.р.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ч </a:t>
            </a:r>
            <a:r>
              <a:rPr lang="ru-RU" sz="2400" dirty="0" smtClean="0">
                <a:solidFill>
                  <a:srgbClr val="7030A0"/>
                </a:solidFill>
              </a:rPr>
              <a:t>а с т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е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460432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47664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1772816"/>
            <a:ext cx="1468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п</a:t>
            </a:r>
            <a:r>
              <a:rPr lang="ru-RU" sz="2400" dirty="0" smtClean="0">
                <a:solidFill>
                  <a:srgbClr val="7030A0"/>
                </a:solidFill>
              </a:rPr>
              <a:t> т е к а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1772816"/>
            <a:ext cx="1537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я б л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н</a:t>
            </a:r>
            <a:r>
              <a:rPr lang="ru-RU" sz="2400" dirty="0" smtClean="0">
                <a:solidFill>
                  <a:srgbClr val="7030A0"/>
                </a:solidFill>
              </a:rPr>
              <a:t> я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39952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9872" y="1772816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я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я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12160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772816"/>
            <a:ext cx="1818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е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у </a:t>
            </a:r>
            <a:r>
              <a:rPr lang="ru-RU" sz="2400" dirty="0" err="1" smtClean="0">
                <a:solidFill>
                  <a:srgbClr val="7030A0"/>
                </a:solidFill>
              </a:rPr>
              <a:t>ш</a:t>
            </a:r>
            <a:r>
              <a:rPr lang="ru-RU" sz="2400" dirty="0" smtClean="0">
                <a:solidFill>
                  <a:srgbClr val="7030A0"/>
                </a:solidFill>
              </a:rPr>
              <a:t> к а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2492896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 склонение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3888" y="2492896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2 склонение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16216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3 склонение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1052736"/>
            <a:ext cx="1766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в </a:t>
            </a:r>
            <a:r>
              <a:rPr lang="ru-RU" sz="2400" dirty="0" err="1" smtClean="0">
                <a:solidFill>
                  <a:srgbClr val="7030A0"/>
                </a:solidFill>
              </a:rPr>
              <a:t>н</a:t>
            </a:r>
            <a:r>
              <a:rPr lang="ru-RU" sz="2400" dirty="0" smtClean="0">
                <a:solidFill>
                  <a:srgbClr val="7030A0"/>
                </a:solidFill>
              </a:rPr>
              <a:t> я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31840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716016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63888" y="332656"/>
            <a:ext cx="158417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aseline="30000" dirty="0" smtClean="0"/>
              <a:t>Ср.р.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о б л </a:t>
            </a:r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rgbClr val="7030A0"/>
                </a:solidFill>
              </a:rPr>
              <a:t> к о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04248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0.34861 0.36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0" y="18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34253 0.367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0.18455 0.452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22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18507 0.45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0158 0.535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68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01181 0.5354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15781 0.368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18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0.15365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69358 0.368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00" y="18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69704 0.3675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67726 0.3465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173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67326 0.3467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50313 0.4314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216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5 0.430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93 L -0.01232 0.5164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58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01181 0.514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0.17604 0.599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300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17708 0.5986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67917 0.3474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0" y="174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68108 0.3467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3785 0.3263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163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4323 0.3254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11563 0.4104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20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11406 0.409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28038 0.4942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247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7951 0.4935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40643 0.5888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294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40555 0.5879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 animBg="1"/>
      <p:bldP spid="14" grpId="0"/>
      <p:bldP spid="15" grpId="0"/>
      <p:bldP spid="23" grpId="0" animBg="1"/>
      <p:bldP spid="13" grpId="0"/>
      <p:bldP spid="24" grpId="0" animBg="1"/>
      <p:bldP spid="25" grpId="0" animBg="1"/>
      <p:bldP spid="26" grpId="0" animBg="1"/>
      <p:bldP spid="16" grpId="0"/>
      <p:bldP spid="27" grpId="0" animBg="1"/>
      <p:bldP spid="17" grpId="0"/>
      <p:bldP spid="28" grpId="0" animBg="1"/>
      <p:bldP spid="29" grpId="0" animBg="1"/>
      <p:bldP spid="19" grpId="0"/>
      <p:bldP spid="30" grpId="0" animBg="1"/>
      <p:bldP spid="20" grpId="0"/>
      <p:bldP spid="31" grpId="0" animBg="1"/>
      <p:bldP spid="21" grpId="0"/>
      <p:bldP spid="32" grpId="0" animBg="1"/>
      <p:bldP spid="22" grpId="0"/>
      <p:bldP spid="18" grpId="0"/>
      <p:bldP spid="42" grpId="0" animBg="1"/>
      <p:bldP spid="43" grpId="0" animBg="1"/>
      <p:bldP spid="9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 rot="1261379">
            <a:off x="5364163" y="3357563"/>
            <a:ext cx="1058862" cy="1254125"/>
          </a:xfrm>
          <a:custGeom>
            <a:avLst/>
            <a:gdLst>
              <a:gd name="T0" fmla="*/ 848364 w 21600"/>
              <a:gd name="T1" fmla="*/ 0 h 21600"/>
              <a:gd name="T2" fmla="*/ 637866 w 21600"/>
              <a:gd name="T3" fmla="*/ 0 h 21600"/>
              <a:gd name="T4" fmla="*/ 0 w 21600"/>
              <a:gd name="T5" fmla="*/ 755494 h 21600"/>
              <a:gd name="T6" fmla="*/ 0 w 21600"/>
              <a:gd name="T7" fmla="*/ 1004810 h 21600"/>
              <a:gd name="T8" fmla="*/ 0 w 21600"/>
              <a:gd name="T9" fmla="*/ 1254125 h 21600"/>
              <a:gd name="T10" fmla="*/ 439036 w 21600"/>
              <a:gd name="T11" fmla="*/ 1039995 h 21600"/>
              <a:gd name="T12" fmla="*/ 878071 w 21600"/>
              <a:gd name="T13" fmla="*/ 519997 h 21600"/>
              <a:gd name="T14" fmla="*/ 1058862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700 h 21600"/>
              <a:gd name="T26" fmla="*/ 17912 w 21600"/>
              <a:gd name="T27" fmla="*/ 1791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 rot="2333782" flipH="1" flipV="1">
            <a:off x="2051050" y="3141663"/>
            <a:ext cx="1173163" cy="1338262"/>
          </a:xfrm>
          <a:custGeom>
            <a:avLst/>
            <a:gdLst>
              <a:gd name="T0" fmla="*/ 939943 w 21600"/>
              <a:gd name="T1" fmla="*/ 0 h 21600"/>
              <a:gd name="T2" fmla="*/ 706722 w 21600"/>
              <a:gd name="T3" fmla="*/ 0 h 21600"/>
              <a:gd name="T4" fmla="*/ 0 w 21600"/>
              <a:gd name="T5" fmla="*/ 806179 h 21600"/>
              <a:gd name="T6" fmla="*/ 0 w 21600"/>
              <a:gd name="T7" fmla="*/ 1072221 h 21600"/>
              <a:gd name="T8" fmla="*/ 0 w 21600"/>
              <a:gd name="T9" fmla="*/ 1338262 h 21600"/>
              <a:gd name="T10" fmla="*/ 486428 w 21600"/>
              <a:gd name="T11" fmla="*/ 1109766 h 21600"/>
              <a:gd name="T12" fmla="*/ 972856 w 21600"/>
              <a:gd name="T13" fmla="*/ 554883 h 21600"/>
              <a:gd name="T14" fmla="*/ 1173163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700 h 21600"/>
              <a:gd name="T26" fmla="*/ 17912 w 21600"/>
              <a:gd name="T27" fmla="*/ 1791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987675" y="3284538"/>
            <a:ext cx="2736850" cy="216058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492500" y="2060575"/>
            <a:ext cx="1727200" cy="13684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8" name="Picture 8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5516563"/>
            <a:ext cx="10414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sn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3933825"/>
            <a:ext cx="793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1700213"/>
            <a:ext cx="1065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sne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188913"/>
            <a:ext cx="7556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979613" y="188913"/>
            <a:ext cx="110331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sne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140200" y="188913"/>
            <a:ext cx="8143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5940425" y="188913"/>
            <a:ext cx="1103313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8243888" y="188913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85113" y="1773238"/>
            <a:ext cx="1065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sn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8172450" y="3933825"/>
            <a:ext cx="793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85113" y="5445125"/>
            <a:ext cx="1068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0" descr="sne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227763" y="5734050"/>
            <a:ext cx="7905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21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211638" y="5445125"/>
            <a:ext cx="1068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 descr="sne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2195513" y="5734050"/>
            <a:ext cx="854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33" descr="varezki2_resiz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933"/>
          <a:stretch>
            <a:fillRect/>
          </a:stretch>
        </p:blipFill>
        <p:spPr bwMode="auto">
          <a:xfrm rot="-8340417">
            <a:off x="1349375" y="3451225"/>
            <a:ext cx="9937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34" descr="varezki2_resiz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599"/>
          <a:stretch>
            <a:fillRect/>
          </a:stretch>
        </p:blipFill>
        <p:spPr bwMode="auto">
          <a:xfrm rot="1798119">
            <a:off x="6149975" y="2566988"/>
            <a:ext cx="10445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8" name="Oval 38"/>
          <p:cNvSpPr>
            <a:spLocks noChangeArrowheads="1"/>
          </p:cNvSpPr>
          <p:nvPr/>
        </p:nvSpPr>
        <p:spPr bwMode="auto">
          <a:xfrm rot="830955">
            <a:off x="2913063" y="5183188"/>
            <a:ext cx="1150937" cy="50323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 rot="-665123">
            <a:off x="4795838" y="5176838"/>
            <a:ext cx="1146175" cy="5048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3995738" y="2420938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4572000" y="2349500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 rot="-5759440">
            <a:off x="4432301" y="2776537"/>
            <a:ext cx="209550" cy="504825"/>
          </a:xfrm>
          <a:prstGeom prst="moon">
            <a:avLst>
              <a:gd name="adj" fmla="val 3881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67" name="Picture 27" descr="1198423906_0lik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t="27179" r="54167" b="36531"/>
          <a:stretch>
            <a:fillRect/>
          </a:stretch>
        </p:blipFill>
        <p:spPr bwMode="auto">
          <a:xfrm rot="-745644">
            <a:off x="2840038" y="812800"/>
            <a:ext cx="251936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5" name="Picture 45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187450" y="765175"/>
            <a:ext cx="72866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6" name="Picture 46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300788" y="1196975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7" name="Picture 47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835150" y="1989138"/>
            <a:ext cx="7286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8" name="Picture 48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356100" y="260350"/>
            <a:ext cx="72866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9" name="Picture 49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68313" y="3860800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0" name="Picture 50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12088" y="1989138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1" name="Picture 51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948488" y="3789363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2" name="AutoShape 42"/>
          <p:cNvSpPr>
            <a:spLocks noChangeArrowheads="1"/>
          </p:cNvSpPr>
          <p:nvPr/>
        </p:nvSpPr>
        <p:spPr bwMode="auto">
          <a:xfrm rot="4163096">
            <a:off x="4739481" y="2097882"/>
            <a:ext cx="288925" cy="1081088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rgbClr val="FF6600"/>
              </a:gs>
              <a:gs pos="100000">
                <a:srgbClr val="FF99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92" name="Picture 5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порт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6" presetID="10" presetClass="entr" presetSubtype="0" repeatCount="4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7" presetID="1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042 C 0.10816 -0.01042 0.19687 0.10231 0.19687 0.2412 C 0.19687 0.38009 0.10816 0.49352 -0.00035 0.49352 C -0.10868 0.49352 -0.19688 0.38009 -0.19688 0.2412 C -0.19688 0.10231 -0.10868 -0.01042 -0.00035 -0.01042 Z " pathEditMode="relative" rAng="0" ptsTypes="fffff">
                                      <p:cBhvr>
                                        <p:cTn id="138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5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0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1" dur="2000" fill="hold"/>
                                        <p:tgtEl>
                                          <p:spTgt spid="102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-0.09236 C 0.03455 -0.12477 0.10677 -0.08125 0.13125 0.00486 C 0.15556 0.09074 0.12292 0.18703 0.05833 0.21967 C -0.00608 0.25208 -0.0783 0.20856 -0.10278 0.12245 C -0.12708 0.03657 -0.09444 -0.05973 -0.02986 -0.09236 Z " pathEditMode="relative" rAng="-1238949" ptsTypes="fffff">
                                      <p:cBhvr>
                                        <p:cTn id="256" dur="2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5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05347 -0.05833 0.13229 -0.04769 0.17569 0.02338 C 0.21927 0.09468 0.21146 0.19977 0.15798 0.25787 C 0.10503 0.31597 0.02604 0.30532 -0.01771 0.23426 C -0.06129 0.16319 -0.05313 0.0581 2.5E-6 7.40741E-7 Z " pathEditMode="relative" rAng="-2351964" ptsTypes="fffff">
                                      <p:cBhvr>
                                        <p:cTn id="259" dur="2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1000"/>
                            </p:stCondLst>
                            <p:childTnLst>
                              <p:par>
                                <p:cTn id="2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1.38889E-6 0.64051 " pathEditMode="relative" rAng="0" ptsTypes="AA">
                                      <p:cBhvr>
                                        <p:cTn id="262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2000"/>
                            </p:stCondLst>
                            <p:childTnLst>
                              <p:par>
                                <p:cTn id="2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05469 0.60047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3000"/>
                            </p:stCondLst>
                            <p:childTnLst>
                              <p:par>
                                <p:cTn id="2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03976 0.77917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034 0.19097 " pathEditMode="relative" rAng="0" ptsTypes="AA">
                                      <p:cBhvr>
                                        <p:cTn id="271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1788 0.55856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7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31528 0.55856 " pathEditMode="relative" rAng="0" ptsTypes="AA">
                                      <p:cBhvr>
                                        <p:cTn id="277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59259E-6 L 0.0783 0.22269 " pathEditMode="relative" rAng="0" ptsTypes="AA">
                                      <p:cBhvr>
                                        <p:cTn id="280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92"/>
                </p:tgtEl>
              </p:cMediaNode>
            </p:audio>
          </p:childTnLst>
        </p:cTn>
      </p:par>
    </p:tnLst>
    <p:bldLst>
      <p:bldP spid="10277" grpId="0" animBg="1"/>
      <p:bldP spid="10276" grpId="0" animBg="1"/>
      <p:bldP spid="10242" grpId="0" animBg="1"/>
      <p:bldP spid="10242" grpId="1" animBg="1"/>
      <p:bldP spid="10242" grpId="2" animBg="1"/>
      <p:bldP spid="10243" grpId="0" animBg="1"/>
      <p:bldP spid="10243" grpId="1" animBg="1"/>
      <p:bldP spid="10243" grpId="2" animBg="1"/>
      <p:bldP spid="10278" grpId="0" animBg="1"/>
      <p:bldP spid="10279" grpId="0" animBg="1"/>
      <p:bldP spid="10280" grpId="0" animBg="1"/>
      <p:bldP spid="10281" grpId="0" animBg="1"/>
      <p:bldP spid="10283" grpId="0" animBg="1"/>
      <p:bldP spid="10283" grpId="1" animBg="1"/>
      <p:bldP spid="102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2540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985125" algn="l"/>
              </a:tabLst>
            </a:pP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1268760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 тип склонения по его признакам.</a:t>
            </a:r>
            <a:endParaRPr kumimoji="0" lang="ru-RU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2780928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Мужской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нулевое окончание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средний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о,-е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4149080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Женский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нулевое окончание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5157192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Женский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altLang="zh-CN" sz="2800" b="1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lang="ru-RU" altLang="zh-CN" sz="2800" b="1" dirty="0" err="1" smtClean="0">
                <a:latin typeface="Arial" pitchFamily="34" charset="0"/>
                <a:ea typeface="Times New Roman" pitchFamily="18" charset="0"/>
              </a:rPr>
              <a:t>а,-я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мужской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lang="ru-RU" altLang="zh-CN" sz="2800" b="1" dirty="0" err="1" smtClean="0"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,-</a:t>
            </a:r>
            <a:r>
              <a:rPr lang="ru-RU" altLang="zh-CN" sz="2800" b="1" dirty="0" err="1" smtClean="0">
                <a:latin typeface="Arial" pitchFamily="34" charset="0"/>
                <a:ea typeface="Times New Roman" pitchFamily="18" charset="0"/>
              </a:rPr>
              <a:t>я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868144" y="2924944"/>
            <a:ext cx="432048" cy="72008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868144" y="4149080"/>
            <a:ext cx="432048" cy="72008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868144" y="5301208"/>
            <a:ext cx="432048" cy="72008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32240" y="2996952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склонение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4221088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склонение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5301208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склонение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3068960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4221088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5373216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2540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900300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 тип склонения существительных. Стрелками укажи правильный ответ.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868144" y="2204864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склонение</a:t>
            </a:r>
            <a:endParaRPr kumimoji="0" lang="ru-RU" altLang="zh-CN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68144" y="4005064"/>
            <a:ext cx="2304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4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alt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склонение</a:t>
            </a:r>
            <a:endParaRPr kumimoji="0" lang="ru-RU" altLang="zh-CN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12160" y="6021288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400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alt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склонение</a:t>
            </a:r>
            <a:endParaRPr kumimoji="0" lang="ru-RU" altLang="zh-CN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99592" y="2132856"/>
            <a:ext cx="1619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емля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9552" y="2708920"/>
            <a:ext cx="2195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л</a:t>
            </a:r>
            <a:r>
              <a:rPr kumimoji="0" lang="ru-RU" altLang="zh-CN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ень</a:t>
            </a:r>
            <a:endParaRPr kumimoji="0" lang="ru-RU" altLang="zh-CN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67544" y="3356992"/>
            <a:ext cx="2267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вца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5576" y="3933056"/>
            <a:ext cx="1547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уб  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899592" y="4581128"/>
            <a:ext cx="2123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едушка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115616" y="5301208"/>
            <a:ext cx="1259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ышь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55576" y="5949280"/>
            <a:ext cx="2123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олнце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267744" y="2420888"/>
            <a:ext cx="3744416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051720" y="2996952"/>
            <a:ext cx="4104456" cy="324036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051720" y="2492896"/>
            <a:ext cx="3960440" cy="115212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907704" y="4221088"/>
            <a:ext cx="4104456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699792" y="2564904"/>
            <a:ext cx="3384376" cy="2304256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267744" y="5589240"/>
            <a:ext cx="3888432" cy="72008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2483768" y="4365104"/>
            <a:ext cx="3528392" cy="187220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CCC"/>
          </a:solidFill>
          <a:ln w="2540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124744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Прочитайте предложение. Найдите имена существительные и запишите склонение.</a:t>
            </a:r>
            <a:endParaRPr kumimoji="0" lang="ru-RU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2852936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днем (____), и ночью (____) кот (____) ученый все ходит по цепи (____)  кругом.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15719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сосне (_____) веселый дятел (_____) белке (_____) домик (_____) конопатил.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852936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2852936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2852936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284984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9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514351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5157192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5589240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Домашнее задание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3256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1. Выучить </a:t>
            </a:r>
            <a:r>
              <a:rPr lang="ru-RU" sz="2800" dirty="0" smtClean="0">
                <a:solidFill>
                  <a:srgbClr val="7030A0"/>
                </a:solidFill>
              </a:rPr>
              <a:t>правило.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143116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ru-RU" sz="2800" dirty="0" smtClean="0"/>
              <a:t>Выполнить </a:t>
            </a:r>
            <a:r>
              <a:rPr lang="ru-RU" sz="2800" dirty="0" smtClean="0"/>
              <a:t>один из вариантов задания</a:t>
            </a:r>
            <a:r>
              <a:rPr lang="ru-RU" sz="2800" dirty="0" smtClean="0"/>
              <a:t>:</a:t>
            </a:r>
          </a:p>
          <a:p>
            <a:pPr marL="342900" indent="-342900"/>
            <a:endParaRPr lang="ru-RU" sz="28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из стихотворения С. Дрожжина «Привет» </a:t>
            </a:r>
          </a:p>
          <a:p>
            <a:pPr marL="342900" indent="-3429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выписать все имена существительные</a:t>
            </a:r>
          </a:p>
          <a:p>
            <a:pPr marL="342900" indent="-3429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и определить склонение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ru-RU" sz="2800" dirty="0" smtClean="0"/>
          </a:p>
          <a:p>
            <a:pPr marL="342900" indent="-342900"/>
            <a:r>
              <a:rPr lang="ru-RU" sz="2800" dirty="0">
                <a:solidFill>
                  <a:srgbClr val="FF0000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) </a:t>
            </a:r>
            <a:r>
              <a:rPr lang="ru-RU" sz="2800" dirty="0" smtClean="0">
                <a:solidFill>
                  <a:srgbClr val="FF0000"/>
                </a:solidFill>
              </a:rPr>
              <a:t>сочинить сказку о склонениях.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Picture 6" descr="http://s17.rimg.info/18aa2fb4e9dffae706350c836ff29403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857760"/>
            <a:ext cx="1634305" cy="15321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495</Words>
  <Application>Microsoft Office PowerPoint</Application>
  <PresentationFormat>Экран (4:3)</PresentationFormat>
  <Paragraphs>137</Paragraphs>
  <Slides>11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Master</cp:lastModifiedBy>
  <cp:revision>113</cp:revision>
  <dcterms:modified xsi:type="dcterms:W3CDTF">2014-02-13T17:12:00Z</dcterms:modified>
</cp:coreProperties>
</file>