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63" r:id="rId11"/>
    <p:sldId id="264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00"/>
    <a:srgbClr val="663300"/>
    <a:srgbClr val="CC9900"/>
    <a:srgbClr val="003300"/>
    <a:srgbClr val="66FF33"/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74" autoAdjust="0"/>
    <p:restoredTop sz="94454" autoAdjust="0"/>
  </p:normalViewPr>
  <p:slideViewPr>
    <p:cSldViewPr>
      <p:cViewPr varScale="1">
        <p:scale>
          <a:sx n="65" d="100"/>
          <a:sy n="65" d="100"/>
        </p:scale>
        <p:origin x="-9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E32F46-BA00-4C1F-863E-3D118D8EB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25076-182C-4F07-AE5E-80CFFE834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AAC89-55CB-437D-B250-670B7D14B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1E898-E2D4-4830-8E8E-13D2F9006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97814-579A-451F-96C0-29ABB9889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B923C-30E5-4C1B-BB28-5B2CEB8CA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0C9A9-2EAE-430C-AC8D-7BB56F28B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C005C-C8C8-4D8E-91EB-74A36285A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C7CB-D747-4938-AC9C-D2A945ABD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37B0B-048A-4583-8AD0-36F1573DE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2165C-08C4-4372-85C3-1AC6C8474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0B9F9-CA6A-428E-8EA1-704C4CB0C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2F4DE-89F6-4735-8BB4-A358DD8ED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D34E9-EA56-4E85-B1CC-6D45AB428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8" name="Picture 11" descr="water_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42D9791-2731-4E2D-AACB-DF2F81B5E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447800"/>
            <a:ext cx="7772400" cy="147002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3300"/>
                </a:solidFill>
              </a:rPr>
              <a:t>Окружающий мир</a:t>
            </a:r>
            <a:br>
              <a:rPr lang="ru-RU" sz="3600" smtClean="0">
                <a:solidFill>
                  <a:srgbClr val="003300"/>
                </a:solidFill>
              </a:rPr>
            </a:br>
            <a:r>
              <a:rPr lang="ru-RU" sz="3600" smtClean="0">
                <a:solidFill>
                  <a:srgbClr val="003300"/>
                </a:solidFill>
              </a:rPr>
              <a:t>1 класс</a:t>
            </a:r>
            <a:br>
              <a:rPr lang="ru-RU" sz="3600" smtClean="0">
                <a:solidFill>
                  <a:srgbClr val="003300"/>
                </a:solidFill>
              </a:rPr>
            </a:br>
            <a:endParaRPr lang="ru-RU" sz="3600" smtClean="0">
              <a:solidFill>
                <a:srgbClr val="0033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0386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Раннецветущие растения</a:t>
            </a:r>
          </a:p>
        </p:txBody>
      </p:sp>
      <p:pic>
        <p:nvPicPr>
          <p:cNvPr id="19460" name="Picture 4" descr="mat_macheh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19382" y="2590800"/>
            <a:ext cx="3081618" cy="3810000"/>
          </a:xfrm>
          <a:noFill/>
        </p:spPr>
      </p:pic>
      <p:pic>
        <p:nvPicPr>
          <p:cNvPr id="19462" name="Picture 6" descr="pic109341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6284" y="2971800"/>
            <a:ext cx="3727116" cy="2590800"/>
          </a:xfrm>
          <a:noFill/>
        </p:spPr>
      </p:pic>
      <p:pic>
        <p:nvPicPr>
          <p:cNvPr id="19464" name="Picture 8" descr="00008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323114" y="2743200"/>
            <a:ext cx="2830286" cy="3810000"/>
          </a:xfrm>
          <a:noFill/>
        </p:spPr>
      </p:pic>
      <p:pic>
        <p:nvPicPr>
          <p:cNvPr id="19466" name="Picture 10" descr="plant_006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086626" y="2438400"/>
            <a:ext cx="3219174" cy="4038600"/>
          </a:xfrm>
          <a:noFill/>
        </p:spPr>
      </p:pic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762000" y="5715000"/>
            <a:ext cx="2832100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8000"/>
                </a:solidFill>
              </a:rPr>
              <a:t>Мать-и-мачеха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191000" y="5943600"/>
            <a:ext cx="2395538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8000"/>
                </a:solidFill>
              </a:rPr>
              <a:t>Подснежник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371600" y="5791200"/>
            <a:ext cx="1992313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8000"/>
                </a:solidFill>
              </a:rPr>
              <a:t>Медуница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219200" y="5867400"/>
            <a:ext cx="1709738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Ландыш</a:t>
            </a:r>
          </a:p>
        </p:txBody>
      </p:sp>
      <p:pic>
        <p:nvPicPr>
          <p:cNvPr id="19474" name="Picture 18" descr="26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85289" y="3276600"/>
            <a:ext cx="336331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2895600" y="5943600"/>
            <a:ext cx="4116388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Ветреница дубравная</a:t>
            </a:r>
          </a:p>
        </p:txBody>
      </p:sp>
      <p:pic>
        <p:nvPicPr>
          <p:cNvPr id="19469" name="Picture 13" descr="1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2743200"/>
            <a:ext cx="378822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304800" y="5943600"/>
            <a:ext cx="3921125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Первоцвет весенний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animBg="1"/>
      <p:bldP spid="19470" grpId="1" animBg="1"/>
      <p:bldP spid="19471" grpId="0" animBg="1"/>
      <p:bldP spid="19471" grpId="1" animBg="1"/>
      <p:bldP spid="19472" grpId="0" animBg="1"/>
      <p:bldP spid="19472" grpId="1" animBg="1"/>
      <p:bldP spid="19473" grpId="0" animBg="1"/>
      <p:bldP spid="19473" grpId="1" animBg="1"/>
      <p:bldP spid="19475" grpId="0" animBg="1"/>
      <p:bldP spid="19475" grpId="1" animBg="1"/>
      <p:bldP spid="194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</a:t>
            </a:r>
          </a:p>
        </p:txBody>
      </p:sp>
      <p:pic>
        <p:nvPicPr>
          <p:cNvPr id="24580" name="Picture 4" descr="mat_macheh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3505200"/>
            <a:ext cx="2057400" cy="2819400"/>
          </a:xfrm>
          <a:noFill/>
        </p:spPr>
      </p:pic>
      <p:pic>
        <p:nvPicPr>
          <p:cNvPr id="24582" name="Picture 6" descr="pic109341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981200" y="685800"/>
            <a:ext cx="3352800" cy="2438400"/>
          </a:xfrm>
          <a:noFill/>
        </p:spPr>
      </p:pic>
      <p:pic>
        <p:nvPicPr>
          <p:cNvPr id="24584" name="Picture 8" descr="00008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876800" y="3581400"/>
            <a:ext cx="1981200" cy="2819400"/>
          </a:xfrm>
          <a:noFill/>
        </p:spPr>
      </p:pic>
      <p:pic>
        <p:nvPicPr>
          <p:cNvPr id="24586" name="Picture 10" descr="plant_006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7010400" y="3505200"/>
            <a:ext cx="1873250" cy="2819400"/>
          </a:xfrm>
          <a:noFill/>
        </p:spPr>
      </p:pic>
      <p:pic>
        <p:nvPicPr>
          <p:cNvPr id="24588" name="Picture 12" descr="1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505200"/>
            <a:ext cx="2057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26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7620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grach_0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29050" y="3200400"/>
            <a:ext cx="4400550" cy="3200400"/>
          </a:xfrm>
          <a:noFill/>
        </p:spPr>
      </p:pic>
      <p:pic>
        <p:nvPicPr>
          <p:cNvPr id="44046" name="Picture 14" descr="skvorez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993572" y="3048000"/>
            <a:ext cx="3169227" cy="3429000"/>
          </a:xfrm>
          <a:noFill/>
        </p:spPr>
      </p:pic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4343400" y="609600"/>
            <a:ext cx="1046163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8000"/>
                </a:solidFill>
              </a:rPr>
              <a:t>Грач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038600" y="533400"/>
            <a:ext cx="1728788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8000"/>
                </a:solidFill>
              </a:rPr>
              <a:t>Скворец</a:t>
            </a:r>
          </a:p>
        </p:txBody>
      </p:sp>
      <p:pic>
        <p:nvPicPr>
          <p:cNvPr id="44043" name="Picture 11" descr="жавор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855492" y="3276600"/>
            <a:ext cx="4450307" cy="3276600"/>
          </a:xfrm>
          <a:noFill/>
        </p:spPr>
      </p:pic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3810000" y="533400"/>
            <a:ext cx="2222500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8000"/>
                </a:solidFill>
              </a:rPr>
              <a:t>Жаворонок</a:t>
            </a:r>
          </a:p>
        </p:txBody>
      </p:sp>
      <p:pic>
        <p:nvPicPr>
          <p:cNvPr id="44040" name="Picture 8" descr="синиц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3556000" y="3124200"/>
            <a:ext cx="4978400" cy="3352800"/>
          </a:xfrm>
          <a:noFill/>
        </p:spPr>
      </p:pic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4114800" y="533400"/>
            <a:ext cx="1549400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8000"/>
                </a:solidFill>
              </a:rPr>
              <a:t>Синица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9" grpId="0" animBg="1"/>
      <p:bldP spid="44049" grpId="1" animBg="1"/>
      <p:bldP spid="44039" grpId="0" animBg="1"/>
      <p:bldP spid="44039" grpId="1" animBg="1"/>
      <p:bldP spid="44050" grpId="0" animBg="1"/>
      <p:bldP spid="44050" grpId="1" animBg="1"/>
      <p:bldP spid="440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дрозд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86400" y="612648"/>
            <a:ext cx="3276600" cy="2359152"/>
          </a:xfrm>
          <a:noFill/>
        </p:spPr>
      </p:pic>
      <p:pic>
        <p:nvPicPr>
          <p:cNvPr id="49159" name="Picture 7" descr="зяблик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600200" y="4084026"/>
            <a:ext cx="2743200" cy="1988161"/>
          </a:xfrm>
          <a:noFill/>
        </p:spPr>
      </p:pic>
      <p:pic>
        <p:nvPicPr>
          <p:cNvPr id="49162" name="Picture 10" descr="горихвостк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4100946"/>
            <a:ext cx="2667000" cy="1842654"/>
          </a:xfrm>
          <a:noFill/>
        </p:spPr>
      </p:pic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3352800" y="2209800"/>
            <a:ext cx="1155700" cy="4953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8000"/>
                </a:solidFill>
              </a:rPr>
              <a:t>Дрозд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1524000" y="6172200"/>
            <a:ext cx="1312863" cy="4953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8000"/>
                </a:solidFill>
              </a:rPr>
              <a:t>Зяблик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5562600" y="6172200"/>
            <a:ext cx="2138363" cy="4953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8000"/>
                </a:solidFill>
              </a:rPr>
              <a:t>Горихвостка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49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5" grpId="0" animBg="1"/>
      <p:bldP spid="491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lastochka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1109132"/>
            <a:ext cx="2895600" cy="2091267"/>
          </a:xfrm>
          <a:noFill/>
        </p:spPr>
      </p:pic>
      <p:pic>
        <p:nvPicPr>
          <p:cNvPr id="53255" name="Picture 7" descr="str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59934" y="3886200"/>
            <a:ext cx="2645834" cy="1905000"/>
          </a:xfrm>
          <a:noFill/>
        </p:spPr>
      </p:pic>
      <p:pic>
        <p:nvPicPr>
          <p:cNvPr id="53258" name="Picture 10" descr="стриж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15000" y="3962400"/>
            <a:ext cx="2757179" cy="1905000"/>
          </a:xfrm>
          <a:noFill/>
        </p:spPr>
      </p:pic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174875" y="2325688"/>
            <a:ext cx="1516063" cy="4953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8000"/>
                </a:solidFill>
              </a:rPr>
              <a:t>Ласточка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3810000" y="6172200"/>
            <a:ext cx="1368425" cy="4953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8000"/>
                </a:solidFill>
              </a:rPr>
              <a:t>Стрижи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 animBg="1"/>
      <p:bldP spid="532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0" y="1219200"/>
            <a:ext cx="54864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FF0000"/>
                </a:solidFill>
              </a:rPr>
              <a:t>     Какие изменения</a:t>
            </a:r>
            <a:r>
              <a:rPr lang="ru-RU" sz="3600" b="1" smtClean="0"/>
              <a:t> 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   в неживой природе 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               и </a:t>
            </a:r>
            <a:r>
              <a:rPr lang="ru-RU" sz="3600" b="1" smtClean="0">
                <a:solidFill>
                  <a:srgbClr val="FF0000"/>
                </a:solidFill>
              </a:rPr>
              <a:t>как</a:t>
            </a:r>
            <a:r>
              <a:rPr lang="ru-RU" sz="3600" b="1" smtClean="0"/>
              <a:t> 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   влияют 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        на пробуждение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                      природы?</a:t>
            </a:r>
          </a:p>
        </p:txBody>
      </p:sp>
      <p:pic>
        <p:nvPicPr>
          <p:cNvPr id="58372" name="Picture 4" descr="p45_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62134" y="3581400"/>
            <a:ext cx="2519265" cy="2743200"/>
          </a:xfrm>
          <a:noFill/>
          <a:ln w="38100"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Восстанови   </a:t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последовательность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295400" y="1981200"/>
            <a:ext cx="7199313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>
                <a:solidFill>
                  <a:srgbClr val="008000"/>
                </a:solidFill>
              </a:rPr>
              <a:t>Возвращаются из тёплых краёв птицы</a:t>
            </a:r>
            <a:r>
              <a:rPr lang="ru-RU" b="1"/>
              <a:t>.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743200" y="2971800"/>
            <a:ext cx="3956050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>
                <a:solidFill>
                  <a:srgbClr val="008000"/>
                </a:solidFill>
              </a:rPr>
              <a:t>Зацветают растения.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24225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3657600" y="3962400"/>
            <a:ext cx="1966913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8000"/>
                </a:solidFill>
              </a:rPr>
              <a:t>Тает снег.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2590800" y="4953000"/>
            <a:ext cx="4606925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8000"/>
                </a:solidFill>
              </a:rPr>
              <a:t>Появляются насекомые.</a:t>
            </a: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2438400" y="5867400"/>
            <a:ext cx="4976813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8000"/>
                </a:solidFill>
              </a:rPr>
              <a:t>Больше солнечного света.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Восстанови   </a:t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последовательность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57200" y="9601200"/>
            <a:ext cx="7199313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>
                <a:solidFill>
                  <a:srgbClr val="008000"/>
                </a:solidFill>
              </a:rPr>
              <a:t>Возвращаются из тёплых краёв птицы</a:t>
            </a:r>
            <a:r>
              <a:rPr lang="ru-RU" b="1"/>
              <a:t>.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828800" y="8305800"/>
            <a:ext cx="3956050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>
                <a:solidFill>
                  <a:srgbClr val="008000"/>
                </a:solidFill>
              </a:rPr>
              <a:t>Зацветают растения.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4225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2743200" y="7696200"/>
            <a:ext cx="1966913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8000"/>
                </a:solidFill>
              </a:rPr>
              <a:t>Тает снег.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524000" y="8915400"/>
            <a:ext cx="4606925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8000"/>
                </a:solidFill>
              </a:rPr>
              <a:t>Появляются насекомые.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371600" y="7086600"/>
            <a:ext cx="4976813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8000"/>
                </a:solidFill>
              </a:rPr>
              <a:t>Больше солнечного света.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5156 L 0.07795 -0.784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71676E-6 L 0.0842 -0.7507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4104E-6 L 0.07535 -0.7174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42775E-6 L 0.06666 -0.6437 " pathEditMode="relative" ptsTypes="AA">
                                      <p:cBhvr>
                                        <p:cTn id="18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42775E-6 L 0.04166 -0.5993 " pathEditMode="relative" ptsTypes="AA">
                                      <p:cBhvr>
                                        <p:cTn id="22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nimBg="1"/>
      <p:bldP spid="59396" grpId="0" animBg="1"/>
      <p:bldP spid="59398" grpId="0" animBg="1"/>
      <p:bldP spid="59399" grpId="0" animBg="1"/>
      <p:bldP spid="594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         </a:t>
            </a:r>
            <a:r>
              <a:rPr lang="ru-RU" sz="3600" smtClean="0">
                <a:solidFill>
                  <a:srgbClr val="FF0000"/>
                </a:solidFill>
              </a:rPr>
              <a:t>Составь рассказ по плану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i="1" smtClean="0"/>
              <a:t>Весна приходит к нам сразу после ________.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i="1" smtClean="0"/>
              <a:t>Весенние месяцы – это_______________.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i="1" smtClean="0"/>
              <a:t>Весну можно узнать по таким признакам_______,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i="1" smtClean="0"/>
              <a:t>Какие раннецветущие растения появляются весной?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i="1" smtClean="0"/>
              <a:t>Какая особенность раннецветущих растений?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i="1" smtClean="0"/>
              <a:t>Охрана раннецветущих растений.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i="1" smtClean="0"/>
              <a:t>Какие птицы прилетают к нам весной?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i="1" smtClean="0"/>
              <a:t>Какое главное условие должно быть, чтобы птицы вернулись?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i="1" smtClean="0"/>
              <a:t>9.     Какую пользу приносят птицы?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i="1" smtClean="0"/>
              <a:t>10.  Забота о птицах весной.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5"/>
          <p:cNvSpPr>
            <a:spLocks noChangeArrowheads="1"/>
          </p:cNvSpPr>
          <p:nvPr/>
        </p:nvSpPr>
        <p:spPr bwMode="auto">
          <a:xfrm>
            <a:off x="685800" y="2438400"/>
            <a:ext cx="2133600" cy="2057400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7" name="AutoShape 6"/>
          <p:cNvSpPr>
            <a:spLocks noChangeArrowheads="1"/>
          </p:cNvSpPr>
          <p:nvPr/>
        </p:nvSpPr>
        <p:spPr bwMode="auto">
          <a:xfrm>
            <a:off x="3657600" y="2514600"/>
            <a:ext cx="2133600" cy="1981200"/>
          </a:xfrm>
          <a:prstGeom prst="smileyFace">
            <a:avLst>
              <a:gd name="adj" fmla="val -412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8" name="AutoShape 7"/>
          <p:cNvSpPr>
            <a:spLocks noChangeArrowheads="1"/>
          </p:cNvSpPr>
          <p:nvPr/>
        </p:nvSpPr>
        <p:spPr bwMode="auto">
          <a:xfrm>
            <a:off x="6629400" y="2514600"/>
            <a:ext cx="2133600" cy="1981200"/>
          </a:xfrm>
          <a:prstGeom prst="smileyFace">
            <a:avLst>
              <a:gd name="adj" fmla="val -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8229600" cy="5821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i="1" smtClean="0">
                <a:solidFill>
                  <a:srgbClr val="FF0000"/>
                </a:solidFill>
              </a:rPr>
              <a:t>        Что мы будем делать с вами,</a:t>
            </a:r>
          </a:p>
          <a:p>
            <a:pPr eaLnBrk="1" hangingPunct="1">
              <a:buFontTx/>
              <a:buNone/>
            </a:pPr>
            <a:r>
              <a:rPr lang="ru-RU" sz="2800" i="1" smtClean="0">
                <a:solidFill>
                  <a:srgbClr val="FF0000"/>
                </a:solidFill>
              </a:rPr>
              <a:t>        Чтоб природе стать друзьями?</a:t>
            </a:r>
          </a:p>
          <a:p>
            <a:pPr eaLnBrk="1" hangingPunct="1">
              <a:buFontTx/>
              <a:buNone/>
            </a:pPr>
            <a:endParaRPr lang="ru-RU" sz="2800" i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i="1" smtClean="0">
                <a:solidFill>
                  <a:srgbClr val="003300"/>
                </a:solidFill>
              </a:rPr>
              <a:t>Чтоб природе другом стать, </a:t>
            </a:r>
          </a:p>
          <a:p>
            <a:pPr eaLnBrk="1" hangingPunct="1">
              <a:buFontTx/>
              <a:buNone/>
            </a:pPr>
            <a:r>
              <a:rPr lang="ru-RU" sz="2800" i="1" smtClean="0">
                <a:solidFill>
                  <a:srgbClr val="003300"/>
                </a:solidFill>
              </a:rPr>
              <a:t>Тайны все её узнать, </a:t>
            </a:r>
          </a:p>
          <a:p>
            <a:pPr eaLnBrk="1" hangingPunct="1">
              <a:buFontTx/>
              <a:buNone/>
            </a:pPr>
            <a:r>
              <a:rPr lang="ru-RU" sz="2800" i="1" smtClean="0">
                <a:solidFill>
                  <a:srgbClr val="003300"/>
                </a:solidFill>
              </a:rPr>
              <a:t>Все загадки разгадать, </a:t>
            </a:r>
          </a:p>
          <a:p>
            <a:pPr eaLnBrk="1" hangingPunct="1">
              <a:buFontTx/>
              <a:buNone/>
            </a:pPr>
            <a:r>
              <a:rPr lang="ru-RU" sz="2800" i="1" smtClean="0">
                <a:solidFill>
                  <a:srgbClr val="003300"/>
                </a:solidFill>
              </a:rPr>
              <a:t>Научиться наблюдать,</a:t>
            </a:r>
          </a:p>
          <a:p>
            <a:pPr eaLnBrk="1" hangingPunct="1">
              <a:buFontTx/>
              <a:buNone/>
            </a:pPr>
            <a:r>
              <a:rPr lang="ru-RU" sz="2800" i="1" smtClean="0">
                <a:solidFill>
                  <a:srgbClr val="003300"/>
                </a:solidFill>
              </a:rPr>
              <a:t>Будем вместе развивать качество- </a:t>
            </a:r>
          </a:p>
          <a:p>
            <a:pPr eaLnBrk="1" hangingPunct="1">
              <a:buFontTx/>
              <a:buNone/>
            </a:pPr>
            <a:r>
              <a:rPr lang="ru-RU" sz="2800" i="1" smtClean="0">
                <a:solidFill>
                  <a:srgbClr val="003300"/>
                </a:solidFill>
              </a:rPr>
              <a:t>                                       </a:t>
            </a:r>
            <a:r>
              <a:rPr lang="ru-RU" sz="2800" i="1" smtClean="0">
                <a:solidFill>
                  <a:srgbClr val="FF0000"/>
                </a:solidFill>
              </a:rPr>
              <a:t>внимательность,</a:t>
            </a:r>
          </a:p>
          <a:p>
            <a:pPr eaLnBrk="1" hangingPunct="1">
              <a:buFontTx/>
              <a:buNone/>
            </a:pPr>
            <a:r>
              <a:rPr lang="ru-RU" sz="2800" i="1" smtClean="0">
                <a:solidFill>
                  <a:srgbClr val="003300"/>
                </a:solidFill>
              </a:rPr>
              <a:t>А поможет всё узнать</a:t>
            </a:r>
          </a:p>
          <a:p>
            <a:pPr eaLnBrk="1" hangingPunct="1">
              <a:buFontTx/>
              <a:buNone/>
            </a:pPr>
            <a:r>
              <a:rPr lang="ru-RU" sz="2800" i="1" smtClean="0">
                <a:solidFill>
                  <a:srgbClr val="003300"/>
                </a:solidFill>
              </a:rPr>
              <a:t>Наша </a:t>
            </a:r>
            <a:r>
              <a:rPr lang="ru-RU" sz="2800" i="1" smtClean="0">
                <a:solidFill>
                  <a:srgbClr val="FF0000"/>
                </a:solidFill>
              </a:rPr>
              <a:t>любознательность</a:t>
            </a:r>
            <a:r>
              <a:rPr lang="ru-RU" sz="2800" i="1" smtClean="0">
                <a:solidFill>
                  <a:srgbClr val="0033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4572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>
                <a:solidFill>
                  <a:srgbClr val="003300"/>
                </a:solidFill>
              </a:rPr>
              <a:t>Снег теперь уже не тот,-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>
                <a:solidFill>
                  <a:srgbClr val="003300"/>
                </a:solidFill>
              </a:rPr>
              <a:t>Потемнел он в поле.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>
                <a:solidFill>
                  <a:srgbClr val="003300"/>
                </a:solidFill>
              </a:rPr>
              <a:t>На озёрах треснул лёд,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>
                <a:solidFill>
                  <a:srgbClr val="003300"/>
                </a:solidFill>
              </a:rPr>
              <a:t>Будто раскололи.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>
                <a:solidFill>
                  <a:srgbClr val="003300"/>
                </a:solidFill>
              </a:rPr>
              <a:t>Облака бегут быстрей.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>
                <a:solidFill>
                  <a:srgbClr val="003300"/>
                </a:solidFill>
              </a:rPr>
              <a:t>Небо стало выше.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>
                <a:solidFill>
                  <a:srgbClr val="003300"/>
                </a:solidFill>
              </a:rPr>
              <a:t>Зачирикал воробей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>
                <a:solidFill>
                  <a:srgbClr val="003300"/>
                </a:solidFill>
              </a:rPr>
              <a:t>Веселей на крыше.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>
                <a:solidFill>
                  <a:srgbClr val="003300"/>
                </a:solidFill>
              </a:rPr>
              <a:t>Всё чернее с каждым днём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>
                <a:solidFill>
                  <a:srgbClr val="003300"/>
                </a:solidFill>
              </a:rPr>
              <a:t>Стёжки и дорожки,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>
                <a:solidFill>
                  <a:srgbClr val="003300"/>
                </a:solidFill>
              </a:rPr>
              <a:t>И на вербах серебром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>
                <a:solidFill>
                  <a:srgbClr val="003300"/>
                </a:solidFill>
              </a:rPr>
              <a:t>Светятся серёжки.</a:t>
            </a:r>
            <a:r>
              <a:rPr lang="ru-RU" sz="2400" smtClean="0">
                <a:solidFill>
                  <a:srgbClr val="003300"/>
                </a:solidFill>
              </a:rPr>
              <a:t> </a:t>
            </a:r>
          </a:p>
        </p:txBody>
      </p:sp>
      <p:pic>
        <p:nvPicPr>
          <p:cNvPr id="7172" name="Picture 4" descr="179217_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1447800"/>
            <a:ext cx="33940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3300"/>
                </a:solidFill>
              </a:rPr>
              <a:t>Весна – </a:t>
            </a:r>
            <a:br>
              <a:rPr lang="ru-RU" sz="4000" b="1" smtClean="0">
                <a:solidFill>
                  <a:srgbClr val="003300"/>
                </a:solidFill>
              </a:rPr>
            </a:br>
            <a:r>
              <a:rPr lang="ru-RU" sz="4000" b="1" smtClean="0">
                <a:solidFill>
                  <a:srgbClr val="003300"/>
                </a:solidFill>
              </a:rPr>
              <a:t>природа пробуждается</a:t>
            </a:r>
            <a:r>
              <a:rPr lang="ru-RU" sz="4000" smtClean="0">
                <a:solidFill>
                  <a:srgbClr val="003300"/>
                </a:solidFill>
              </a:rPr>
              <a:t>.</a:t>
            </a:r>
          </a:p>
        </p:txBody>
      </p:sp>
      <p:pic>
        <p:nvPicPr>
          <p:cNvPr id="9223" name="Picture 7" descr="ma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3276600"/>
            <a:ext cx="2708275" cy="2895600"/>
          </a:xfrm>
          <a:noFill/>
        </p:spPr>
      </p:pic>
      <p:pic>
        <p:nvPicPr>
          <p:cNvPr id="9225" name="Picture 9" descr="ig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0" y="3276600"/>
            <a:ext cx="2819400" cy="2895600"/>
          </a:xfr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38200" y="2009775"/>
            <a:ext cx="1230313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6600"/>
                </a:solidFill>
              </a:rPr>
              <a:t>МАРТ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657600" y="2009775"/>
            <a:ext cx="1712913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6600"/>
                </a:solidFill>
              </a:rPr>
              <a:t>АПРЕЛЬ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010400" y="2057400"/>
            <a:ext cx="1031875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6600"/>
                </a:solidFill>
              </a:rPr>
              <a:t>МАЙ</a:t>
            </a:r>
          </a:p>
        </p:txBody>
      </p:sp>
      <p:pic>
        <p:nvPicPr>
          <p:cNvPr id="9233" name="Picture 17" descr="266395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096000" y="3276600"/>
            <a:ext cx="2832100" cy="2895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0" y="1219200"/>
            <a:ext cx="54864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FF0000"/>
                </a:solidFill>
              </a:rPr>
              <a:t>     Какие изменения</a:t>
            </a:r>
            <a:r>
              <a:rPr lang="ru-RU" sz="3600" b="1" smtClean="0"/>
              <a:t> 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   в неживой природе 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               и </a:t>
            </a:r>
            <a:r>
              <a:rPr lang="ru-RU" sz="3600" b="1" smtClean="0">
                <a:solidFill>
                  <a:srgbClr val="FF0000"/>
                </a:solidFill>
              </a:rPr>
              <a:t>как</a:t>
            </a:r>
            <a:r>
              <a:rPr lang="ru-RU" sz="3600" b="1" smtClean="0"/>
              <a:t> 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   влияют 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        на пробуждение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                      природы?</a:t>
            </a:r>
          </a:p>
        </p:txBody>
      </p:sp>
      <p:pic>
        <p:nvPicPr>
          <p:cNvPr id="13327" name="Picture 15" descr="p45_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2590800"/>
            <a:ext cx="3429000" cy="3733800"/>
          </a:xfrm>
          <a:noFill/>
          <a:ln w="38100"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04800" y="5867400"/>
            <a:ext cx="3827463" cy="366713"/>
          </a:xfrm>
          <a:prstGeom prst="rect">
            <a:avLst/>
          </a:prstGeom>
          <a:solidFill>
            <a:srgbClr val="008A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66FF33"/>
                </a:solidFill>
              </a:rPr>
              <a:t>А.К. Саврасов «Грачи прилетели»</a:t>
            </a:r>
          </a:p>
        </p:txBody>
      </p:sp>
      <p:pic>
        <p:nvPicPr>
          <p:cNvPr id="15369" name="Picture 9" descr="0000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91000" y="228600"/>
            <a:ext cx="4648200" cy="6248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066800" y="1447800"/>
            <a:ext cx="2892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Стало холоднее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715000" y="1447800"/>
            <a:ext cx="2432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Стало</a:t>
            </a:r>
            <a:r>
              <a:rPr lang="ru-RU"/>
              <a:t> </a:t>
            </a:r>
            <a:r>
              <a:rPr lang="ru-RU" sz="2800"/>
              <a:t>теплее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22098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Образовались проталины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789488" y="2209800"/>
            <a:ext cx="4354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Земля покрылась снегом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3324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День уменьшается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181600" y="2895600"/>
            <a:ext cx="3579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День увеличивается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838200" y="3581400"/>
            <a:ext cx="2798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Река замерзает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486400" y="3657600"/>
            <a:ext cx="2989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Лёд на реке тает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33400" y="4267200"/>
            <a:ext cx="3709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Листья распускаются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562600" y="4419600"/>
            <a:ext cx="287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Листья желтеют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33400" y="4953000"/>
            <a:ext cx="372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Птицы улетают на юг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5027613" y="5029200"/>
            <a:ext cx="4116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Птицы прилетают с юга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990600" y="5638800"/>
            <a:ext cx="2773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Тает снег и лёд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-0.03769 L -0.37066 -0.32624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-14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91329E-6 L 0.00868 -0.1153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4879 L 0.25833 -0.04879 " pathEditMode="relative" ptsTypes="AA">
                                      <p:cBhvr>
                                        <p:cTn id="4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4879 L 0.24722 -0.0265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4878 L -0.26337 -0.04878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4879 L 0.24843 -0.44832 " pathEditMode="relative" ptsTypes="AA">
                                      <p:cBhvr>
                                        <p:cTn id="46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4878 L -0.2665 -0.01549 " pathEditMode="relative" ptsTypes="AA">
                                      <p:cBhvr>
                                        <p:cTn id="48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7" grpId="1"/>
      <p:bldP spid="18438" grpId="0"/>
      <p:bldP spid="18439" grpId="0"/>
      <p:bldP spid="18440" grpId="0"/>
      <p:bldP spid="18442" grpId="0"/>
      <p:bldP spid="18443" grpId="0"/>
      <p:bldP spid="18444" grpId="0"/>
      <p:bldP spid="18445" grpId="0"/>
      <p:bldP spid="18446" grpId="0"/>
      <p:bldP spid="18447" grpId="0"/>
      <p:bldP spid="184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первые проталин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1905000"/>
            <a:ext cx="3429000" cy="3238500"/>
          </a:xfrm>
          <a:noFill/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28600" y="5791200"/>
            <a:ext cx="3697288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8000"/>
                </a:solidFill>
              </a:rPr>
              <a:t>Первые проталины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Grp="1" noChangeArrowheads="1"/>
          </p:cNvSpPr>
          <p:nvPr>
            <p:ph type="title"/>
          </p:nvPr>
        </p:nvSpPr>
        <p:spPr>
          <a:xfrm flipV="1">
            <a:off x="4038600" y="1417638"/>
            <a:ext cx="4648200" cy="46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4516" name="Picture 4" descr="3293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133600"/>
            <a:ext cx="4191000" cy="3048000"/>
          </a:xfrm>
          <a:noFill/>
        </p:spPr>
      </p:pic>
      <p:pic>
        <p:nvPicPr>
          <p:cNvPr id="64519" name="Picture 7" descr="12369418600805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2133600"/>
            <a:ext cx="4038600" cy="3048000"/>
          </a:xfrm>
          <a:noFill/>
        </p:spPr>
      </p:pic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3352800" y="457200"/>
            <a:ext cx="3068638" cy="7397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Половодье</a:t>
            </a:r>
          </a:p>
        </p:txBody>
      </p:sp>
      <p:pic>
        <p:nvPicPr>
          <p:cNvPr id="64523" name="Picture 11" descr="i162265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019800" y="2804160"/>
            <a:ext cx="2743200" cy="3749040"/>
          </a:xfrm>
          <a:noFill/>
        </p:spPr>
      </p:pic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285750" y="5562600"/>
            <a:ext cx="3821113" cy="98425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008000"/>
                </a:solidFill>
              </a:rPr>
              <a:t>И.Левитан.</a:t>
            </a:r>
          </a:p>
          <a:p>
            <a:pPr algn="ctr"/>
            <a:r>
              <a:rPr lang="ru-RU" sz="2800">
                <a:solidFill>
                  <a:srgbClr val="008000"/>
                </a:solidFill>
              </a:rPr>
              <a:t>Весна. Большая 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animBg="1"/>
      <p:bldP spid="64522" grpId="1" animBg="1"/>
      <p:bldP spid="64526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321</Words>
  <Application>Microsoft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Окружающий мир 1 класс </vt:lpstr>
      <vt:lpstr>Слайд 2</vt:lpstr>
      <vt:lpstr>Слайд 3</vt:lpstr>
      <vt:lpstr>Весна –  природа пробуждается.</vt:lpstr>
      <vt:lpstr>Слайд 5</vt:lpstr>
      <vt:lpstr>Слайд 6</vt:lpstr>
      <vt:lpstr>Слайд 7</vt:lpstr>
      <vt:lpstr>Слайд 8</vt:lpstr>
      <vt:lpstr>Слайд 9</vt:lpstr>
      <vt:lpstr>        Раннецветущие растения</vt:lpstr>
      <vt:lpstr>       </vt:lpstr>
      <vt:lpstr>Слайд 12</vt:lpstr>
      <vt:lpstr>Слайд 13</vt:lpstr>
      <vt:lpstr>Слайд 14</vt:lpstr>
      <vt:lpstr>Слайд 15</vt:lpstr>
      <vt:lpstr>Восстанови    последовательность</vt:lpstr>
      <vt:lpstr>Восстанови    последовательность</vt:lpstr>
      <vt:lpstr>         Составь рассказ по плану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Admin</cp:lastModifiedBy>
  <cp:revision>12</cp:revision>
  <cp:lastPrinted>1601-01-01T00:00:00Z</cp:lastPrinted>
  <dcterms:created xsi:type="dcterms:W3CDTF">1601-01-01T00:00:00Z</dcterms:created>
  <dcterms:modified xsi:type="dcterms:W3CDTF">2015-10-07T15:10:06Z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