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7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90AEA1-B104-4B7A-A75F-1BA85549707D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1C0A86-A3DC-4119-A72F-3E376A1BC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645024"/>
            <a:ext cx="8183880" cy="239001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Учитель начальных классов : </a:t>
            </a:r>
            <a:b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Шеина Л.М.</a:t>
            </a:r>
            <a:endParaRPr lang="ru-RU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Экосистемы</a:t>
            </a:r>
            <a:endParaRPr lang="ru-RU" sz="6600" dirty="0"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788518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51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Биосфера – всемирная система</a:t>
                      </a:r>
                      <a:endParaRPr lang="ru-RU" sz="2800" i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0" name="Picture 2" descr="https://im0-tub-ru.yandex.net/i?id=914d8010819960ecd3479aeace72774b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916832"/>
            <a:ext cx="1512168" cy="1598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s://im1-tub-ru.yandex.net/i?id=9f851f7f936dfab19804e9a36caca80c&amp;n=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1905000" cy="952500"/>
          </a:xfrm>
          <a:prstGeom prst="rect">
            <a:avLst/>
          </a:prstGeom>
          <a:noFill/>
        </p:spPr>
      </p:pic>
      <p:pic>
        <p:nvPicPr>
          <p:cNvPr id="17414" name="Picture 6" descr="https://im0-tub-ru.yandex.net/i?id=821383fecda4860562a4b2cf42f40243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140968"/>
            <a:ext cx="1990725" cy="1238250"/>
          </a:xfrm>
          <a:prstGeom prst="rect">
            <a:avLst/>
          </a:prstGeom>
          <a:noFill/>
        </p:spPr>
      </p:pic>
      <p:pic>
        <p:nvPicPr>
          <p:cNvPr id="17416" name="Picture 8" descr="https://im0-tub-ru.yandex.net/i?id=80a5796e7bf99a1d99ff9dff033487d5&amp;n=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365104"/>
            <a:ext cx="1981200" cy="1238250"/>
          </a:xfrm>
          <a:prstGeom prst="rect">
            <a:avLst/>
          </a:prstGeom>
          <a:noFill/>
        </p:spPr>
      </p:pic>
      <p:pic>
        <p:nvPicPr>
          <p:cNvPr id="17418" name="Picture 10" descr="https://im0-tub-ru.yandex.net/i?id=ae754de4f3d77ede4f1a13f3fa6daa1e&amp;n=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1268760"/>
            <a:ext cx="1647825" cy="1238250"/>
          </a:xfrm>
          <a:prstGeom prst="rect">
            <a:avLst/>
          </a:prstGeom>
          <a:noFill/>
        </p:spPr>
      </p:pic>
      <p:pic>
        <p:nvPicPr>
          <p:cNvPr id="17420" name="Picture 12" descr="https://im0-tub-ru.yandex.net/i?id=f5423aff665b37a615f8c62435bba486&amp;n=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3717032"/>
            <a:ext cx="1752600" cy="1238250"/>
          </a:xfrm>
          <a:prstGeom prst="rect">
            <a:avLst/>
          </a:prstGeom>
          <a:noFill/>
        </p:spPr>
      </p:pic>
      <p:cxnSp>
        <p:nvCxnSpPr>
          <p:cNvPr id="21" name="Прямая соединительная линия 20"/>
          <p:cNvCxnSpPr/>
          <p:nvPr/>
        </p:nvCxnSpPr>
        <p:spPr>
          <a:xfrm flipV="1">
            <a:off x="5220072" y="2132856"/>
            <a:ext cx="136815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220072" y="3212976"/>
            <a:ext cx="172819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7410" idx="2"/>
          </p:cNvCxnSpPr>
          <p:nvPr/>
        </p:nvCxnSpPr>
        <p:spPr>
          <a:xfrm flipH="1">
            <a:off x="4067944" y="3515122"/>
            <a:ext cx="396044" cy="106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7410" idx="1"/>
            <a:endCxn id="17414" idx="3"/>
          </p:cNvCxnSpPr>
          <p:nvPr/>
        </p:nvCxnSpPr>
        <p:spPr>
          <a:xfrm flipH="1">
            <a:off x="2530277" y="2715977"/>
            <a:ext cx="1177627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7412" idx="3"/>
          </p:cNvCxnSpPr>
          <p:nvPr/>
        </p:nvCxnSpPr>
        <p:spPr>
          <a:xfrm flipH="1" flipV="1">
            <a:off x="2516560" y="1889026"/>
            <a:ext cx="1191344" cy="315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9592" y="25649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почва</a:t>
            </a:r>
            <a:endParaRPr lang="ru-RU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7164288" y="27089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луг</a:t>
            </a:r>
            <a:endParaRPr lang="ru-RU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7020272" y="50851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поле</a:t>
            </a:r>
            <a:endParaRPr lang="ru-RU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83968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лес</a:t>
            </a:r>
            <a:endParaRPr lang="ru-RU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043608" y="45091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озеро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21328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полевка   микроорганизмы   грач 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василек     стрекоза      пшеница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колорадский жук        бабочка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хомяк             уж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352927" cy="333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производители</a:t>
                      </a:r>
                      <a:endParaRPr lang="ru-RU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потребители</a:t>
                      </a:r>
                      <a:endParaRPr lang="ru-RU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разрушители</a:t>
                      </a:r>
                      <a:endParaRPr lang="ru-RU" i="1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593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93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93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93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93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260649"/>
            <a:ext cx="7056784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Arial Black" pitchFamily="34" charset="0"/>
              </a:rPr>
              <a:t>Распределите обитателей луга по столбцам.</a:t>
            </a:r>
            <a:endParaRPr lang="ru-RU" sz="28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748464" cy="201622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трава </a:t>
            </a:r>
            <a:r>
              <a:rPr lang="ru-RU" sz="2800" dirty="0" smtClean="0"/>
              <a:t>   </a:t>
            </a:r>
            <a:r>
              <a:rPr lang="ru-RU" sz="2800" dirty="0" smtClean="0">
                <a:solidFill>
                  <a:srgbClr val="0070C0"/>
                </a:solidFill>
              </a:rPr>
              <a:t>воздух </a:t>
            </a: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00B0F0"/>
                </a:solidFill>
              </a:rPr>
              <a:t>вода </a:t>
            </a:r>
            <a:r>
              <a:rPr lang="ru-RU" sz="2800" dirty="0" smtClean="0"/>
              <a:t>   </a:t>
            </a:r>
            <a:r>
              <a:rPr lang="ru-RU" sz="2800" dirty="0" smtClean="0">
                <a:solidFill>
                  <a:srgbClr val="FF0000"/>
                </a:solidFill>
              </a:rPr>
              <a:t>пластмасса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глина</a:t>
            </a:r>
            <a:r>
              <a:rPr lang="ru-RU" sz="2800" dirty="0" smtClean="0"/>
              <a:t>   </a:t>
            </a:r>
            <a:r>
              <a:rPr lang="ru-RU" sz="2800" dirty="0" smtClean="0">
                <a:solidFill>
                  <a:srgbClr val="FFC000"/>
                </a:solidFill>
              </a:rPr>
              <a:t>цветы</a:t>
            </a: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7030A0"/>
                </a:solidFill>
              </a:rPr>
              <a:t>органические вещества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песок</a:t>
            </a: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00B050"/>
                </a:solidFill>
              </a:rPr>
              <a:t>минеральные вещества </a:t>
            </a:r>
            <a:r>
              <a:rPr lang="ru-RU" sz="2800" dirty="0" smtClean="0">
                <a:solidFill>
                  <a:srgbClr val="002060"/>
                </a:solidFill>
              </a:rPr>
              <a:t>камни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C00000"/>
                </a:solidFill>
              </a:rPr>
              <a:t>живые организмы   </a:t>
            </a:r>
            <a:r>
              <a:rPr lang="ru-RU" sz="2800" dirty="0" smtClean="0">
                <a:solidFill>
                  <a:schemeClr val="tx1"/>
                </a:solidFill>
              </a:rPr>
              <a:t>ядовитые вещества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15816" y="530225"/>
          <a:ext cx="331236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</a:tblGrid>
              <a:tr h="306487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Aharoni" pitchFamily="2" charset="-79"/>
                        </a:rPr>
                        <a:t>Составь схему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Arial Black" pitchFamily="34" charset="0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95936" y="2420888"/>
          <a:ext cx="1080120" cy="548640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Состав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почвы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99592" y="1700808"/>
          <a:ext cx="1271265" cy="432049"/>
        </p:xfrm>
        <a:graphic>
          <a:graphicData uri="http://schemas.openxmlformats.org/drawingml/2006/table">
            <a:tbl>
              <a:tblPr/>
              <a:tblGrid>
                <a:gridCol w="1271265"/>
              </a:tblGrid>
              <a:tr h="432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9592" y="2348880"/>
          <a:ext cx="1224136" cy="432048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9592" y="2996953"/>
          <a:ext cx="1224136" cy="432048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3789039"/>
          <a:ext cx="1224136" cy="432049"/>
        </p:xfrm>
        <a:graphic>
          <a:graphicData uri="http://schemas.openxmlformats.org/drawingml/2006/table">
            <a:tbl>
              <a:tblPr/>
              <a:tblGrid>
                <a:gridCol w="1224136"/>
              </a:tblGrid>
              <a:tr h="4320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04248" y="1700808"/>
          <a:ext cx="1440160" cy="432048"/>
        </p:xfrm>
        <a:graphic>
          <a:graphicData uri="http://schemas.openxmlformats.org/drawingml/2006/table">
            <a:tbl>
              <a:tblPr/>
              <a:tblGrid>
                <a:gridCol w="1440160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04249" y="2492897"/>
          <a:ext cx="1440159" cy="432048"/>
        </p:xfrm>
        <a:graphic>
          <a:graphicData uri="http://schemas.openxmlformats.org/drawingml/2006/table">
            <a:tbl>
              <a:tblPr/>
              <a:tblGrid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76256" y="3212976"/>
          <a:ext cx="1368152" cy="432048"/>
        </p:xfrm>
        <a:graphic>
          <a:graphicData uri="http://schemas.openxmlformats.org/drawingml/2006/table">
            <a:tbl>
              <a:tblPr/>
              <a:tblGrid>
                <a:gridCol w="1368152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876256" y="4005064"/>
          <a:ext cx="1368152" cy="360040"/>
        </p:xfrm>
        <a:graphic>
          <a:graphicData uri="http://schemas.openxmlformats.org/drawingml/2006/table">
            <a:tbl>
              <a:tblPr/>
              <a:tblGrid>
                <a:gridCol w="1368152"/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flipV="1">
            <a:off x="4788024" y="1772816"/>
            <a:ext cx="208823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004048" y="2492896"/>
            <a:ext cx="18722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32040" y="2852936"/>
            <a:ext cx="201622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932040" y="2924944"/>
            <a:ext cx="201622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2123728" y="1772816"/>
            <a:ext cx="19442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2123728" y="2564904"/>
            <a:ext cx="18722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195736" y="2924944"/>
            <a:ext cx="1800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195736" y="3068960"/>
            <a:ext cx="187220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4140968" y="7101408"/>
            <a:ext cx="216023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Picture 12" descr="https://im0-tub-ru.yandex.net/i?id=f5423aff665b37a615f8c62435bba486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764704"/>
            <a:ext cx="1752600" cy="1238250"/>
          </a:xfrm>
          <a:prstGeom prst="rect">
            <a:avLst/>
          </a:prstGeom>
          <a:noFill/>
        </p:spPr>
      </p:pic>
      <p:pic>
        <p:nvPicPr>
          <p:cNvPr id="2050" name="Picture 2" descr="https://im0-tub-ru.yandex.net/i?id=0d9471442119d6daddd0566134821842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981200" cy="1238250"/>
          </a:xfrm>
          <a:prstGeom prst="rect">
            <a:avLst/>
          </a:prstGeom>
          <a:noFill/>
        </p:spPr>
      </p:pic>
      <p:pic>
        <p:nvPicPr>
          <p:cNvPr id="2052" name="Picture 4" descr="https://im0-tub-ru.yandex.net/i?id=5343fa205b009eeabccb44d3694c4c5a&amp;n=2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564904"/>
            <a:ext cx="1872208" cy="1238250"/>
          </a:xfrm>
          <a:prstGeom prst="rect">
            <a:avLst/>
          </a:prstGeom>
          <a:noFill/>
        </p:spPr>
      </p:pic>
      <p:pic>
        <p:nvPicPr>
          <p:cNvPr id="2054" name="Picture 6" descr="https://im0-tub-ru.yandex.net/i?id=99bcd2acf3cea0a680118e13ce662fcf&amp;n=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437112"/>
            <a:ext cx="1872208" cy="1238250"/>
          </a:xfrm>
          <a:prstGeom prst="rect">
            <a:avLst/>
          </a:prstGeom>
          <a:noFill/>
        </p:spPr>
      </p:pic>
      <p:pic>
        <p:nvPicPr>
          <p:cNvPr id="2056" name="Picture 8" descr="https://im0-tub-ru.yandex.net/i?id=821383fecda4860562a4b2cf42f40243&amp;n=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492896"/>
            <a:ext cx="1990725" cy="1238250"/>
          </a:xfrm>
          <a:prstGeom prst="rect">
            <a:avLst/>
          </a:prstGeom>
          <a:noFill/>
        </p:spPr>
      </p:pic>
      <p:pic>
        <p:nvPicPr>
          <p:cNvPr id="2058" name="Picture 10" descr="http://900igr.net/datai/russkij-jazyk/Predlog-2/0002-002-V.-TSvety-stojat-v-va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4221088"/>
            <a:ext cx="2016224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043608" y="19888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луг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1640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пруд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9632" y="5733256"/>
            <a:ext cx="76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4288" y="60212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аквариум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3789040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озеро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21328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3888" y="162880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искусственные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63888" y="306896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естественные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4140968" y="7101408"/>
            <a:ext cx="216023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Picture 12" descr="https://im0-tub-ru.yandex.net/i?id=f5423aff665b37a615f8c62435bba486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97152"/>
            <a:ext cx="1752600" cy="1238250"/>
          </a:xfrm>
          <a:prstGeom prst="rect">
            <a:avLst/>
          </a:prstGeom>
          <a:noFill/>
        </p:spPr>
      </p:pic>
      <p:pic>
        <p:nvPicPr>
          <p:cNvPr id="2050" name="Picture 2" descr="https://im0-tub-ru.yandex.net/i?id=0d9471442119d6daddd0566134821842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980728"/>
            <a:ext cx="1981200" cy="1238250"/>
          </a:xfrm>
          <a:prstGeom prst="rect">
            <a:avLst/>
          </a:prstGeom>
          <a:noFill/>
        </p:spPr>
      </p:pic>
      <p:pic>
        <p:nvPicPr>
          <p:cNvPr id="2052" name="Picture 4" descr="https://im0-tub-ru.yandex.net/i?id=5343fa205b009eeabccb44d3694c4c5a&amp;n=2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980728"/>
            <a:ext cx="1872208" cy="1238250"/>
          </a:xfrm>
          <a:prstGeom prst="rect">
            <a:avLst/>
          </a:prstGeom>
          <a:noFill/>
        </p:spPr>
      </p:pic>
      <p:pic>
        <p:nvPicPr>
          <p:cNvPr id="2054" name="Picture 6" descr="https://im0-tub-ru.yandex.net/i?id=99bcd2acf3cea0a680118e13ce662fcf&amp;n=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653136"/>
            <a:ext cx="1872208" cy="1238250"/>
          </a:xfrm>
          <a:prstGeom prst="rect">
            <a:avLst/>
          </a:prstGeom>
          <a:noFill/>
        </p:spPr>
      </p:pic>
      <p:pic>
        <p:nvPicPr>
          <p:cNvPr id="2056" name="Picture 8" descr="https://im0-tub-ru.yandex.net/i?id=821383fecda4860562a4b2cf42f40243&amp;n=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2852936"/>
            <a:ext cx="1990725" cy="1238250"/>
          </a:xfrm>
          <a:prstGeom prst="rect">
            <a:avLst/>
          </a:prstGeom>
          <a:noFill/>
        </p:spPr>
      </p:pic>
      <p:pic>
        <p:nvPicPr>
          <p:cNvPr id="2058" name="Picture 10" descr="http://900igr.net/datai/russkij-jazyk/Predlog-2/0002-002-V.-TSvety-stojat-v-va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2780928"/>
            <a:ext cx="1872208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6948264" y="22768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луг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1640" y="22048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пруд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6256" y="60212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5576" y="42930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аквариум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4221088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озеро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62373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47667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искусственные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2120" y="4046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естественные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3808" y="3068960"/>
            <a:ext cx="352839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  <a:cs typeface="Aharoni" pitchFamily="2" charset="-79"/>
              </a:rPr>
              <a:t>экосистемы</a:t>
            </a:r>
            <a:endParaRPr lang="ru-RU" sz="3600" b="1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87452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о</a:t>
            </a:r>
            <a:r>
              <a:rPr lang="ru-RU" sz="2800" dirty="0" smtClean="0">
                <a:solidFill>
                  <a:srgbClr val="002060"/>
                </a:solidFill>
              </a:rPr>
              <a:t>сот   пшеница  сорго     саранча 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просо   одуванчик   василек     рожь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колорадский жук       подсолнечник                           картофель    василек      мышь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Picture 12" descr="https://im0-tub-ru.yandex.net/i?id=f5423aff665b37a615f8c62435bba486&amp;n=2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7" cy="453650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35696" y="476672"/>
          <a:ext cx="5904657" cy="431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219"/>
                <a:gridCol w="1968219"/>
                <a:gridCol w="1968219"/>
              </a:tblGrid>
              <a:tr h="108011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Культурные растения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Сорные растения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Вредители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2317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73416"/>
            <a:ext cx="818388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st.stranamam.ru/data/cache/2011mar/27/43/1658429_81670-200x2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7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91680" y="47667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Выдели действия, в которых принимает участие человек</a:t>
            </a:r>
            <a:endParaRPr lang="ru-RU" sz="2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1340768"/>
          <a:ext cx="6096000" cy="515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8104"/>
                <a:gridCol w="587896"/>
              </a:tblGrid>
              <a:tr h="85898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Сбор и переработка соломы,</a:t>
                      </a:r>
                      <a:r>
                        <a:rPr lang="ru-RU" sz="2400" baseline="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ботвы.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0671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Внесение минеральных</a:t>
                      </a:r>
                      <a:r>
                        <a:rPr lang="ru-RU" sz="2400" b="1" baseline="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  и органических удобрений.</a:t>
                      </a:r>
                      <a:endParaRPr lang="ru-RU" sz="2400" b="1" dirty="0">
                        <a:solidFill>
                          <a:srgbClr val="FFC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0671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Удаление сорняков</a:t>
                      </a:r>
                      <a:r>
                        <a:rPr lang="ru-RU" sz="2400" b="1" baseline="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 – прополка.</a:t>
                      </a:r>
                      <a:endParaRPr lang="ru-RU" sz="2400" b="1" dirty="0">
                        <a:solidFill>
                          <a:srgbClr val="FFC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0671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Поглощение из</a:t>
                      </a:r>
                      <a:r>
                        <a:rPr lang="ru-RU" sz="2400" b="1" baseline="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 почвы воды, минеральных и органических веществ.</a:t>
                      </a:r>
                      <a:endParaRPr lang="ru-RU" sz="2400" b="1" dirty="0">
                        <a:solidFill>
                          <a:srgbClr val="FFC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0671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Выпадение</a:t>
                      </a:r>
                      <a:r>
                        <a:rPr lang="ru-RU" sz="2800" b="1" baseline="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 осадков  и увлажнение почвы.</a:t>
                      </a:r>
                      <a:endParaRPr lang="ru-RU" sz="2800" b="1" dirty="0">
                        <a:solidFill>
                          <a:srgbClr val="FFC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3004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Сбор урожая.</a:t>
                      </a:r>
                      <a:endParaRPr lang="ru-RU" sz="2800" b="1" dirty="0">
                        <a:solidFill>
                          <a:srgbClr val="FFC00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t.stranamam.ru/data/cache/2011mar/27/43/1658439_67052-200x2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0"/>
            <a:ext cx="8496944" cy="954107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 Black" pitchFamily="34" charset="0"/>
              </a:rPr>
              <a:t>Вставь в предложения пропущенные слова.</a:t>
            </a:r>
            <a:endParaRPr lang="ru-RU" sz="2800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268760"/>
            <a:ext cx="799288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На сельскохозяйственных полях человек …  выращивает многие виды…  .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20888"/>
            <a:ext cx="630019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Удаление  …   необходимо     для  обеспечения   хорошего     урожая.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645024"/>
            <a:ext cx="824440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Круговорот … на сельскохозяйственных полях замыкается с помощью …  .</a:t>
            </a:r>
            <a:endParaRPr lang="ru-RU" sz="2400" b="1" i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661248"/>
            <a:ext cx="1907704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 Black" pitchFamily="34" charset="0"/>
              </a:rPr>
              <a:t>сорняков</a:t>
            </a:r>
            <a:endParaRPr lang="ru-RU" sz="2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4581128"/>
            <a:ext cx="1872208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 Black" pitchFamily="34" charset="0"/>
              </a:rPr>
              <a:t>человека</a:t>
            </a:r>
            <a:endParaRPr lang="ru-RU" sz="2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5589240"/>
            <a:ext cx="18002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 Black" pitchFamily="34" charset="0"/>
              </a:rPr>
              <a:t>веществ</a:t>
            </a:r>
            <a:endParaRPr lang="ru-RU" sz="2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4725144"/>
            <a:ext cx="2304256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r>
              <a:rPr lang="ru-RU" sz="2400" b="1" i="1" dirty="0" smtClean="0">
                <a:solidFill>
                  <a:srgbClr val="FF0000"/>
                </a:solidFill>
                <a:latin typeface="Arial Black" pitchFamily="34" charset="0"/>
              </a:rPr>
              <a:t>ультурных растений</a:t>
            </a:r>
            <a:endParaRPr lang="ru-RU" sz="2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185</TotalTime>
  <Words>144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Учитель начальных классов :  Шеина Л.М.</vt:lpstr>
      <vt:lpstr>Слайд 2</vt:lpstr>
      <vt:lpstr>полевка   микроорганизмы   грач    василек     стрекоза      пшеница  колорадский жук        бабочка                  хомяк             уж</vt:lpstr>
      <vt:lpstr>трава    воздух   вода    пластмасса глина   цветы  органические вещества песок  минеральные вещества камни живые организмы   ядовитые вещества </vt:lpstr>
      <vt:lpstr>Слайд 5</vt:lpstr>
      <vt:lpstr>Слайд 6</vt:lpstr>
      <vt:lpstr>осот   пшеница  сорго     саранча   просо   одуванчик   василек     рожь колорадский жук       подсолнечник                           картофель    василек      мышь</vt:lpstr>
      <vt:lpstr>Слайд 8</vt:lpstr>
      <vt:lpstr>Слайд 9</vt:lpstr>
    </vt:vector>
  </TitlesOfParts>
  <Company>CWER.ws/portable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punsh</dc:creator>
  <cp:lastModifiedBy>punsh</cp:lastModifiedBy>
  <cp:revision>92</cp:revision>
  <dcterms:created xsi:type="dcterms:W3CDTF">2015-08-07T05:07:09Z</dcterms:created>
  <dcterms:modified xsi:type="dcterms:W3CDTF">2015-08-10T08:55:50Z</dcterms:modified>
</cp:coreProperties>
</file>