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64" r:id="rId4"/>
    <p:sldId id="259" r:id="rId5"/>
    <p:sldId id="261" r:id="rId6"/>
    <p:sldId id="262" r:id="rId7"/>
    <p:sldId id="263" r:id="rId8"/>
    <p:sldId id="260" r:id="rId9"/>
    <p:sldId id="265" r:id="rId10"/>
    <p:sldId id="268" r:id="rId11"/>
    <p:sldId id="269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6633"/>
    <a:srgbClr val="FFCCCC"/>
    <a:srgbClr val="336699"/>
    <a:srgbClr val="663300"/>
    <a:srgbClr val="669900"/>
    <a:srgbClr val="CCCC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45A81A-9921-4699-A450-E4A8D52EAE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1202E-2FBB-4B33-BB1F-5725A8FC0B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0BECA-B5D1-420E-A000-F31341AB6F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16ED2-7A8A-44A8-B478-C9ABF456F8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7617C-1B25-465A-811F-71B9459C26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AB82C-C223-4C74-ABA7-BECD98962A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E6F54-06A9-4A9A-9844-7171039097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14D2D-E08A-49B4-9771-040953873F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B4801-D404-4FE1-9E4E-89359A141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6D0F-3AEF-4947-8727-F58168C397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393A8-9747-4C0D-933A-A492470AA2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82D274A5-F355-4F6B-B626-E1A02F2F20C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green-forestry.ru/index.php?page=17&amp;lang" TargetMode="External"/><Relationship Id="rId13" Type="http://schemas.openxmlformats.org/officeDocument/2006/relationships/hyperlink" Target="http://forum.say7.info/topic16984.html" TargetMode="External"/><Relationship Id="rId3" Type="http://schemas.openxmlformats.org/officeDocument/2006/relationships/hyperlink" Target="http://www.freelancers.net/users/Antracit/comments/214941/" TargetMode="External"/><Relationship Id="rId7" Type="http://schemas.openxmlformats.org/officeDocument/2006/relationships/hyperlink" Target="http://www.univermag.obninsk.ru/category/?sort=min&amp;category5" TargetMode="External"/><Relationship Id="rId12" Type="http://schemas.openxmlformats.org/officeDocument/2006/relationships/hyperlink" Target="http://krohis.bestpersons.ru/feed/post112669/" TargetMode="External"/><Relationship Id="rId2" Type="http://schemas.openxmlformats.org/officeDocument/2006/relationships/hyperlink" Target="http://zaadonay.ru/_inyie_vozdeystviya/travyi_otgonyayuschie_emonov_zveroboy_polyin_krapiva_chertopoloh/msg106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d.ru/forum/txt/index.php/t42745-700.html" TargetMode="External"/><Relationship Id="rId11" Type="http://schemas.openxmlformats.org/officeDocument/2006/relationships/hyperlink" Target="http://www.podmoskove.ru/153_news.html" TargetMode="External"/><Relationship Id="rId5" Type="http://schemas.openxmlformats.org/officeDocument/2006/relationships/hyperlink" Target="http://forum.od.ua/showthread.php?p=13073482" TargetMode="External"/><Relationship Id="rId10" Type="http://schemas.openxmlformats.org/officeDocument/2006/relationships/hyperlink" Target="http://www.karaoke.ru/user/Dashynu" TargetMode="External"/><Relationship Id="rId4" Type="http://schemas.openxmlformats.org/officeDocument/2006/relationships/hyperlink" Target="http://ffclub.ru/topic/139926/jump_40/" TargetMode="External"/><Relationship Id="rId9" Type="http://schemas.openxmlformats.org/officeDocument/2006/relationships/hyperlink" Target="http://fotki.yandex.ru/users/gar388/view/127498/?page=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63938"/>
            <a:ext cx="7772400" cy="1736725"/>
          </a:xfrm>
        </p:spPr>
        <p:txBody>
          <a:bodyPr/>
          <a:lstStyle/>
          <a:p>
            <a:r>
              <a:rPr lang="ru-RU" sz="4800" dirty="0"/>
              <a:t>Неживая и живая природа.</a:t>
            </a:r>
            <a:br>
              <a:rPr lang="ru-RU" sz="4800" dirty="0"/>
            </a:br>
            <a:r>
              <a:rPr lang="ru-RU" sz="4800" dirty="0"/>
              <a:t>Явления природы.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48288"/>
            <a:ext cx="6400800" cy="1249362"/>
          </a:xfrm>
        </p:spPr>
        <p:txBody>
          <a:bodyPr/>
          <a:lstStyle/>
          <a:p>
            <a:r>
              <a:rPr lang="ru-RU" dirty="0"/>
              <a:t>Окружающий мир</a:t>
            </a:r>
          </a:p>
          <a:p>
            <a:r>
              <a:rPr lang="ru-RU" dirty="0"/>
              <a:t>2 класс</a:t>
            </a:r>
          </a:p>
        </p:txBody>
      </p:sp>
      <p:pic>
        <p:nvPicPr>
          <p:cNvPr id="2052" name="Picture 4" descr="gfjhf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476250"/>
            <a:ext cx="5184775" cy="3127375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7867650" cy="1247775"/>
          </a:xfrm>
          <a:prstGeom prst="rect">
            <a:avLst/>
          </a:prstGeom>
          <a:solidFill>
            <a:schemeClr val="bg2"/>
          </a:solidFill>
          <a:ln w="57150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/>
              <a:t>Прочитай 1-ый абзац на с.16 учебника </a:t>
            </a:r>
          </a:p>
          <a:p>
            <a:pPr algn="ctr"/>
            <a:r>
              <a:rPr lang="ru-RU" sz="3600"/>
              <a:t>и закончи предложение.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8569325" cy="1247775"/>
          </a:xfrm>
          <a:prstGeom prst="rect">
            <a:avLst/>
          </a:prstGeom>
          <a:solidFill>
            <a:srgbClr val="FFCCCC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/>
              <a:t>Природные явления – это все изменения, происходящие в природе.</a:t>
            </a:r>
          </a:p>
        </p:txBody>
      </p:sp>
      <p:pic>
        <p:nvPicPr>
          <p:cNvPr id="24583" name="Picture 7" descr="lj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00213"/>
            <a:ext cx="5761037" cy="3656012"/>
          </a:xfrm>
          <a:prstGeom prst="rect">
            <a:avLst/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331913" y="5516563"/>
            <a:ext cx="6305550" cy="11239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Какие явления могут происходить </a:t>
            </a:r>
          </a:p>
          <a:p>
            <a:pPr algn="ctr"/>
            <a:r>
              <a:rPr lang="ru-RU"/>
              <a:t>с этими предметами? 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331913" y="188913"/>
            <a:ext cx="6302375" cy="758825"/>
          </a:xfrm>
          <a:prstGeom prst="rect">
            <a:avLst/>
          </a:prstGeom>
          <a:solidFill>
            <a:srgbClr val="FFCCCC"/>
          </a:solidFill>
          <a:ln w="5715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Явления природы – это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4" grpId="0" animBg="1"/>
      <p:bldP spid="245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07988" y="203200"/>
            <a:ext cx="8262937" cy="1797050"/>
          </a:xfrm>
          <a:prstGeom prst="rect">
            <a:avLst/>
          </a:prstGeom>
          <a:solidFill>
            <a:srgbClr val="99FF99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/>
              <a:t>Очень многие явления природы связаны </a:t>
            </a:r>
          </a:p>
          <a:p>
            <a:pPr algn="ctr"/>
            <a:r>
              <a:rPr lang="ru-RU" sz="3600"/>
              <a:t>со сменой времён года (сезонов), </a:t>
            </a:r>
          </a:p>
          <a:p>
            <a:pPr algn="ctr"/>
            <a:r>
              <a:rPr lang="ru-RU" sz="3600"/>
              <a:t>поэтому они называются </a:t>
            </a:r>
            <a:r>
              <a:rPr lang="ru-RU" sz="3600" b="1">
                <a:solidFill>
                  <a:schemeClr val="hlink"/>
                </a:solidFill>
              </a:rPr>
              <a:t>сезонными</a:t>
            </a:r>
          </a:p>
        </p:txBody>
      </p:sp>
      <p:pic>
        <p:nvPicPr>
          <p:cNvPr id="25605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20938"/>
            <a:ext cx="2879725" cy="1939925"/>
          </a:xfrm>
          <a:prstGeom prst="rect">
            <a:avLst/>
          </a:prstGeom>
          <a:noFill/>
          <a:ln w="5715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25606" name="Picture 6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652963"/>
            <a:ext cx="2951163" cy="1971675"/>
          </a:xfrm>
          <a:prstGeom prst="rect">
            <a:avLst/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</p:pic>
      <p:pic>
        <p:nvPicPr>
          <p:cNvPr id="25607" name="Picture 7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652963"/>
            <a:ext cx="2593975" cy="2001837"/>
          </a:xfrm>
          <a:prstGeom prst="rect">
            <a:avLst/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</p:pic>
      <p:pic>
        <p:nvPicPr>
          <p:cNvPr id="25608" name="Picture 8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2349500"/>
            <a:ext cx="2952750" cy="2125663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68313" y="260350"/>
            <a:ext cx="8156575" cy="179705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/>
              <a:t>Какие времена года (сезоны)показаны </a:t>
            </a:r>
          </a:p>
          <a:p>
            <a:pPr algn="ctr"/>
            <a:r>
              <a:rPr lang="ru-RU" sz="3600"/>
              <a:t>на рисунках? Приведите примеры сезонных явлений в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Источники: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530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http://zaadonay.ru/_inyie_vozdeystviya/travyi_otgonyayuschie_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emonov_zveroboy_polyin_krapiva_chertopoloh/msg1062/</a:t>
            </a:r>
            <a:endParaRPr lang="ru-RU" sz="20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http://www.freelancers.net/users/Antracit/comments/214941/</a:t>
            </a:r>
            <a:endParaRPr lang="ru-RU" sz="20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http://ffclub.ru/topic/139926/jump_40/</a:t>
            </a:r>
            <a:endParaRPr lang="ru-RU" sz="20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http://forum.od.ua/showthread.php?p=13073482</a:t>
            </a:r>
            <a:endParaRPr lang="ru-RU" sz="20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/>
              </a:rPr>
              <a:t>http://www.kid.ru/forum/txt/index.php/t42745-700.html</a:t>
            </a:r>
            <a:endParaRPr lang="ru-RU" sz="20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/>
              </a:rPr>
              <a:t>http://www.univermag.obninsk.ru/category/?sort=min&amp;category5</a:t>
            </a:r>
            <a:endParaRPr lang="ru-RU" sz="20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/>
              </a:rPr>
              <a:t>http://green-forestry.ru/index.php?page=17&amp;lang</a:t>
            </a:r>
            <a:r>
              <a:rPr lang="en-US" sz="2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endParaRPr lang="ru-RU" sz="20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/>
              </a:rPr>
              <a:t>http://fotki.yandex.ru/users/gar388/view/127498/?page=4</a:t>
            </a:r>
            <a:endParaRPr lang="ru-RU" sz="20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hlinkClick r:id="rId10"/>
              </a:rPr>
              <a:t>http://www.karaoke.ru/user/Dashynu</a:t>
            </a:r>
            <a:endParaRPr lang="ru-RU" sz="20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hlinkClick r:id="rId11"/>
              </a:rPr>
              <a:t>http://www.podmoskove.ru/153_news.html</a:t>
            </a:r>
            <a:r>
              <a:rPr lang="ru-RU" sz="2000"/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hlinkClick r:id="rId12"/>
              </a:rPr>
              <a:t>http://krohis.bestpersons.ru/feed/post112669/</a:t>
            </a:r>
            <a:endParaRPr lang="ru-RU" sz="20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hlinkClick r:id="rId13"/>
              </a:rPr>
              <a:t>http://forum.say7.info/topic16984.html</a:t>
            </a:r>
            <a:endParaRPr lang="ru-RU" sz="20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</a:pPr>
            <a:endParaRPr lang="ru-RU" sz="20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539750" y="1125538"/>
            <a:ext cx="576263" cy="4032250"/>
            <a:chOff x="657" y="482"/>
            <a:chExt cx="363" cy="2540"/>
          </a:xfrm>
        </p:grpSpPr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657" y="845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657" y="1207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657" y="1570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657" y="1933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657" y="2659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657" y="482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657" y="2296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6214" name="Group 70"/>
          <p:cNvGrpSpPr>
            <a:grpSpLocks/>
          </p:cNvGrpSpPr>
          <p:nvPr/>
        </p:nvGrpSpPr>
        <p:grpSpPr bwMode="auto">
          <a:xfrm>
            <a:off x="1116013" y="2852738"/>
            <a:ext cx="576262" cy="2305050"/>
            <a:chOff x="793" y="1842"/>
            <a:chExt cx="363" cy="1452"/>
          </a:xfrm>
        </p:grpSpPr>
        <p:sp>
          <p:nvSpPr>
            <p:cNvPr id="6210" name="Rectangle 66"/>
            <p:cNvSpPr>
              <a:spLocks noChangeArrowheads="1"/>
            </p:cNvSpPr>
            <p:nvPr/>
          </p:nvSpPr>
          <p:spPr bwMode="auto">
            <a:xfrm>
              <a:off x="793" y="2931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1" name="Rectangle 67"/>
            <p:cNvSpPr>
              <a:spLocks noChangeArrowheads="1"/>
            </p:cNvSpPr>
            <p:nvPr/>
          </p:nvSpPr>
          <p:spPr bwMode="auto">
            <a:xfrm>
              <a:off x="793" y="1842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2" name="Rectangle 68"/>
            <p:cNvSpPr>
              <a:spLocks noChangeArrowheads="1"/>
            </p:cNvSpPr>
            <p:nvPr/>
          </p:nvSpPr>
          <p:spPr bwMode="auto">
            <a:xfrm>
              <a:off x="793" y="2205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3" name="Rectangle 69"/>
            <p:cNvSpPr>
              <a:spLocks noChangeArrowheads="1"/>
            </p:cNvSpPr>
            <p:nvPr/>
          </p:nvSpPr>
          <p:spPr bwMode="auto">
            <a:xfrm>
              <a:off x="793" y="2568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16" name="Rectangle 72"/>
          <p:cNvSpPr>
            <a:spLocks noChangeArrowheads="1"/>
          </p:cNvSpPr>
          <p:nvPr/>
        </p:nvSpPr>
        <p:spPr bwMode="auto">
          <a:xfrm>
            <a:off x="1187450" y="2276475"/>
            <a:ext cx="433388" cy="431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2</a:t>
            </a:r>
            <a:endParaRPr lang="ru-RU" sz="1800"/>
          </a:p>
        </p:txBody>
      </p:sp>
      <p:sp>
        <p:nvSpPr>
          <p:cNvPr id="6222" name="Rectangle 78"/>
          <p:cNvSpPr>
            <a:spLocks noChangeArrowheads="1"/>
          </p:cNvSpPr>
          <p:nvPr/>
        </p:nvSpPr>
        <p:spPr bwMode="auto">
          <a:xfrm>
            <a:off x="611188" y="549275"/>
            <a:ext cx="433387" cy="431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1</a:t>
            </a:r>
            <a:endParaRPr lang="ru-RU" sz="1800"/>
          </a:p>
        </p:txBody>
      </p:sp>
      <p:sp>
        <p:nvSpPr>
          <p:cNvPr id="6223" name="Rectangle 79"/>
          <p:cNvSpPr>
            <a:spLocks noChangeArrowheads="1"/>
          </p:cNvSpPr>
          <p:nvPr/>
        </p:nvSpPr>
        <p:spPr bwMode="auto">
          <a:xfrm>
            <a:off x="1763713" y="1700213"/>
            <a:ext cx="433387" cy="431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3</a:t>
            </a:r>
            <a:endParaRPr lang="ru-RU" sz="1800"/>
          </a:p>
        </p:txBody>
      </p:sp>
      <p:sp>
        <p:nvSpPr>
          <p:cNvPr id="6231" name="Rectangle 87"/>
          <p:cNvSpPr>
            <a:spLocks noChangeArrowheads="1"/>
          </p:cNvSpPr>
          <p:nvPr/>
        </p:nvSpPr>
        <p:spPr bwMode="auto">
          <a:xfrm>
            <a:off x="2339975" y="1125538"/>
            <a:ext cx="433388" cy="431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4</a:t>
            </a:r>
            <a:endParaRPr lang="ru-RU" sz="1800"/>
          </a:p>
        </p:txBody>
      </p:sp>
      <p:grpSp>
        <p:nvGrpSpPr>
          <p:cNvPr id="6238" name="Group 94"/>
          <p:cNvGrpSpPr>
            <a:grpSpLocks/>
          </p:cNvGrpSpPr>
          <p:nvPr/>
        </p:nvGrpSpPr>
        <p:grpSpPr bwMode="auto">
          <a:xfrm>
            <a:off x="2843213" y="2276475"/>
            <a:ext cx="574675" cy="3455988"/>
            <a:chOff x="1882" y="1480"/>
            <a:chExt cx="362" cy="2177"/>
          </a:xfrm>
        </p:grpSpPr>
        <p:sp>
          <p:nvSpPr>
            <p:cNvPr id="6232" name="Rectangle 88"/>
            <p:cNvSpPr>
              <a:spLocks noChangeArrowheads="1"/>
            </p:cNvSpPr>
            <p:nvPr/>
          </p:nvSpPr>
          <p:spPr bwMode="auto">
            <a:xfrm>
              <a:off x="1882" y="1480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3" name="Rectangle 89"/>
            <p:cNvSpPr>
              <a:spLocks noChangeArrowheads="1"/>
            </p:cNvSpPr>
            <p:nvPr/>
          </p:nvSpPr>
          <p:spPr bwMode="auto">
            <a:xfrm>
              <a:off x="1882" y="1842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4" name="Rectangle 90"/>
            <p:cNvSpPr>
              <a:spLocks noChangeArrowheads="1"/>
            </p:cNvSpPr>
            <p:nvPr/>
          </p:nvSpPr>
          <p:spPr bwMode="auto">
            <a:xfrm>
              <a:off x="1882" y="2205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5" name="Rectangle 91"/>
            <p:cNvSpPr>
              <a:spLocks noChangeArrowheads="1"/>
            </p:cNvSpPr>
            <p:nvPr/>
          </p:nvSpPr>
          <p:spPr bwMode="auto">
            <a:xfrm>
              <a:off x="1882" y="2568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6" name="Rectangle 92"/>
            <p:cNvSpPr>
              <a:spLocks noChangeArrowheads="1"/>
            </p:cNvSpPr>
            <p:nvPr/>
          </p:nvSpPr>
          <p:spPr bwMode="auto">
            <a:xfrm>
              <a:off x="1882" y="2931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7" name="Rectangle 93"/>
            <p:cNvSpPr>
              <a:spLocks noChangeArrowheads="1"/>
            </p:cNvSpPr>
            <p:nvPr/>
          </p:nvSpPr>
          <p:spPr bwMode="auto">
            <a:xfrm>
              <a:off x="1882" y="3294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39" name="Rectangle 95"/>
          <p:cNvSpPr>
            <a:spLocks noChangeArrowheads="1"/>
          </p:cNvSpPr>
          <p:nvPr/>
        </p:nvSpPr>
        <p:spPr bwMode="auto">
          <a:xfrm>
            <a:off x="2916238" y="1700213"/>
            <a:ext cx="433387" cy="431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5</a:t>
            </a:r>
            <a:endParaRPr lang="ru-RU" sz="1800"/>
          </a:p>
        </p:txBody>
      </p:sp>
      <p:grpSp>
        <p:nvGrpSpPr>
          <p:cNvPr id="6251" name="Group 107"/>
          <p:cNvGrpSpPr>
            <a:grpSpLocks/>
          </p:cNvGrpSpPr>
          <p:nvPr/>
        </p:nvGrpSpPr>
        <p:grpSpPr bwMode="auto">
          <a:xfrm>
            <a:off x="3419475" y="549275"/>
            <a:ext cx="574675" cy="6335713"/>
            <a:chOff x="2245" y="346"/>
            <a:chExt cx="362" cy="3991"/>
          </a:xfrm>
        </p:grpSpPr>
        <p:sp>
          <p:nvSpPr>
            <p:cNvPr id="6240" name="Rectangle 96"/>
            <p:cNvSpPr>
              <a:spLocks noChangeArrowheads="1"/>
            </p:cNvSpPr>
            <p:nvPr/>
          </p:nvSpPr>
          <p:spPr bwMode="auto">
            <a:xfrm>
              <a:off x="2245" y="346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241" name="Rectangle 97"/>
            <p:cNvSpPr>
              <a:spLocks noChangeArrowheads="1"/>
            </p:cNvSpPr>
            <p:nvPr/>
          </p:nvSpPr>
          <p:spPr bwMode="auto">
            <a:xfrm>
              <a:off x="2245" y="709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2" name="Rectangle 98"/>
            <p:cNvSpPr>
              <a:spLocks noChangeArrowheads="1"/>
            </p:cNvSpPr>
            <p:nvPr/>
          </p:nvSpPr>
          <p:spPr bwMode="auto">
            <a:xfrm>
              <a:off x="2245" y="1071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3" name="Rectangle 99"/>
            <p:cNvSpPr>
              <a:spLocks noChangeArrowheads="1"/>
            </p:cNvSpPr>
            <p:nvPr/>
          </p:nvSpPr>
          <p:spPr bwMode="auto">
            <a:xfrm>
              <a:off x="2245" y="1434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4" name="Rectangle 100"/>
            <p:cNvSpPr>
              <a:spLocks noChangeArrowheads="1"/>
            </p:cNvSpPr>
            <p:nvPr/>
          </p:nvSpPr>
          <p:spPr bwMode="auto">
            <a:xfrm>
              <a:off x="2245" y="1797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5" name="Rectangle 101"/>
            <p:cNvSpPr>
              <a:spLocks noChangeArrowheads="1"/>
            </p:cNvSpPr>
            <p:nvPr/>
          </p:nvSpPr>
          <p:spPr bwMode="auto">
            <a:xfrm>
              <a:off x="2245" y="2160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6" name="Rectangle 102"/>
            <p:cNvSpPr>
              <a:spLocks noChangeArrowheads="1"/>
            </p:cNvSpPr>
            <p:nvPr/>
          </p:nvSpPr>
          <p:spPr bwMode="auto">
            <a:xfrm>
              <a:off x="2245" y="2523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" name="Rectangle 103"/>
            <p:cNvSpPr>
              <a:spLocks noChangeArrowheads="1"/>
            </p:cNvSpPr>
            <p:nvPr/>
          </p:nvSpPr>
          <p:spPr bwMode="auto">
            <a:xfrm>
              <a:off x="2245" y="2886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" name="Rectangle 104"/>
            <p:cNvSpPr>
              <a:spLocks noChangeArrowheads="1"/>
            </p:cNvSpPr>
            <p:nvPr/>
          </p:nvSpPr>
          <p:spPr bwMode="auto">
            <a:xfrm>
              <a:off x="2245" y="3249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9" name="Rectangle 105"/>
            <p:cNvSpPr>
              <a:spLocks noChangeArrowheads="1"/>
            </p:cNvSpPr>
            <p:nvPr/>
          </p:nvSpPr>
          <p:spPr bwMode="auto">
            <a:xfrm>
              <a:off x="2245" y="3612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0" name="Rectangle 106"/>
            <p:cNvSpPr>
              <a:spLocks noChangeArrowheads="1"/>
            </p:cNvSpPr>
            <p:nvPr/>
          </p:nvSpPr>
          <p:spPr bwMode="auto">
            <a:xfrm>
              <a:off x="2245" y="3974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52" name="Rectangle 108"/>
          <p:cNvSpPr>
            <a:spLocks noChangeArrowheads="1"/>
          </p:cNvSpPr>
          <p:nvPr/>
        </p:nvSpPr>
        <p:spPr bwMode="auto">
          <a:xfrm>
            <a:off x="3492500" y="0"/>
            <a:ext cx="433388" cy="431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6</a:t>
            </a:r>
            <a:endParaRPr lang="ru-RU" sz="1800"/>
          </a:p>
        </p:txBody>
      </p:sp>
      <p:grpSp>
        <p:nvGrpSpPr>
          <p:cNvPr id="6257" name="Group 113"/>
          <p:cNvGrpSpPr>
            <a:grpSpLocks/>
          </p:cNvGrpSpPr>
          <p:nvPr/>
        </p:nvGrpSpPr>
        <p:grpSpPr bwMode="auto">
          <a:xfrm>
            <a:off x="3995738" y="1123950"/>
            <a:ext cx="574675" cy="2305050"/>
            <a:chOff x="3061" y="1162"/>
            <a:chExt cx="362" cy="1452"/>
          </a:xfrm>
        </p:grpSpPr>
        <p:sp>
          <p:nvSpPr>
            <p:cNvPr id="6253" name="Rectangle 109"/>
            <p:cNvSpPr>
              <a:spLocks noChangeArrowheads="1"/>
            </p:cNvSpPr>
            <p:nvPr/>
          </p:nvSpPr>
          <p:spPr bwMode="auto">
            <a:xfrm>
              <a:off x="3061" y="1162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4" name="Rectangle 110"/>
            <p:cNvSpPr>
              <a:spLocks noChangeArrowheads="1"/>
            </p:cNvSpPr>
            <p:nvPr/>
          </p:nvSpPr>
          <p:spPr bwMode="auto">
            <a:xfrm>
              <a:off x="3061" y="2251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5" name="Rectangle 111"/>
            <p:cNvSpPr>
              <a:spLocks noChangeArrowheads="1"/>
            </p:cNvSpPr>
            <p:nvPr/>
          </p:nvSpPr>
          <p:spPr bwMode="auto">
            <a:xfrm>
              <a:off x="3061" y="1888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6" name="Rectangle 112"/>
            <p:cNvSpPr>
              <a:spLocks noChangeArrowheads="1"/>
            </p:cNvSpPr>
            <p:nvPr/>
          </p:nvSpPr>
          <p:spPr bwMode="auto">
            <a:xfrm>
              <a:off x="3061" y="1525"/>
              <a:ext cx="36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58" name="Rectangle 114"/>
          <p:cNvSpPr>
            <a:spLocks noChangeArrowheads="1"/>
          </p:cNvSpPr>
          <p:nvPr/>
        </p:nvSpPr>
        <p:spPr bwMode="auto">
          <a:xfrm>
            <a:off x="4067175" y="549275"/>
            <a:ext cx="433388" cy="431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7</a:t>
            </a:r>
            <a:endParaRPr lang="ru-RU" sz="1800"/>
          </a:p>
        </p:txBody>
      </p:sp>
      <p:sp>
        <p:nvSpPr>
          <p:cNvPr id="6259" name="AutoShape 115"/>
          <p:cNvSpPr>
            <a:spLocks noChangeArrowheads="1"/>
          </p:cNvSpPr>
          <p:nvPr/>
        </p:nvSpPr>
        <p:spPr bwMode="auto">
          <a:xfrm>
            <a:off x="4140200" y="3284538"/>
            <a:ext cx="5003800" cy="3311525"/>
          </a:xfrm>
          <a:prstGeom prst="cloudCallout">
            <a:avLst>
              <a:gd name="adj1" fmla="val -47463"/>
              <a:gd name="adj2" fmla="val 5537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1800"/>
          </a:p>
        </p:txBody>
      </p:sp>
      <p:sp>
        <p:nvSpPr>
          <p:cNvPr id="6260" name="Text Box 116"/>
          <p:cNvSpPr txBox="1">
            <a:spLocks noChangeArrowheads="1"/>
          </p:cNvSpPr>
          <p:nvPr/>
        </p:nvSpPr>
        <p:spPr bwMode="auto">
          <a:xfrm>
            <a:off x="4716463" y="3933825"/>
            <a:ext cx="45989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Тронь, только тронь – </a:t>
            </a:r>
          </a:p>
          <a:p>
            <a:r>
              <a:rPr lang="ru-RU" sz="3600"/>
              <a:t>Отдёрнешь ладонь:</a:t>
            </a:r>
          </a:p>
          <a:p>
            <a:r>
              <a:rPr lang="ru-RU" sz="3600"/>
              <a:t>Обжигает трава, </a:t>
            </a:r>
          </a:p>
          <a:p>
            <a:r>
              <a:rPr lang="ru-RU" sz="3600"/>
              <a:t>Как огонь.</a:t>
            </a:r>
          </a:p>
        </p:txBody>
      </p:sp>
      <p:sp>
        <p:nvSpPr>
          <p:cNvPr id="6261" name="Text Box 117"/>
          <p:cNvSpPr txBox="1">
            <a:spLocks noChangeArrowheads="1"/>
          </p:cNvSpPr>
          <p:nvPr/>
        </p:nvSpPr>
        <p:spPr bwMode="auto">
          <a:xfrm>
            <a:off x="755650" y="5949950"/>
            <a:ext cx="1328738" cy="608013"/>
          </a:xfrm>
          <a:prstGeom prst="rect">
            <a:avLst/>
          </a:prstGeom>
          <a:solidFill>
            <a:srgbClr val="FFCC99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Ответ</a:t>
            </a:r>
          </a:p>
        </p:txBody>
      </p:sp>
      <p:sp>
        <p:nvSpPr>
          <p:cNvPr id="6262" name="Text Box 118"/>
          <p:cNvSpPr txBox="1">
            <a:spLocks noChangeArrowheads="1"/>
          </p:cNvSpPr>
          <p:nvPr/>
        </p:nvSpPr>
        <p:spPr bwMode="auto">
          <a:xfrm>
            <a:off x="663575" y="9953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600"/>
          </a:p>
        </p:txBody>
      </p:sp>
      <p:grpSp>
        <p:nvGrpSpPr>
          <p:cNvPr id="6272" name="Group 128"/>
          <p:cNvGrpSpPr>
            <a:grpSpLocks/>
          </p:cNvGrpSpPr>
          <p:nvPr/>
        </p:nvGrpSpPr>
        <p:grpSpPr bwMode="auto">
          <a:xfrm>
            <a:off x="611188" y="981075"/>
            <a:ext cx="430212" cy="4154488"/>
            <a:chOff x="376" y="627"/>
            <a:chExt cx="271" cy="2617"/>
          </a:xfrm>
        </p:grpSpPr>
        <p:sp>
          <p:nvSpPr>
            <p:cNvPr id="6263" name="Text Box 119"/>
            <p:cNvSpPr txBox="1">
              <a:spLocks noChangeArrowheads="1"/>
            </p:cNvSpPr>
            <p:nvPr/>
          </p:nvSpPr>
          <p:spPr bwMode="auto">
            <a:xfrm>
              <a:off x="384" y="627"/>
              <a:ext cx="2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к</a:t>
              </a:r>
            </a:p>
          </p:txBody>
        </p:sp>
        <p:sp>
          <p:nvSpPr>
            <p:cNvPr id="6265" name="Text Box 121"/>
            <p:cNvSpPr txBox="1">
              <a:spLocks noChangeArrowheads="1"/>
            </p:cNvSpPr>
            <p:nvPr/>
          </p:nvSpPr>
          <p:spPr bwMode="auto">
            <a:xfrm>
              <a:off x="382" y="996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р</a:t>
              </a:r>
            </a:p>
          </p:txBody>
        </p:sp>
        <p:sp>
          <p:nvSpPr>
            <p:cNvPr id="6266" name="Text Box 122"/>
            <p:cNvSpPr txBox="1">
              <a:spLocks noChangeArrowheads="1"/>
            </p:cNvSpPr>
            <p:nvPr/>
          </p:nvSpPr>
          <p:spPr bwMode="auto">
            <a:xfrm>
              <a:off x="390" y="1365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а</a:t>
              </a:r>
            </a:p>
          </p:txBody>
        </p:sp>
        <p:sp>
          <p:nvSpPr>
            <p:cNvPr id="6267" name="Text Box 123"/>
            <p:cNvSpPr txBox="1">
              <a:spLocks noChangeArrowheads="1"/>
            </p:cNvSpPr>
            <p:nvPr/>
          </p:nvSpPr>
          <p:spPr bwMode="auto">
            <a:xfrm>
              <a:off x="376" y="1734"/>
              <a:ext cx="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п</a:t>
              </a:r>
            </a:p>
          </p:txBody>
        </p:sp>
        <p:sp>
          <p:nvSpPr>
            <p:cNvPr id="6268" name="Text Box 124"/>
            <p:cNvSpPr txBox="1">
              <a:spLocks noChangeArrowheads="1"/>
            </p:cNvSpPr>
            <p:nvPr/>
          </p:nvSpPr>
          <p:spPr bwMode="auto">
            <a:xfrm>
              <a:off x="377" y="2103"/>
              <a:ext cx="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и</a:t>
              </a:r>
            </a:p>
          </p:txBody>
        </p:sp>
        <p:sp>
          <p:nvSpPr>
            <p:cNvPr id="6269" name="Text Box 125"/>
            <p:cNvSpPr txBox="1">
              <a:spLocks noChangeArrowheads="1"/>
            </p:cNvSpPr>
            <p:nvPr/>
          </p:nvSpPr>
          <p:spPr bwMode="auto">
            <a:xfrm>
              <a:off x="386" y="2472"/>
              <a:ext cx="2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в</a:t>
              </a:r>
            </a:p>
          </p:txBody>
        </p:sp>
        <p:sp>
          <p:nvSpPr>
            <p:cNvPr id="6270" name="Text Box 126"/>
            <p:cNvSpPr txBox="1">
              <a:spLocks noChangeArrowheads="1"/>
            </p:cNvSpPr>
            <p:nvPr/>
          </p:nvSpPr>
          <p:spPr bwMode="auto">
            <a:xfrm>
              <a:off x="389" y="2840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а</a:t>
              </a:r>
            </a:p>
          </p:txBody>
        </p:sp>
      </p:grpSp>
      <p:pic>
        <p:nvPicPr>
          <p:cNvPr id="6273" name="Picture 129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33375"/>
            <a:ext cx="2084388" cy="2808288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6274" name="Text Box 130"/>
          <p:cNvSpPr txBox="1">
            <a:spLocks noChangeArrowheads="1"/>
          </p:cNvSpPr>
          <p:nvPr/>
        </p:nvSpPr>
        <p:spPr bwMode="auto">
          <a:xfrm>
            <a:off x="5003800" y="4292600"/>
            <a:ext cx="3121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Летом бежит, </a:t>
            </a:r>
          </a:p>
          <a:p>
            <a:r>
              <a:rPr lang="ru-RU" sz="3600"/>
              <a:t>А зимой стоит.</a:t>
            </a:r>
          </a:p>
        </p:txBody>
      </p:sp>
      <p:grpSp>
        <p:nvGrpSpPr>
          <p:cNvPr id="6280" name="Group 136"/>
          <p:cNvGrpSpPr>
            <a:grpSpLocks/>
          </p:cNvGrpSpPr>
          <p:nvPr/>
        </p:nvGrpSpPr>
        <p:grpSpPr bwMode="auto">
          <a:xfrm>
            <a:off x="1116013" y="2708275"/>
            <a:ext cx="501650" cy="2497138"/>
            <a:chOff x="748" y="1671"/>
            <a:chExt cx="316" cy="1573"/>
          </a:xfrm>
        </p:grpSpPr>
        <p:sp>
          <p:nvSpPr>
            <p:cNvPr id="6276" name="Text Box 132"/>
            <p:cNvSpPr txBox="1">
              <a:spLocks noChangeArrowheads="1"/>
            </p:cNvSpPr>
            <p:nvPr/>
          </p:nvSpPr>
          <p:spPr bwMode="auto">
            <a:xfrm>
              <a:off x="781" y="1671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р</a:t>
              </a:r>
            </a:p>
          </p:txBody>
        </p:sp>
        <p:sp>
          <p:nvSpPr>
            <p:cNvPr id="6277" name="Text Box 133"/>
            <p:cNvSpPr txBox="1">
              <a:spLocks noChangeArrowheads="1"/>
            </p:cNvSpPr>
            <p:nvPr/>
          </p:nvSpPr>
          <p:spPr bwMode="auto">
            <a:xfrm>
              <a:off x="793" y="2061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е</a:t>
              </a:r>
            </a:p>
          </p:txBody>
        </p:sp>
        <p:sp>
          <p:nvSpPr>
            <p:cNvPr id="6278" name="Text Box 134"/>
            <p:cNvSpPr txBox="1">
              <a:spLocks noChangeArrowheads="1"/>
            </p:cNvSpPr>
            <p:nvPr/>
          </p:nvSpPr>
          <p:spPr bwMode="auto">
            <a:xfrm>
              <a:off x="793" y="2451"/>
              <a:ext cx="2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к</a:t>
              </a:r>
            </a:p>
          </p:txBody>
        </p:sp>
        <p:sp>
          <p:nvSpPr>
            <p:cNvPr id="6279" name="Text Box 135"/>
            <p:cNvSpPr txBox="1">
              <a:spLocks noChangeArrowheads="1"/>
            </p:cNvSpPr>
            <p:nvPr/>
          </p:nvSpPr>
          <p:spPr bwMode="auto">
            <a:xfrm>
              <a:off x="748" y="2840"/>
              <a:ext cx="3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 а</a:t>
              </a:r>
            </a:p>
          </p:txBody>
        </p:sp>
      </p:grpSp>
      <p:pic>
        <p:nvPicPr>
          <p:cNvPr id="6282" name="Picture 1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33375"/>
            <a:ext cx="2195513" cy="2952750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</p:spPr>
      </p:pic>
      <p:sp>
        <p:nvSpPr>
          <p:cNvPr id="6285" name="Text Box 141"/>
          <p:cNvSpPr txBox="1">
            <a:spLocks noChangeArrowheads="1"/>
          </p:cNvSpPr>
          <p:nvPr/>
        </p:nvSpPr>
        <p:spPr bwMode="auto">
          <a:xfrm>
            <a:off x="4500563" y="3933825"/>
            <a:ext cx="39735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Хвост пушистый,</a:t>
            </a:r>
          </a:p>
          <a:p>
            <a:r>
              <a:rPr lang="ru-RU"/>
              <a:t>Мех золотистый,</a:t>
            </a:r>
          </a:p>
          <a:p>
            <a:r>
              <a:rPr lang="ru-RU"/>
              <a:t>В лесу живёт,</a:t>
            </a:r>
          </a:p>
          <a:p>
            <a:r>
              <a:rPr lang="ru-RU"/>
              <a:t>В деревне кур крадёт.</a:t>
            </a:r>
          </a:p>
        </p:txBody>
      </p:sp>
      <p:pic>
        <p:nvPicPr>
          <p:cNvPr id="6293" name="Picture 149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549275"/>
            <a:ext cx="3168650" cy="2378075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grpSp>
        <p:nvGrpSpPr>
          <p:cNvPr id="6334" name="Group 190"/>
          <p:cNvGrpSpPr>
            <a:grpSpLocks/>
          </p:cNvGrpSpPr>
          <p:nvPr/>
        </p:nvGrpSpPr>
        <p:grpSpPr bwMode="auto">
          <a:xfrm>
            <a:off x="1692275" y="2276475"/>
            <a:ext cx="576263" cy="2305050"/>
            <a:chOff x="1111" y="1434"/>
            <a:chExt cx="363" cy="1452"/>
          </a:xfrm>
        </p:grpSpPr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1111" y="2523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1111" y="2160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1111" y="1797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1111" y="1434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358" name="Group 214"/>
          <p:cNvGrpSpPr>
            <a:grpSpLocks/>
          </p:cNvGrpSpPr>
          <p:nvPr/>
        </p:nvGrpSpPr>
        <p:grpSpPr bwMode="auto">
          <a:xfrm>
            <a:off x="1763713" y="2133600"/>
            <a:ext cx="447675" cy="2368550"/>
            <a:chOff x="1144" y="1308"/>
            <a:chExt cx="282" cy="1492"/>
          </a:xfrm>
        </p:grpSpPr>
        <p:sp>
          <p:nvSpPr>
            <p:cNvPr id="6354" name="Text Box 210"/>
            <p:cNvSpPr txBox="1">
              <a:spLocks noChangeArrowheads="1"/>
            </p:cNvSpPr>
            <p:nvPr/>
          </p:nvSpPr>
          <p:spPr bwMode="auto">
            <a:xfrm>
              <a:off x="1144" y="1308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л</a:t>
              </a:r>
            </a:p>
          </p:txBody>
        </p:sp>
        <p:sp>
          <p:nvSpPr>
            <p:cNvPr id="6355" name="Text Box 211"/>
            <p:cNvSpPr txBox="1">
              <a:spLocks noChangeArrowheads="1"/>
            </p:cNvSpPr>
            <p:nvPr/>
          </p:nvSpPr>
          <p:spPr bwMode="auto">
            <a:xfrm>
              <a:off x="1156" y="1671"/>
              <a:ext cx="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и</a:t>
              </a:r>
            </a:p>
          </p:txBody>
        </p:sp>
        <p:sp>
          <p:nvSpPr>
            <p:cNvPr id="6356" name="Text Box 212"/>
            <p:cNvSpPr txBox="1">
              <a:spLocks noChangeArrowheads="1"/>
            </p:cNvSpPr>
            <p:nvPr/>
          </p:nvSpPr>
          <p:spPr bwMode="auto">
            <a:xfrm>
              <a:off x="1144" y="203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с</a:t>
              </a:r>
            </a:p>
          </p:txBody>
        </p:sp>
        <p:sp>
          <p:nvSpPr>
            <p:cNvPr id="6357" name="Text Box 213"/>
            <p:cNvSpPr txBox="1">
              <a:spLocks noChangeArrowheads="1"/>
            </p:cNvSpPr>
            <p:nvPr/>
          </p:nvSpPr>
          <p:spPr bwMode="auto">
            <a:xfrm>
              <a:off x="1144" y="2396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а</a:t>
              </a:r>
            </a:p>
          </p:txBody>
        </p:sp>
      </p:grpSp>
      <p:grpSp>
        <p:nvGrpSpPr>
          <p:cNvPr id="6378" name="Group 234"/>
          <p:cNvGrpSpPr>
            <a:grpSpLocks/>
          </p:cNvGrpSpPr>
          <p:nvPr/>
        </p:nvGrpSpPr>
        <p:grpSpPr bwMode="auto">
          <a:xfrm>
            <a:off x="2268538" y="1700213"/>
            <a:ext cx="576262" cy="3455987"/>
            <a:chOff x="1474" y="1026"/>
            <a:chExt cx="363" cy="2177"/>
          </a:xfrm>
        </p:grpSpPr>
        <p:sp>
          <p:nvSpPr>
            <p:cNvPr id="6371" name="Rectangle 227"/>
            <p:cNvSpPr>
              <a:spLocks noChangeArrowheads="1"/>
            </p:cNvSpPr>
            <p:nvPr/>
          </p:nvSpPr>
          <p:spPr bwMode="auto">
            <a:xfrm>
              <a:off x="1474" y="1389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72" name="Rectangle 228"/>
            <p:cNvSpPr>
              <a:spLocks noChangeArrowheads="1"/>
            </p:cNvSpPr>
            <p:nvPr/>
          </p:nvSpPr>
          <p:spPr bwMode="auto">
            <a:xfrm>
              <a:off x="1474" y="1026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73" name="Rectangle 229"/>
            <p:cNvSpPr>
              <a:spLocks noChangeArrowheads="1"/>
            </p:cNvSpPr>
            <p:nvPr/>
          </p:nvSpPr>
          <p:spPr bwMode="auto">
            <a:xfrm>
              <a:off x="1474" y="2840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74" name="Rectangle 230"/>
            <p:cNvSpPr>
              <a:spLocks noChangeArrowheads="1"/>
            </p:cNvSpPr>
            <p:nvPr/>
          </p:nvSpPr>
          <p:spPr bwMode="auto">
            <a:xfrm>
              <a:off x="1474" y="2478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75" name="Rectangle 231"/>
            <p:cNvSpPr>
              <a:spLocks noChangeArrowheads="1"/>
            </p:cNvSpPr>
            <p:nvPr/>
          </p:nvSpPr>
          <p:spPr bwMode="auto">
            <a:xfrm>
              <a:off x="1474" y="2115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76" name="Rectangle 232"/>
            <p:cNvSpPr>
              <a:spLocks noChangeArrowheads="1"/>
            </p:cNvSpPr>
            <p:nvPr/>
          </p:nvSpPr>
          <p:spPr bwMode="auto">
            <a:xfrm>
              <a:off x="1474" y="1752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380" name="Text Box 236"/>
          <p:cNvSpPr txBox="1">
            <a:spLocks noChangeArrowheads="1"/>
          </p:cNvSpPr>
          <p:nvPr/>
        </p:nvSpPr>
        <p:spPr bwMode="auto">
          <a:xfrm>
            <a:off x="4787900" y="3860800"/>
            <a:ext cx="40655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Непоседа пёстрая,</a:t>
            </a:r>
          </a:p>
          <a:p>
            <a:r>
              <a:rPr lang="ru-RU"/>
              <a:t>Птица длиннохвостая,</a:t>
            </a:r>
          </a:p>
          <a:p>
            <a:r>
              <a:rPr lang="ru-RU"/>
              <a:t>Птица говорливая,</a:t>
            </a:r>
          </a:p>
          <a:p>
            <a:r>
              <a:rPr lang="ru-RU"/>
              <a:t>Самая болтливая.</a:t>
            </a:r>
          </a:p>
        </p:txBody>
      </p:sp>
      <p:grpSp>
        <p:nvGrpSpPr>
          <p:cNvPr id="6389" name="Group 245"/>
          <p:cNvGrpSpPr>
            <a:grpSpLocks/>
          </p:cNvGrpSpPr>
          <p:nvPr/>
        </p:nvGrpSpPr>
        <p:grpSpPr bwMode="auto">
          <a:xfrm>
            <a:off x="2339975" y="1557338"/>
            <a:ext cx="539750" cy="3463925"/>
            <a:chOff x="1519" y="990"/>
            <a:chExt cx="244" cy="2210"/>
          </a:xfrm>
        </p:grpSpPr>
        <p:sp>
          <p:nvSpPr>
            <p:cNvPr id="6381" name="Text Box 237"/>
            <p:cNvSpPr txBox="1">
              <a:spLocks noChangeArrowheads="1"/>
            </p:cNvSpPr>
            <p:nvPr/>
          </p:nvSpPr>
          <p:spPr bwMode="auto">
            <a:xfrm>
              <a:off x="1519" y="990"/>
              <a:ext cx="17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с</a:t>
              </a:r>
            </a:p>
          </p:txBody>
        </p:sp>
        <p:sp>
          <p:nvSpPr>
            <p:cNvPr id="6384" name="Text Box 240"/>
            <p:cNvSpPr txBox="1">
              <a:spLocks noChangeArrowheads="1"/>
            </p:cNvSpPr>
            <p:nvPr/>
          </p:nvSpPr>
          <p:spPr bwMode="auto">
            <a:xfrm>
              <a:off x="1519" y="1385"/>
              <a:ext cx="187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о</a:t>
              </a:r>
            </a:p>
          </p:txBody>
        </p:sp>
        <p:sp>
          <p:nvSpPr>
            <p:cNvPr id="6385" name="Text Box 241"/>
            <p:cNvSpPr txBox="1">
              <a:spLocks noChangeArrowheads="1"/>
            </p:cNvSpPr>
            <p:nvPr/>
          </p:nvSpPr>
          <p:spPr bwMode="auto">
            <a:xfrm>
              <a:off x="1519" y="1748"/>
              <a:ext cx="187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р</a:t>
              </a:r>
            </a:p>
          </p:txBody>
        </p:sp>
        <p:sp>
          <p:nvSpPr>
            <p:cNvPr id="6386" name="Text Box 242"/>
            <p:cNvSpPr txBox="1">
              <a:spLocks noChangeArrowheads="1"/>
            </p:cNvSpPr>
            <p:nvPr/>
          </p:nvSpPr>
          <p:spPr bwMode="auto">
            <a:xfrm>
              <a:off x="1519" y="2065"/>
              <a:ext cx="187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о</a:t>
              </a:r>
            </a:p>
          </p:txBody>
        </p:sp>
        <p:sp>
          <p:nvSpPr>
            <p:cNvPr id="6387" name="Text Box 243"/>
            <p:cNvSpPr txBox="1">
              <a:spLocks noChangeArrowheads="1"/>
            </p:cNvSpPr>
            <p:nvPr/>
          </p:nvSpPr>
          <p:spPr bwMode="auto">
            <a:xfrm>
              <a:off x="1519" y="2428"/>
              <a:ext cx="18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к</a:t>
              </a:r>
            </a:p>
          </p:txBody>
        </p:sp>
        <p:sp>
          <p:nvSpPr>
            <p:cNvPr id="6388" name="Text Box 244"/>
            <p:cNvSpPr txBox="1">
              <a:spLocks noChangeArrowheads="1"/>
            </p:cNvSpPr>
            <p:nvPr/>
          </p:nvSpPr>
          <p:spPr bwMode="auto">
            <a:xfrm>
              <a:off x="1519" y="2791"/>
              <a:ext cx="24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600"/>
                <a:t>а</a:t>
              </a:r>
            </a:p>
          </p:txBody>
        </p:sp>
      </p:grpSp>
      <p:pic>
        <p:nvPicPr>
          <p:cNvPr id="6391" name="Picture 247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549275"/>
            <a:ext cx="3278187" cy="2566988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6393" name="Text Box 249"/>
          <p:cNvSpPr txBox="1">
            <a:spLocks noChangeArrowheads="1"/>
          </p:cNvSpPr>
          <p:nvPr/>
        </p:nvSpPr>
        <p:spPr bwMode="auto">
          <a:xfrm>
            <a:off x="4421188" y="4005263"/>
            <a:ext cx="47228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Ну-ка, кто из вас ответит:</a:t>
            </a:r>
          </a:p>
          <a:p>
            <a:r>
              <a:rPr lang="ru-RU"/>
              <a:t>Не огонь, а больно жжёт, </a:t>
            </a:r>
          </a:p>
          <a:p>
            <a:r>
              <a:rPr lang="ru-RU"/>
              <a:t>Не фонарь, а ярко светит, </a:t>
            </a:r>
          </a:p>
          <a:p>
            <a:r>
              <a:rPr lang="ru-RU"/>
              <a:t>И не пекарь, а печёт?</a:t>
            </a:r>
          </a:p>
        </p:txBody>
      </p:sp>
      <p:grpSp>
        <p:nvGrpSpPr>
          <p:cNvPr id="6400" name="Group 256"/>
          <p:cNvGrpSpPr>
            <a:grpSpLocks/>
          </p:cNvGrpSpPr>
          <p:nvPr/>
        </p:nvGrpSpPr>
        <p:grpSpPr bwMode="auto">
          <a:xfrm>
            <a:off x="2916238" y="2205038"/>
            <a:ext cx="428625" cy="3455987"/>
            <a:chOff x="1973" y="1398"/>
            <a:chExt cx="270" cy="2177"/>
          </a:xfrm>
        </p:grpSpPr>
        <p:sp>
          <p:nvSpPr>
            <p:cNvPr id="6394" name="Text Box 250"/>
            <p:cNvSpPr txBox="1">
              <a:spLocks noChangeArrowheads="1"/>
            </p:cNvSpPr>
            <p:nvPr/>
          </p:nvSpPr>
          <p:spPr bwMode="auto">
            <a:xfrm>
              <a:off x="1973" y="1398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с</a:t>
              </a:r>
            </a:p>
          </p:txBody>
        </p:sp>
        <p:sp>
          <p:nvSpPr>
            <p:cNvPr id="6395" name="Text Box 251"/>
            <p:cNvSpPr txBox="1">
              <a:spLocks noChangeArrowheads="1"/>
            </p:cNvSpPr>
            <p:nvPr/>
          </p:nvSpPr>
          <p:spPr bwMode="auto">
            <a:xfrm>
              <a:off x="1973" y="172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о</a:t>
              </a:r>
            </a:p>
          </p:txBody>
        </p:sp>
        <p:sp>
          <p:nvSpPr>
            <p:cNvPr id="6396" name="Text Box 252"/>
            <p:cNvSpPr txBox="1">
              <a:spLocks noChangeArrowheads="1"/>
            </p:cNvSpPr>
            <p:nvPr/>
          </p:nvSpPr>
          <p:spPr bwMode="auto">
            <a:xfrm>
              <a:off x="1973" y="2128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л</a:t>
              </a:r>
            </a:p>
          </p:txBody>
        </p:sp>
        <p:sp>
          <p:nvSpPr>
            <p:cNvPr id="6397" name="Text Box 253"/>
            <p:cNvSpPr txBox="1">
              <a:spLocks noChangeArrowheads="1"/>
            </p:cNvSpPr>
            <p:nvPr/>
          </p:nvSpPr>
          <p:spPr bwMode="auto">
            <a:xfrm>
              <a:off x="1973" y="2491"/>
              <a:ext cx="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н</a:t>
              </a:r>
            </a:p>
          </p:txBody>
        </p:sp>
        <p:sp>
          <p:nvSpPr>
            <p:cNvPr id="6398" name="Text Box 254"/>
            <p:cNvSpPr txBox="1">
              <a:spLocks noChangeArrowheads="1"/>
            </p:cNvSpPr>
            <p:nvPr/>
          </p:nvSpPr>
          <p:spPr bwMode="auto">
            <a:xfrm>
              <a:off x="1973" y="2854"/>
              <a:ext cx="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ц</a:t>
              </a:r>
            </a:p>
          </p:txBody>
        </p:sp>
        <p:sp>
          <p:nvSpPr>
            <p:cNvPr id="6399" name="Text Box 255"/>
            <p:cNvSpPr txBox="1">
              <a:spLocks noChangeArrowheads="1"/>
            </p:cNvSpPr>
            <p:nvPr/>
          </p:nvSpPr>
          <p:spPr bwMode="auto">
            <a:xfrm>
              <a:off x="1973" y="3171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е</a:t>
              </a:r>
            </a:p>
          </p:txBody>
        </p:sp>
      </p:grpSp>
      <p:pic>
        <p:nvPicPr>
          <p:cNvPr id="6401" name="Picture 257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76250"/>
            <a:ext cx="2881312" cy="2728913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6402" name="Text Box 258"/>
          <p:cNvSpPr txBox="1">
            <a:spLocks noChangeArrowheads="1"/>
          </p:cNvSpPr>
          <p:nvPr/>
        </p:nvSpPr>
        <p:spPr bwMode="auto">
          <a:xfrm>
            <a:off x="4211638" y="4076700"/>
            <a:ext cx="51609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 этом белом сундучище</a:t>
            </a:r>
          </a:p>
          <a:p>
            <a:r>
              <a:rPr lang="ru-RU"/>
              <a:t>Мы храним на полках пищу.</a:t>
            </a:r>
          </a:p>
          <a:p>
            <a:r>
              <a:rPr lang="ru-RU"/>
              <a:t>На дворе стоит жарища,</a:t>
            </a:r>
          </a:p>
          <a:p>
            <a:r>
              <a:rPr lang="ru-RU"/>
              <a:t>В сундучище – холодища.</a:t>
            </a:r>
          </a:p>
        </p:txBody>
      </p:sp>
      <p:sp>
        <p:nvSpPr>
          <p:cNvPr id="6404" name="Text Box 260"/>
          <p:cNvSpPr txBox="1">
            <a:spLocks noChangeArrowheads="1"/>
          </p:cNvSpPr>
          <p:nvPr/>
        </p:nvSpPr>
        <p:spPr bwMode="auto">
          <a:xfrm>
            <a:off x="3687763" y="6873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6428" name="Group 284"/>
          <p:cNvGrpSpPr>
            <a:grpSpLocks/>
          </p:cNvGrpSpPr>
          <p:nvPr/>
        </p:nvGrpSpPr>
        <p:grpSpPr bwMode="auto">
          <a:xfrm>
            <a:off x="3492500" y="414338"/>
            <a:ext cx="428625" cy="6443662"/>
            <a:chOff x="2245" y="268"/>
            <a:chExt cx="270" cy="4059"/>
          </a:xfrm>
        </p:grpSpPr>
        <p:sp>
          <p:nvSpPr>
            <p:cNvPr id="6417" name="Text Box 273"/>
            <p:cNvSpPr txBox="1">
              <a:spLocks noChangeArrowheads="1"/>
            </p:cNvSpPr>
            <p:nvPr/>
          </p:nvSpPr>
          <p:spPr bwMode="auto">
            <a:xfrm>
              <a:off x="2245" y="268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х</a:t>
              </a:r>
            </a:p>
          </p:txBody>
        </p:sp>
        <p:sp>
          <p:nvSpPr>
            <p:cNvPr id="6418" name="Text Box 274"/>
            <p:cNvSpPr txBox="1">
              <a:spLocks noChangeArrowheads="1"/>
            </p:cNvSpPr>
            <p:nvPr/>
          </p:nvSpPr>
          <p:spPr bwMode="auto">
            <a:xfrm>
              <a:off x="2245" y="677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о</a:t>
              </a:r>
            </a:p>
          </p:txBody>
        </p:sp>
        <p:sp>
          <p:nvSpPr>
            <p:cNvPr id="6419" name="Text Box 275"/>
            <p:cNvSpPr txBox="1">
              <a:spLocks noChangeArrowheads="1"/>
            </p:cNvSpPr>
            <p:nvPr/>
          </p:nvSpPr>
          <p:spPr bwMode="auto">
            <a:xfrm>
              <a:off x="2245" y="140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о</a:t>
              </a:r>
            </a:p>
          </p:txBody>
        </p:sp>
        <p:sp>
          <p:nvSpPr>
            <p:cNvPr id="6420" name="Text Box 276"/>
            <p:cNvSpPr txBox="1">
              <a:spLocks noChangeArrowheads="1"/>
            </p:cNvSpPr>
            <p:nvPr/>
          </p:nvSpPr>
          <p:spPr bwMode="auto">
            <a:xfrm>
              <a:off x="2245" y="1039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л</a:t>
              </a:r>
            </a:p>
          </p:txBody>
        </p:sp>
        <p:sp>
          <p:nvSpPr>
            <p:cNvPr id="6421" name="Text Box 277"/>
            <p:cNvSpPr txBox="1">
              <a:spLocks noChangeArrowheads="1"/>
            </p:cNvSpPr>
            <p:nvPr/>
          </p:nvSpPr>
          <p:spPr bwMode="auto">
            <a:xfrm>
              <a:off x="2245" y="2491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л</a:t>
              </a:r>
            </a:p>
          </p:txBody>
        </p:sp>
        <p:sp>
          <p:nvSpPr>
            <p:cNvPr id="6422" name="Text Box 278"/>
            <p:cNvSpPr txBox="1">
              <a:spLocks noChangeArrowheads="1"/>
            </p:cNvSpPr>
            <p:nvPr/>
          </p:nvSpPr>
          <p:spPr bwMode="auto">
            <a:xfrm>
              <a:off x="2245" y="2128"/>
              <a:ext cx="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и</a:t>
              </a:r>
            </a:p>
          </p:txBody>
        </p:sp>
        <p:sp>
          <p:nvSpPr>
            <p:cNvPr id="6423" name="Text Box 279"/>
            <p:cNvSpPr txBox="1">
              <a:spLocks noChangeArrowheads="1"/>
            </p:cNvSpPr>
            <p:nvPr/>
          </p:nvSpPr>
          <p:spPr bwMode="auto">
            <a:xfrm>
              <a:off x="2245" y="1720"/>
              <a:ext cx="26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д</a:t>
              </a:r>
            </a:p>
          </p:txBody>
        </p:sp>
        <p:sp>
          <p:nvSpPr>
            <p:cNvPr id="6424" name="Text Box 280"/>
            <p:cNvSpPr txBox="1">
              <a:spLocks noChangeArrowheads="1"/>
            </p:cNvSpPr>
            <p:nvPr/>
          </p:nvSpPr>
          <p:spPr bwMode="auto">
            <a:xfrm>
              <a:off x="2245" y="3580"/>
              <a:ext cx="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и</a:t>
              </a:r>
            </a:p>
          </p:txBody>
        </p:sp>
        <p:sp>
          <p:nvSpPr>
            <p:cNvPr id="6425" name="Text Box 281"/>
            <p:cNvSpPr txBox="1">
              <a:spLocks noChangeArrowheads="1"/>
            </p:cNvSpPr>
            <p:nvPr/>
          </p:nvSpPr>
          <p:spPr bwMode="auto">
            <a:xfrm>
              <a:off x="2245" y="3217"/>
              <a:ext cx="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н</a:t>
              </a:r>
            </a:p>
          </p:txBody>
        </p:sp>
        <p:sp>
          <p:nvSpPr>
            <p:cNvPr id="6426" name="Text Box 282"/>
            <p:cNvSpPr txBox="1">
              <a:spLocks noChangeArrowheads="1"/>
            </p:cNvSpPr>
            <p:nvPr/>
          </p:nvSpPr>
          <p:spPr bwMode="auto">
            <a:xfrm>
              <a:off x="2245" y="2854"/>
              <a:ext cx="24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ь</a:t>
              </a:r>
            </a:p>
          </p:txBody>
        </p:sp>
        <p:sp>
          <p:nvSpPr>
            <p:cNvPr id="6427" name="Text Box 283"/>
            <p:cNvSpPr txBox="1">
              <a:spLocks noChangeArrowheads="1"/>
            </p:cNvSpPr>
            <p:nvPr/>
          </p:nvSpPr>
          <p:spPr bwMode="auto">
            <a:xfrm>
              <a:off x="2245" y="3923"/>
              <a:ext cx="2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к</a:t>
              </a:r>
            </a:p>
          </p:txBody>
        </p:sp>
      </p:grpSp>
      <p:pic>
        <p:nvPicPr>
          <p:cNvPr id="6429" name="Picture 285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333375"/>
            <a:ext cx="2149475" cy="2808288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4284663" y="4076700"/>
            <a:ext cx="45894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Что же это за девица?</a:t>
            </a:r>
          </a:p>
          <a:p>
            <a:r>
              <a:rPr lang="ru-RU" dirty="0"/>
              <a:t>Не швея не мастерица,</a:t>
            </a:r>
          </a:p>
          <a:p>
            <a:r>
              <a:rPr lang="ru-RU" dirty="0"/>
              <a:t>Ничего сама не шьёт, </a:t>
            </a:r>
          </a:p>
          <a:p>
            <a:r>
              <a:rPr lang="ru-RU" dirty="0"/>
              <a:t>А в иголках круглый год.</a:t>
            </a:r>
          </a:p>
        </p:txBody>
      </p:sp>
      <p:grpSp>
        <p:nvGrpSpPr>
          <p:cNvPr id="6445" name="Group 301"/>
          <p:cNvGrpSpPr>
            <a:grpSpLocks/>
          </p:cNvGrpSpPr>
          <p:nvPr/>
        </p:nvGrpSpPr>
        <p:grpSpPr bwMode="auto">
          <a:xfrm>
            <a:off x="4067175" y="1052513"/>
            <a:ext cx="412750" cy="2405062"/>
            <a:chOff x="2694" y="627"/>
            <a:chExt cx="248" cy="1595"/>
          </a:xfrm>
        </p:grpSpPr>
        <p:sp>
          <p:nvSpPr>
            <p:cNvPr id="6431" name="Text Box 287"/>
            <p:cNvSpPr txBox="1">
              <a:spLocks noChangeArrowheads="1"/>
            </p:cNvSpPr>
            <p:nvPr/>
          </p:nvSpPr>
          <p:spPr bwMode="auto">
            <a:xfrm>
              <a:off x="2694" y="627"/>
              <a:ext cx="23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600"/>
                <a:t>ё</a:t>
              </a:r>
            </a:p>
          </p:txBody>
        </p:sp>
        <p:sp>
          <p:nvSpPr>
            <p:cNvPr id="6432" name="Text Box 288"/>
            <p:cNvSpPr txBox="1">
              <a:spLocks noChangeArrowheads="1"/>
            </p:cNvSpPr>
            <p:nvPr/>
          </p:nvSpPr>
          <p:spPr bwMode="auto">
            <a:xfrm>
              <a:off x="2694" y="1071"/>
              <a:ext cx="248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л</a:t>
              </a:r>
            </a:p>
          </p:txBody>
        </p:sp>
        <p:sp>
          <p:nvSpPr>
            <p:cNvPr id="6443" name="Text Box 299"/>
            <p:cNvSpPr txBox="1">
              <a:spLocks noChangeArrowheads="1"/>
            </p:cNvSpPr>
            <p:nvPr/>
          </p:nvSpPr>
          <p:spPr bwMode="auto">
            <a:xfrm>
              <a:off x="2694" y="1389"/>
              <a:ext cx="24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/>
                <a:t>к</a:t>
              </a:r>
            </a:p>
          </p:txBody>
        </p:sp>
        <p:sp>
          <p:nvSpPr>
            <p:cNvPr id="6444" name="Text Box 300"/>
            <p:cNvSpPr txBox="1">
              <a:spLocks noChangeArrowheads="1"/>
            </p:cNvSpPr>
            <p:nvPr/>
          </p:nvSpPr>
          <p:spPr bwMode="auto">
            <a:xfrm>
              <a:off x="2694" y="1797"/>
              <a:ext cx="24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600"/>
                <a:t>а</a:t>
              </a:r>
            </a:p>
          </p:txBody>
        </p:sp>
      </p:grpSp>
      <p:pic>
        <p:nvPicPr>
          <p:cNvPr id="6446" name="Picture 302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333375"/>
            <a:ext cx="2124075" cy="2832100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6447" name="Line 303"/>
          <p:cNvSpPr>
            <a:spLocks noChangeShapeType="1"/>
          </p:cNvSpPr>
          <p:nvPr/>
        </p:nvSpPr>
        <p:spPr bwMode="auto">
          <a:xfrm>
            <a:off x="0" y="3068638"/>
            <a:ext cx="468313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1" dur="500"/>
                                        <p:tgtEl>
                                          <p:spTgt spid="6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2" dur="500"/>
                                        <p:tgtEl>
                                          <p:spTgt spid="6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7" dur="500"/>
                                        <p:tgtEl>
                                          <p:spTgt spid="6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3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0" dur="500"/>
                                        <p:tgtEl>
                                          <p:spTgt spid="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3" dur="500"/>
                                        <p:tgtEl>
                                          <p:spTgt spid="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6" dur="500"/>
                                        <p:tgtEl>
                                          <p:spTgt spid="6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8"/>
                  </p:tgtEl>
                </p:cond>
              </p:nextCondLst>
            </p:seq>
          </p:childTnLst>
        </p:cTn>
      </p:par>
    </p:tnLst>
    <p:bldLst>
      <p:bldP spid="6260" grpId="0"/>
      <p:bldP spid="6260" grpId="1"/>
      <p:bldP spid="6274" grpId="0"/>
      <p:bldP spid="6274" grpId="1"/>
      <p:bldP spid="6285" grpId="0"/>
      <p:bldP spid="6285" grpId="1"/>
      <p:bldP spid="6380" grpId="0"/>
      <p:bldP spid="6380" grpId="1"/>
      <p:bldP spid="6393" grpId="0"/>
      <p:bldP spid="6393" grpId="1"/>
      <p:bldP spid="6402" grpId="0"/>
      <p:bldP spid="6402" grpId="1"/>
      <p:bldP spid="6430" grpId="0"/>
      <p:bldP spid="64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4505325" cy="5700713"/>
          </a:xfrm>
          <a:prstGeom prst="rect">
            <a:avLst/>
          </a:prstGeom>
          <a:solidFill>
            <a:srgbClr val="CCFF99"/>
          </a:solidFill>
          <a:ln w="571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Посмотри, мой милый друг,</a:t>
            </a:r>
          </a:p>
          <a:p>
            <a:r>
              <a:rPr lang="ru-RU" sz="2800"/>
              <a:t>Что находится вокруг?</a:t>
            </a:r>
          </a:p>
          <a:p>
            <a:r>
              <a:rPr lang="ru-RU" sz="2800"/>
              <a:t>Небо светло-голубое,</a:t>
            </a:r>
          </a:p>
          <a:p>
            <a:r>
              <a:rPr lang="ru-RU" sz="2800"/>
              <a:t>Солнце светит золотое,</a:t>
            </a:r>
          </a:p>
          <a:p>
            <a:r>
              <a:rPr lang="ru-RU" sz="2800"/>
              <a:t>Ветер листьями играет, </a:t>
            </a:r>
          </a:p>
          <a:p>
            <a:r>
              <a:rPr lang="ru-RU" sz="2800"/>
              <a:t>Тучка в небе проплывает.</a:t>
            </a:r>
          </a:p>
          <a:p>
            <a:r>
              <a:rPr lang="ru-RU" sz="2800"/>
              <a:t>Поле, речка и трава,</a:t>
            </a:r>
          </a:p>
          <a:p>
            <a:r>
              <a:rPr lang="ru-RU" sz="2800"/>
              <a:t>Горы, воздух и листва,</a:t>
            </a:r>
          </a:p>
          <a:p>
            <a:r>
              <a:rPr lang="ru-RU" sz="2800"/>
              <a:t>Птицы, звери и леса,</a:t>
            </a:r>
          </a:p>
          <a:p>
            <a:r>
              <a:rPr lang="ru-RU" sz="2800"/>
              <a:t>Гром, туманы и роса.</a:t>
            </a:r>
          </a:p>
          <a:p>
            <a:r>
              <a:rPr lang="ru-RU" sz="2800"/>
              <a:t>Человек и время года – </a:t>
            </a:r>
          </a:p>
          <a:p>
            <a:r>
              <a:rPr lang="ru-RU" sz="2800"/>
              <a:t>Это всё вокруг ….</a:t>
            </a:r>
          </a:p>
          <a:p>
            <a:endParaRPr lang="ru-RU" sz="28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795963" y="5445125"/>
            <a:ext cx="2257425" cy="636588"/>
          </a:xfrm>
          <a:prstGeom prst="rect">
            <a:avLst/>
          </a:prstGeom>
          <a:solidFill>
            <a:srgbClr val="FFCCFF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ПРИРОДА</a:t>
            </a:r>
          </a:p>
        </p:txBody>
      </p:sp>
      <p:pic>
        <p:nvPicPr>
          <p:cNvPr id="20489" name="Picture 9" descr="32514112_af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130300"/>
            <a:ext cx="3455987" cy="2592388"/>
          </a:xfrm>
          <a:prstGeom prst="rect">
            <a:avLst/>
          </a:prstGeom>
          <a:solidFill>
            <a:srgbClr val="663300"/>
          </a:solidFill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  <a:ln w="38100">
            <a:solidFill>
              <a:srgbClr val="008000"/>
            </a:solidFill>
          </a:ln>
        </p:spPr>
        <p:txBody>
          <a:bodyPr/>
          <a:lstStyle/>
          <a:p>
            <a:r>
              <a:rPr lang="ru-RU"/>
              <a:t>Найди лишний объект</a:t>
            </a:r>
          </a:p>
        </p:txBody>
      </p:sp>
      <p:pic>
        <p:nvPicPr>
          <p:cNvPr id="15366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628775"/>
            <a:ext cx="1817687" cy="244951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5367" name="Picture 7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628775"/>
            <a:ext cx="1727200" cy="24479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5368" name="Picture 8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581525"/>
            <a:ext cx="2374900" cy="17811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5369" name="Picture 9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652963"/>
            <a:ext cx="2232025" cy="174783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5370" name="Picture 10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4581525"/>
            <a:ext cx="2087563" cy="19780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5371" name="Picture 11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1628775"/>
            <a:ext cx="1844675" cy="24098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5372" name="Picture 12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714488"/>
            <a:ext cx="1836738" cy="24479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  <a:ln w="38100">
            <a:solidFill>
              <a:srgbClr val="008000"/>
            </a:solidFill>
          </a:ln>
        </p:spPr>
        <p:txBody>
          <a:bodyPr/>
          <a:lstStyle/>
          <a:p>
            <a:r>
              <a:rPr lang="ru-RU"/>
              <a:t>Раздели объекты на 2 группы</a:t>
            </a:r>
          </a:p>
        </p:txBody>
      </p:sp>
      <p:pic>
        <p:nvPicPr>
          <p:cNvPr id="17411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700213"/>
            <a:ext cx="1817687" cy="244951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7412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700213"/>
            <a:ext cx="1727200" cy="24479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7413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581525"/>
            <a:ext cx="2374900" cy="17811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7414" name="Picture 6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652963"/>
            <a:ext cx="2232025" cy="174783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7415" name="Picture 7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4581525"/>
            <a:ext cx="2087563" cy="19780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7417" name="Picture 9" descr="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1700213"/>
            <a:ext cx="1836738" cy="24479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1817687" cy="244951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8436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700213"/>
            <a:ext cx="1727200" cy="24479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843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652963"/>
            <a:ext cx="2305050" cy="172878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8438" name="Picture 6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652963"/>
            <a:ext cx="2232025" cy="174783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8439" name="Picture 7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508500"/>
            <a:ext cx="2087562" cy="19780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8440" name="Picture 8" descr="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1844675"/>
            <a:ext cx="1836737" cy="24479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5364163" y="1268413"/>
            <a:ext cx="0" cy="55895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827088" y="404813"/>
            <a:ext cx="3155950" cy="636587"/>
          </a:xfrm>
          <a:prstGeom prst="rect">
            <a:avLst/>
          </a:prstGeom>
          <a:solidFill>
            <a:srgbClr val="FFFF66"/>
          </a:solidFill>
          <a:ln w="571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Живая природа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435600" y="404813"/>
            <a:ext cx="3546475" cy="636587"/>
          </a:xfrm>
          <a:prstGeom prst="rect">
            <a:avLst/>
          </a:prstGeom>
          <a:solidFill>
            <a:srgbClr val="FFFF66"/>
          </a:solidFill>
          <a:ln w="571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Неживая природа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500563" y="1268413"/>
            <a:ext cx="0" cy="55895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39750" y="476250"/>
            <a:ext cx="3155950" cy="636588"/>
          </a:xfrm>
          <a:prstGeom prst="rect">
            <a:avLst/>
          </a:prstGeom>
          <a:solidFill>
            <a:srgbClr val="FFFF66"/>
          </a:solidFill>
          <a:ln w="571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Живая природа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219700" y="476250"/>
            <a:ext cx="3546475" cy="636588"/>
          </a:xfrm>
          <a:prstGeom prst="rect">
            <a:avLst/>
          </a:prstGeom>
          <a:solidFill>
            <a:srgbClr val="FFFF66"/>
          </a:solidFill>
          <a:ln w="571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Неживая природа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364163" y="1484313"/>
            <a:ext cx="3311525" cy="5092700"/>
          </a:xfrm>
          <a:prstGeom prst="rect">
            <a:avLst/>
          </a:prstGeom>
          <a:solidFill>
            <a:srgbClr val="CCFF99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/>
              <a:t>солнце</a:t>
            </a:r>
          </a:p>
          <a:p>
            <a:pPr algn="ctr"/>
            <a:r>
              <a:rPr lang="ru-RU" sz="3600"/>
              <a:t>звёзды</a:t>
            </a:r>
          </a:p>
          <a:p>
            <a:pPr algn="ctr"/>
            <a:r>
              <a:rPr lang="ru-RU" sz="3600"/>
              <a:t>воздух </a:t>
            </a:r>
          </a:p>
          <a:p>
            <a:pPr algn="ctr"/>
            <a:r>
              <a:rPr lang="ru-RU" sz="3600"/>
              <a:t>вода</a:t>
            </a:r>
          </a:p>
          <a:p>
            <a:pPr algn="ctr"/>
            <a:r>
              <a:rPr lang="ru-RU" sz="3600"/>
              <a:t>камни</a:t>
            </a:r>
          </a:p>
          <a:p>
            <a:pPr algn="ctr"/>
            <a:r>
              <a:rPr lang="ru-RU" sz="3600"/>
              <a:t>почва</a:t>
            </a:r>
          </a:p>
          <a:p>
            <a:pPr algn="ctr"/>
            <a:r>
              <a:rPr lang="ru-RU" sz="3600"/>
              <a:t>осадки</a:t>
            </a:r>
          </a:p>
          <a:p>
            <a:pPr algn="ctr"/>
            <a:r>
              <a:rPr lang="ru-RU" sz="3600"/>
              <a:t>горы</a:t>
            </a:r>
          </a:p>
          <a:p>
            <a:pPr algn="ctr"/>
            <a:r>
              <a:rPr lang="ru-RU" sz="3600"/>
              <a:t>облака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84213" y="1773238"/>
            <a:ext cx="2971800" cy="4543425"/>
          </a:xfrm>
          <a:prstGeom prst="rect">
            <a:avLst/>
          </a:prstGeom>
          <a:solidFill>
            <a:srgbClr val="EED19E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/>
              <a:t>растения</a:t>
            </a:r>
          </a:p>
          <a:p>
            <a:pPr algn="ctr"/>
            <a:r>
              <a:rPr lang="ru-RU" sz="3600"/>
              <a:t>грибы</a:t>
            </a:r>
          </a:p>
          <a:p>
            <a:pPr algn="ctr"/>
            <a:r>
              <a:rPr lang="ru-RU" sz="3600"/>
              <a:t>рыбы</a:t>
            </a:r>
          </a:p>
          <a:p>
            <a:pPr algn="ctr"/>
            <a:r>
              <a:rPr lang="ru-RU" sz="3600"/>
              <a:t>птицы</a:t>
            </a:r>
          </a:p>
          <a:p>
            <a:pPr algn="ctr"/>
            <a:r>
              <a:rPr lang="ru-RU" sz="3600"/>
              <a:t>насекомые</a:t>
            </a:r>
          </a:p>
          <a:p>
            <a:pPr algn="ctr"/>
            <a:r>
              <a:rPr lang="ru-RU" sz="3600"/>
              <a:t>звери</a:t>
            </a:r>
          </a:p>
          <a:p>
            <a:pPr algn="ctr"/>
            <a:r>
              <a:rPr lang="ru-RU" sz="3600"/>
              <a:t>бактерии</a:t>
            </a:r>
          </a:p>
          <a:p>
            <a:pPr algn="ctr"/>
            <a:r>
              <a:rPr lang="ru-RU" sz="3600"/>
              <a:t>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47813" y="692150"/>
            <a:ext cx="6811962" cy="636588"/>
          </a:xfrm>
          <a:prstGeom prst="rect">
            <a:avLst/>
          </a:prstGeom>
          <a:solidFill>
            <a:schemeClr val="accent1"/>
          </a:solidFill>
          <a:ln w="57150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Назовите признаки живых существ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771775" y="1844675"/>
            <a:ext cx="3703638" cy="4481513"/>
          </a:xfrm>
          <a:prstGeom prst="rect">
            <a:avLst/>
          </a:prstGeom>
          <a:solidFill>
            <a:srgbClr val="FF9933"/>
          </a:solidFill>
          <a:ln w="5715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 sz="3600"/>
              <a:t>дышат</a:t>
            </a:r>
          </a:p>
          <a:p>
            <a:pPr algn="ctr"/>
            <a:r>
              <a:rPr lang="ru-RU" sz="3600"/>
              <a:t>питаются</a:t>
            </a:r>
          </a:p>
          <a:p>
            <a:pPr algn="ctr"/>
            <a:r>
              <a:rPr lang="ru-RU" sz="3600"/>
              <a:t>растут</a:t>
            </a:r>
          </a:p>
          <a:p>
            <a:pPr algn="ctr"/>
            <a:r>
              <a:rPr lang="ru-RU" sz="3600"/>
              <a:t>приносят потомство</a:t>
            </a:r>
          </a:p>
          <a:p>
            <a:pPr algn="ctr"/>
            <a:r>
              <a:rPr lang="ru-RU" sz="3600"/>
              <a:t>умирают</a:t>
            </a:r>
          </a:p>
          <a:p>
            <a:pPr algn="ctr"/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EED19E"/>
          </a:solidFill>
          <a:ln w="57150">
            <a:solidFill>
              <a:schemeClr val="tx2"/>
            </a:solidFill>
          </a:ln>
        </p:spPr>
        <p:txBody>
          <a:bodyPr/>
          <a:lstStyle/>
          <a:p>
            <a:r>
              <a:rPr lang="ru-RU"/>
              <a:t>Объясни схему</a:t>
            </a:r>
          </a:p>
        </p:txBody>
      </p:sp>
      <p:pic>
        <p:nvPicPr>
          <p:cNvPr id="21508" name="Picture 4" descr="gfjhf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16113"/>
            <a:ext cx="7416800" cy="4471987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714</TotalTime>
  <Words>399</Words>
  <Application>Microsoft Office PowerPoint</Application>
  <PresentationFormat>Экран (4:3)</PresentationFormat>
  <Paragraphs>150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Клен</vt:lpstr>
      <vt:lpstr>Неживая и живая природа. Явления природы.</vt:lpstr>
      <vt:lpstr>Слайд 2</vt:lpstr>
      <vt:lpstr>Слайд 3</vt:lpstr>
      <vt:lpstr>Найди лишний объект</vt:lpstr>
      <vt:lpstr>Раздели объекты на 2 группы</vt:lpstr>
      <vt:lpstr>Слайд 6</vt:lpstr>
      <vt:lpstr>Слайд 7</vt:lpstr>
      <vt:lpstr>Слайд 8</vt:lpstr>
      <vt:lpstr>Объясни схему</vt:lpstr>
      <vt:lpstr>Слайд 10</vt:lpstr>
      <vt:lpstr>Слайд 11</vt:lpstr>
      <vt:lpstr>Источники: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Неживая и живая природа. Явления природы.</dc:title>
  <dc:creator>мама</dc:creator>
  <cp:lastModifiedBy>Admin</cp:lastModifiedBy>
  <cp:revision>8</cp:revision>
  <dcterms:created xsi:type="dcterms:W3CDTF">2010-09-05T04:15:03Z</dcterms:created>
  <dcterms:modified xsi:type="dcterms:W3CDTF">2015-10-07T15:22:33Z</dcterms:modified>
</cp:coreProperties>
</file>