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71" r:id="rId11"/>
    <p:sldId id="272" r:id="rId12"/>
    <p:sldId id="273" r:id="rId13"/>
    <p:sldId id="268" r:id="rId14"/>
    <p:sldId id="278" r:id="rId15"/>
    <p:sldId id="269" r:id="rId16"/>
    <p:sldId id="279" r:id="rId17"/>
    <p:sldId id="270" r:id="rId18"/>
    <p:sldId id="280" r:id="rId19"/>
    <p:sldId id="274" r:id="rId20"/>
    <p:sldId id="275" r:id="rId21"/>
    <p:sldId id="26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66"/>
    <a:srgbClr val="990000"/>
    <a:srgbClr val="FF3300"/>
    <a:srgbClr val="FF9900"/>
    <a:srgbClr val="33CCFF"/>
    <a:srgbClr val="FFFF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0" y="2133600"/>
            <a:ext cx="9144000" cy="22860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rgbClr val="2D9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4419600"/>
            <a:ext cx="9144000" cy="2438400"/>
          </a:xfrm>
          <a:prstGeom prst="rect">
            <a:avLst/>
          </a:prstGeom>
          <a:gradFill rotWithShape="1">
            <a:gsLst>
              <a:gs pos="0">
                <a:srgbClr val="2D9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2346"/>
              </a:gs>
              <a:gs pos="100000">
                <a:srgbClr val="00478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 userDrawn="1"/>
        </p:nvSpPr>
        <p:spPr bwMode="gray">
          <a:xfrm>
            <a:off x="7924800" y="2209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 userDrawn="1"/>
        </p:nvSpPr>
        <p:spPr bwMode="gray">
          <a:xfrm>
            <a:off x="5410200" y="838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 userDrawn="1"/>
        </p:nvSpPr>
        <p:spPr bwMode="gray">
          <a:xfrm>
            <a:off x="8458200" y="1219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 userDrawn="1"/>
        </p:nvSpPr>
        <p:spPr bwMode="gray">
          <a:xfrm>
            <a:off x="7543800" y="1066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 userDrawn="1"/>
        </p:nvSpPr>
        <p:spPr bwMode="gray">
          <a:xfrm>
            <a:off x="60960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 userDrawn="1"/>
        </p:nvSpPr>
        <p:spPr bwMode="gray">
          <a:xfrm>
            <a:off x="8839200" y="1295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 userDrawn="1"/>
        </p:nvSpPr>
        <p:spPr bwMode="gray">
          <a:xfrm>
            <a:off x="8763000" y="914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 userDrawn="1"/>
        </p:nvSpPr>
        <p:spPr bwMode="gray">
          <a:xfrm>
            <a:off x="83058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 userDrawn="1"/>
        </p:nvSpPr>
        <p:spPr bwMode="gray">
          <a:xfrm>
            <a:off x="7086600" y="1066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 userDrawn="1"/>
        </p:nvSpPr>
        <p:spPr bwMode="gray">
          <a:xfrm>
            <a:off x="3200400" y="2514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AutoShape 15"/>
          <p:cNvSpPr>
            <a:spLocks noChangeArrowheads="1"/>
          </p:cNvSpPr>
          <p:nvPr userDrawn="1"/>
        </p:nvSpPr>
        <p:spPr bwMode="gray">
          <a:xfrm>
            <a:off x="1600200" y="304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AutoShape 16"/>
          <p:cNvSpPr>
            <a:spLocks noChangeArrowheads="1"/>
          </p:cNvSpPr>
          <p:nvPr userDrawn="1"/>
        </p:nvSpPr>
        <p:spPr bwMode="gray">
          <a:xfrm>
            <a:off x="6934200" y="228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AutoShape 17"/>
          <p:cNvSpPr>
            <a:spLocks noChangeArrowheads="1"/>
          </p:cNvSpPr>
          <p:nvPr userDrawn="1"/>
        </p:nvSpPr>
        <p:spPr bwMode="gray">
          <a:xfrm>
            <a:off x="30480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AutoShape 18"/>
          <p:cNvSpPr>
            <a:spLocks noChangeArrowheads="1"/>
          </p:cNvSpPr>
          <p:nvPr userDrawn="1"/>
        </p:nvSpPr>
        <p:spPr bwMode="gray">
          <a:xfrm>
            <a:off x="228600" y="1752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AutoShape 19"/>
          <p:cNvSpPr>
            <a:spLocks noChangeArrowheads="1"/>
          </p:cNvSpPr>
          <p:nvPr userDrawn="1"/>
        </p:nvSpPr>
        <p:spPr bwMode="gray">
          <a:xfrm>
            <a:off x="4343400" y="1219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AutoShape 20"/>
          <p:cNvSpPr>
            <a:spLocks noChangeArrowheads="1"/>
          </p:cNvSpPr>
          <p:nvPr userDrawn="1"/>
        </p:nvSpPr>
        <p:spPr bwMode="gray">
          <a:xfrm>
            <a:off x="4572000" y="533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AutoShape 21"/>
          <p:cNvSpPr>
            <a:spLocks noChangeArrowheads="1"/>
          </p:cNvSpPr>
          <p:nvPr userDrawn="1"/>
        </p:nvSpPr>
        <p:spPr bwMode="gray">
          <a:xfrm>
            <a:off x="3810000" y="914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AutoShape 22"/>
          <p:cNvSpPr>
            <a:spLocks noChangeArrowheads="1"/>
          </p:cNvSpPr>
          <p:nvPr userDrawn="1"/>
        </p:nvSpPr>
        <p:spPr bwMode="gray">
          <a:xfrm>
            <a:off x="1752600" y="2438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43" name="Picture 23" descr="29r1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38200" cy="349250"/>
          </a:xfrm>
          <a:prstGeom prst="rect">
            <a:avLst/>
          </a:prstGeom>
          <a:noFill/>
        </p:spPr>
      </p:pic>
      <p:pic>
        <p:nvPicPr>
          <p:cNvPr id="5144" name="Picture 24" descr="fire14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952500" cy="952500"/>
          </a:xfrm>
          <a:prstGeom prst="rect">
            <a:avLst/>
          </a:prstGeom>
          <a:noFill/>
        </p:spPr>
      </p:pic>
      <p:pic>
        <p:nvPicPr>
          <p:cNvPr id="5145" name="Picture 25" descr="fire14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143000"/>
            <a:ext cx="952500" cy="952500"/>
          </a:xfrm>
          <a:prstGeom prst="rect">
            <a:avLst/>
          </a:prstGeom>
          <a:noFill/>
        </p:spPr>
      </p:pic>
      <p:pic>
        <p:nvPicPr>
          <p:cNvPr id="5146" name="Picture 26" descr="fire14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09800"/>
            <a:ext cx="381000" cy="381000"/>
          </a:xfrm>
          <a:prstGeom prst="rect">
            <a:avLst/>
          </a:prstGeom>
          <a:noFill/>
        </p:spPr>
      </p:pic>
      <p:sp>
        <p:nvSpPr>
          <p:cNvPr id="5147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0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26BC8E-2A2C-426E-AAA2-4A2A8E1259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52" name="PubPieSlice"/>
          <p:cNvSpPr>
            <a:spLocks noEditPoints="1" noChangeArrowheads="1"/>
          </p:cNvSpPr>
          <p:nvPr userDrawn="1"/>
        </p:nvSpPr>
        <p:spPr bwMode="auto">
          <a:xfrm>
            <a:off x="6629400" y="5391150"/>
            <a:ext cx="5029200" cy="293370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5153" name="Picture 33" descr="05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105400"/>
            <a:ext cx="611188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CF81B-8AE7-4719-AE67-92717F10C4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17C2-F254-4D3B-A715-07F6EB278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C2F32-FD1D-493C-9CE4-EA6796B38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E52DC-2036-47A5-BF24-8B02F23F6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B2222-98A4-4CDB-893C-D32B3A6A29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D112E-07E8-4E3C-ADEC-20967EA9BF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CAD36-FD09-4D53-B2F1-E334ED2B7D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40B46-26BE-44CF-B0E7-AD009AB73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81E24-A5D2-4D8C-BA59-1C619EFEC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9D9C4-BC08-4306-8277-D683DBD08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432B8B-5DF5-43C6-9D27-03A590C1C52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PubPieSlice"/>
          <p:cNvSpPr>
            <a:spLocks noEditPoints="1" noChangeArrowheads="1"/>
          </p:cNvSpPr>
          <p:nvPr userDrawn="1"/>
        </p:nvSpPr>
        <p:spPr bwMode="auto">
          <a:xfrm>
            <a:off x="6972300" y="5553075"/>
            <a:ext cx="4343400" cy="260985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>
              <a:alpha val="62000"/>
            </a:srgb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4105" name="Picture 9" descr="05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5257800"/>
            <a:ext cx="611188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06" name="AutoShape 10"/>
          <p:cNvSpPr>
            <a:spLocks noChangeArrowheads="1"/>
          </p:cNvSpPr>
          <p:nvPr userDrawn="1"/>
        </p:nvSpPr>
        <p:spPr bwMode="gray">
          <a:xfrm>
            <a:off x="1219200" y="3810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 userDrawn="1"/>
        </p:nvSpPr>
        <p:spPr bwMode="gray">
          <a:xfrm>
            <a:off x="304800" y="228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 userDrawn="1"/>
        </p:nvSpPr>
        <p:spPr bwMode="gray">
          <a:xfrm>
            <a:off x="1066800" y="152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 userDrawn="1"/>
        </p:nvSpPr>
        <p:spPr bwMode="gray">
          <a:xfrm>
            <a:off x="838200" y="457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fon.ru/wallpaper/43024.html" TargetMode="External"/><Relationship Id="rId3" Type="http://schemas.openxmlformats.org/officeDocument/2006/relationships/hyperlink" Target="http://www.donbass.ua/news/technology/space/2009/08/06/zvezda-pljuetsja-v-nebo-foto.html" TargetMode="External"/><Relationship Id="rId7" Type="http://schemas.openxmlformats.org/officeDocument/2006/relationships/hyperlink" Target="http://www.karaoke.ru/user/Nektokto" TargetMode="External"/><Relationship Id="rId2" Type="http://schemas.openxmlformats.org/officeDocument/2006/relationships/hyperlink" Target="http://www.sunhome.ru/prose/153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trogalaxy.ru/736.html" TargetMode="External"/><Relationship Id="rId5" Type="http://schemas.openxmlformats.org/officeDocument/2006/relationships/hyperlink" Target="http://sis.3dn.ru/load/31-3-2" TargetMode="External"/><Relationship Id="rId10" Type="http://schemas.openxmlformats.org/officeDocument/2006/relationships/hyperlink" Target="http://planeta.rambler.ru/community/astrologica/47938398.html?parent_id=47941000" TargetMode="External"/><Relationship Id="rId4" Type="http://schemas.openxmlformats.org/officeDocument/2006/relationships/hyperlink" Target="http://www.sunhome.ru/tags/publications/&#1079;&#1074;&#1077;&#1079;&#1076;&#1099;+&#1075;&#1080;&#1075;&#1072;&#1085;&#1090;&#1099;" TargetMode="External"/><Relationship Id="rId9" Type="http://schemas.openxmlformats.org/officeDocument/2006/relationships/hyperlink" Target="http://sovestilizator.bestpersons.ru/feed/post841395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716338"/>
            <a:ext cx="6400800" cy="1752600"/>
          </a:xfrm>
        </p:spPr>
        <p:txBody>
          <a:bodyPr/>
          <a:lstStyle/>
          <a:p>
            <a:r>
              <a:rPr lang="ru-RU"/>
              <a:t>Окружающий мир</a:t>
            </a:r>
          </a:p>
          <a:p>
            <a:r>
              <a:rPr lang="ru-RU"/>
              <a:t>2 класс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19475" y="2060575"/>
            <a:ext cx="404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dirty="0"/>
              <a:t>Звёздное небо</a:t>
            </a:r>
          </a:p>
        </p:txBody>
      </p:sp>
      <p:pic>
        <p:nvPicPr>
          <p:cNvPr id="6148" name="Picture 4" descr="c96b04db3307a94bbec3db7ee0fadc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933825"/>
            <a:ext cx="3060700" cy="2730500"/>
          </a:xfrm>
          <a:prstGeom prst="rect">
            <a:avLst/>
          </a:prstGeom>
          <a:solidFill>
            <a:srgbClr val="33CCFF"/>
          </a:solidFill>
          <a:ln w="38100">
            <a:solidFill>
              <a:srgbClr val="66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321175"/>
            <a:ext cx="8713787" cy="29956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Значками разной величины на карте показаны </a:t>
            </a:r>
          </a:p>
          <a:p>
            <a:pPr>
              <a:buFontTx/>
              <a:buNone/>
            </a:pPr>
            <a:r>
              <a:rPr lang="ru-RU" sz="2800"/>
              <a:t>звёзды от ярчайших до менее заметных.</a:t>
            </a:r>
          </a:p>
          <a:p>
            <a:pPr>
              <a:buFontTx/>
              <a:buNone/>
            </a:pPr>
            <a:r>
              <a:rPr lang="ru-RU" sz="2800"/>
              <a:t>Каждая звезда имеет своё название.</a:t>
            </a:r>
          </a:p>
          <a:p>
            <a:pPr>
              <a:buFontTx/>
              <a:buNone/>
            </a:pPr>
            <a:r>
              <a:rPr lang="ru-RU" sz="2800"/>
              <a:t>	Самые яркие из них – Полярная звезда,</a:t>
            </a:r>
          </a:p>
          <a:p>
            <a:pPr>
              <a:buFontTx/>
              <a:buNone/>
            </a:pPr>
            <a:r>
              <a:rPr lang="ru-RU" sz="2800"/>
              <a:t> Вега и др.</a:t>
            </a:r>
          </a:p>
        </p:txBody>
      </p:sp>
      <p:pic>
        <p:nvPicPr>
          <p:cNvPr id="21508" name="Picture 4" descr="48410907_sever_skyma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42918"/>
            <a:ext cx="3887797" cy="3234647"/>
          </a:xfrm>
          <a:prstGeom prst="rect">
            <a:avLst/>
          </a:prstGeom>
          <a:noFill/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 flipH="1" flipV="1">
            <a:off x="5003800" y="2492375"/>
            <a:ext cx="2736850" cy="13684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6804025" y="692150"/>
            <a:ext cx="1728788" cy="86518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99FF"/>
          </a:solidFill>
          <a:ln w="57150"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Работа по учебнику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732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Прочитай 1-ый абзац на стр. 31 и ответь</a:t>
            </a:r>
          </a:p>
          <a:p>
            <a:pPr>
              <a:buFontTx/>
              <a:buNone/>
            </a:pPr>
            <a:r>
              <a:rPr lang="ru-RU"/>
              <a:t>на вопрос:</a:t>
            </a:r>
          </a:p>
          <a:p>
            <a:pPr algn="ctr">
              <a:buFontTx/>
              <a:buNone/>
            </a:pPr>
            <a:r>
              <a:rPr lang="ru-RU" sz="4400">
                <a:solidFill>
                  <a:srgbClr val="FF3300"/>
                </a:solidFill>
                <a:latin typeface="Monotype Corsiva" pitchFamily="66" charset="0"/>
              </a:rPr>
              <a:t>Что такое созвездие?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3716338"/>
            <a:ext cx="8015288" cy="11239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Созвездие – это группа наиболее ярких, </a:t>
            </a:r>
          </a:p>
          <a:p>
            <a:r>
              <a:rPr lang="ru-RU" sz="3200"/>
              <a:t>заметных на тёмном небе звёзд.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84300" y="5130800"/>
            <a:ext cx="58181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3300"/>
                </a:solidFill>
                <a:latin typeface="Monotype Corsiva" pitchFamily="66" charset="0"/>
              </a:rPr>
              <a:t>С какими созвездиями мы </a:t>
            </a:r>
          </a:p>
          <a:p>
            <a:r>
              <a:rPr lang="ru-RU" sz="4400">
                <a:solidFill>
                  <a:srgbClr val="FF3300"/>
                </a:solidFill>
                <a:latin typeface="Monotype Corsiva" pitchFamily="66" charset="0"/>
              </a:rPr>
              <a:t>познакомились в 1 классе?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48414444_volopa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4224338" cy="3520671"/>
          </a:xfrm>
          <a:prstGeom prst="rect">
            <a:avLst/>
          </a:prstGeom>
          <a:noFill/>
        </p:spPr>
      </p:pic>
      <p:pic>
        <p:nvPicPr>
          <p:cNvPr id="23556" name="Picture 4" descr="48405365_le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2970195" cy="2495103"/>
          </a:xfrm>
          <a:prstGeom prst="rect">
            <a:avLst/>
          </a:prstGeom>
          <a:noFill/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3492500" y="5734050"/>
            <a:ext cx="0" cy="10080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7667625" y="2133600"/>
            <a:ext cx="0" cy="31670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Созвездие Кассиопея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905500" cy="4489450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6021388"/>
            <a:ext cx="794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Прочитай 2-й абзац в учебнике на стр.31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4508500"/>
            <a:ext cx="5986463" cy="2047875"/>
          </a:xfrm>
          <a:solidFill>
            <a:srgbClr val="FFFF66"/>
          </a:solidFill>
          <a:ln w="38100">
            <a:solidFill>
              <a:srgbClr val="FF99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«W» [дабл ю] к ЦЕФЕЮ близко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Значит «woman» по-английски.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То жена царя ЦЕФЕЯ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Гордая </a:t>
            </a:r>
            <a:r>
              <a:rPr lang="ru-RU" sz="2800">
                <a:solidFill>
                  <a:srgbClr val="FF3300"/>
                </a:solidFill>
              </a:rPr>
              <a:t>КАССИОПЕЯ.</a:t>
            </a:r>
          </a:p>
        </p:txBody>
      </p:sp>
      <p:pic>
        <p:nvPicPr>
          <p:cNvPr id="28676" name="Picture 4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04813"/>
            <a:ext cx="4968875" cy="377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Созвездие Орион</a:t>
            </a:r>
          </a:p>
        </p:txBody>
      </p:sp>
      <p:pic>
        <p:nvPicPr>
          <p:cNvPr id="19460" name="Picture 4" descr="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716475" cy="3537663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6021388"/>
            <a:ext cx="794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Прочитай 3-й абзац в учебнике на стр.31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176581" cy="3402855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4248150" cy="48768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Подпоясавшись потуже,</a:t>
            </a:r>
          </a:p>
          <a:p>
            <a:r>
              <a:rPr lang="ru-RU" sz="2400"/>
              <a:t>Для охоты снаряжён</a:t>
            </a:r>
          </a:p>
          <a:p>
            <a:r>
              <a:rPr lang="ru-RU" sz="2400"/>
              <a:t>Выступает </a:t>
            </a:r>
            <a:r>
              <a:rPr lang="ru-RU" sz="2400">
                <a:solidFill>
                  <a:srgbClr val="FF3300"/>
                </a:solidFill>
              </a:rPr>
              <a:t>ОРИОН</a:t>
            </a:r>
            <a:r>
              <a:rPr lang="ru-RU" sz="2400"/>
              <a:t>.</a:t>
            </a:r>
          </a:p>
          <a:p>
            <a:endParaRPr lang="ru-RU" sz="2400"/>
          </a:p>
          <a:p>
            <a:r>
              <a:rPr lang="ru-RU" sz="2400"/>
              <a:t>Две звезды из высшей лиги</a:t>
            </a:r>
          </a:p>
          <a:p>
            <a:r>
              <a:rPr lang="ru-RU" sz="2400"/>
              <a:t>В ОРИОНЕ - это РИГЕЛЬ</a:t>
            </a:r>
          </a:p>
          <a:p>
            <a:r>
              <a:rPr lang="ru-RU" sz="2400"/>
              <a:t>В правом нижнем уголке,</a:t>
            </a:r>
          </a:p>
          <a:p>
            <a:r>
              <a:rPr lang="ru-RU" sz="2400"/>
              <a:t>Словно бант на башмаке.</a:t>
            </a:r>
          </a:p>
          <a:p>
            <a:endParaRPr lang="ru-RU" sz="2400"/>
          </a:p>
          <a:p>
            <a:r>
              <a:rPr lang="ru-RU" sz="2400"/>
              <a:t>А на левом эполете -</a:t>
            </a:r>
          </a:p>
          <a:p>
            <a:r>
              <a:rPr lang="ru-RU" sz="2400"/>
              <a:t>БЕТЕЛЬГЕЙЗЕ ярко светит.</a:t>
            </a:r>
          </a:p>
          <a:p>
            <a:r>
              <a:rPr lang="ru-RU" sz="2400"/>
              <a:t>Три звезды наискосок</a:t>
            </a:r>
          </a:p>
          <a:p>
            <a:r>
              <a:rPr lang="ru-RU" sz="2400"/>
              <a:t>Украшают поясок.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Созвездие Лебедь</a:t>
            </a:r>
          </a:p>
        </p:txBody>
      </p:sp>
      <p:pic>
        <p:nvPicPr>
          <p:cNvPr id="20484" name="Picture 4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4219585" cy="3159968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6021388"/>
            <a:ext cx="794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Прочитай 4-й абзац в учебнике на стр.31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357554" cy="3056664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0" y="1052513"/>
            <a:ext cx="4392613" cy="4146550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Между ЦЕФЕЕМ и ЛИРОЙ,</a:t>
            </a:r>
          </a:p>
          <a:p>
            <a:r>
              <a:rPr lang="ru-RU" sz="2400"/>
              <a:t>Крылья раскинув над миром,</a:t>
            </a:r>
          </a:p>
          <a:p>
            <a:r>
              <a:rPr lang="ru-RU" sz="2400">
                <a:solidFill>
                  <a:srgbClr val="FF3300"/>
                </a:solidFill>
              </a:rPr>
              <a:t>ЛЕБЕДЬ</a:t>
            </a:r>
            <a:r>
              <a:rPr lang="ru-RU" sz="2400"/>
              <a:t> неспешно </a:t>
            </a:r>
          </a:p>
          <a:p>
            <a:r>
              <a:rPr lang="ru-RU" sz="2400"/>
              <a:t>летит в высоте,</a:t>
            </a:r>
          </a:p>
          <a:p>
            <a:r>
              <a:rPr lang="ru-RU" sz="2400"/>
              <a:t>Ярко сверкает </a:t>
            </a:r>
          </a:p>
          <a:p>
            <a:r>
              <a:rPr lang="ru-RU" sz="2400"/>
              <a:t>ДЕНЕБ на хвосте.</a:t>
            </a:r>
          </a:p>
          <a:p>
            <a:endParaRPr lang="ru-RU" sz="2400"/>
          </a:p>
          <a:p>
            <a:r>
              <a:rPr lang="ru-RU" sz="2400"/>
              <a:t>Ясною ночью</a:t>
            </a:r>
          </a:p>
          <a:p>
            <a:r>
              <a:rPr lang="ru-RU" sz="2400"/>
              <a:t>на Млечном Пути</a:t>
            </a:r>
          </a:p>
          <a:p>
            <a:r>
              <a:rPr lang="ru-RU" sz="2400"/>
              <a:t>Северный Крест </a:t>
            </a:r>
          </a:p>
          <a:p>
            <a:r>
              <a:rPr lang="ru-RU" sz="2400"/>
              <a:t>постарайся найти!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Путешествие по Зодиаку</a:t>
            </a:r>
          </a:p>
        </p:txBody>
      </p:sp>
      <p:pic>
        <p:nvPicPr>
          <p:cNvPr id="24580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243524" cy="283587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3850" y="6021388"/>
            <a:ext cx="811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Прочитайте текст в учебнике на стр.32-33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Отгадай загадку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147050" cy="2549525"/>
          </a:xfrm>
          <a:solidFill>
            <a:srgbClr val="6699FF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/>
              <a:t>По тёмному небу рассыпан горошек </a:t>
            </a:r>
          </a:p>
          <a:p>
            <a:pPr>
              <a:buFontTx/>
              <a:buNone/>
            </a:pPr>
            <a:r>
              <a:rPr lang="ru-RU"/>
              <a:t>Цветной карамели из сахарной крошки, </a:t>
            </a:r>
          </a:p>
          <a:p>
            <a:pPr>
              <a:buFontTx/>
              <a:buNone/>
            </a:pPr>
            <a:r>
              <a:rPr lang="ru-RU"/>
              <a:t>И только тогда, когда утро настанет, </a:t>
            </a:r>
          </a:p>
          <a:p>
            <a:pPr>
              <a:buFontTx/>
              <a:buNone/>
            </a:pPr>
            <a:r>
              <a:rPr lang="ru-RU"/>
              <a:t>Вся карамель та внезапно растает.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76600" y="5373688"/>
            <a:ext cx="2112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3300"/>
                </a:solidFill>
              </a:rPr>
              <a:t>Звёзды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/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/>
              <a:t>Ответь на вопросы: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268413"/>
            <a:ext cx="5400675" cy="50403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Что такое Зодиак?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Сколько всего созвездий в Зодиаке?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Сколько «гостит» солнце у каждого созвездия?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С какого созвездия принято начинать путешествие по Зодиаку?</a:t>
            </a:r>
          </a:p>
        </p:txBody>
      </p:sp>
      <p:pic>
        <p:nvPicPr>
          <p:cNvPr id="25605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786082" cy="2887132"/>
          </a:xfrm>
          <a:prstGeom prst="rect">
            <a:avLst/>
          </a:prstGeom>
          <a:solidFill>
            <a:schemeClr val="accent2"/>
          </a:solidFill>
          <a:ln w="57150">
            <a:solidFill>
              <a:srgbClr val="66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>
                <a:hlinkClick r:id="rId2"/>
              </a:rPr>
              <a:t>http://www.sunhome.ru/prose/15330</a:t>
            </a:r>
            <a:endParaRPr lang="ru-RU" sz="24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hlinkClick r:id="rId3"/>
              </a:rPr>
              <a:t>http://www.donbass.ua/news/technology/space/2009/08/06/zvezda-pljuetsja-v-nebo-foto.html</a:t>
            </a:r>
            <a:endParaRPr lang="ru-RU" sz="24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hlinkClick r:id="rId4"/>
              </a:rPr>
              <a:t>http://www.sunhome.ru/tags/publications/звезды+гиганты</a:t>
            </a:r>
            <a:endParaRPr lang="ru-RU" sz="24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hlinkClick r:id="rId5"/>
              </a:rPr>
              <a:t>http://sis.3dn.ru/load/31-3-2</a:t>
            </a:r>
            <a:endParaRPr lang="ru-RU" sz="24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>
                <a:hlinkClick r:id="rId6"/>
              </a:rPr>
              <a:t>http://www.astrogalaxy.ru/736.html</a:t>
            </a:r>
            <a:r>
              <a:rPr lang="ru-RU" sz="240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>
                <a:hlinkClick r:id="rId7"/>
              </a:rPr>
              <a:t>http://www.karaoke.ru/user/Nektokto</a:t>
            </a:r>
            <a:endParaRPr lang="ru-RU" sz="24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>
                <a:hlinkClick r:id="rId8"/>
              </a:rPr>
              <a:t>http://www.goodfon.ru/wallpaper/43024.html</a:t>
            </a:r>
            <a:r>
              <a:rPr lang="ru-RU" sz="240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>
                <a:hlinkClick r:id="rId9"/>
              </a:rPr>
              <a:t>http://sovestilizator.bestpersons.ru/feed/post8413951/</a:t>
            </a:r>
            <a:endParaRPr lang="ru-RU" sz="28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hlinkClick r:id="rId10"/>
              </a:rPr>
              <a:t>http://planeta.rambler.ru/community/astrologica/47938398.html?parent_id=47941000</a:t>
            </a:r>
            <a:endParaRPr lang="ru-RU" sz="24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8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5805488"/>
            <a:ext cx="678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>
                <a:solidFill>
                  <a:schemeClr val="accent2"/>
                </a:solidFill>
                <a:latin typeface="Monotype Corsiva" pitchFamily="66" charset="0"/>
              </a:rPr>
              <a:t>- Что вы знаете о звёздах?</a:t>
            </a:r>
            <a:endParaRPr lang="ru-RU" sz="4800">
              <a:latin typeface="Monotype Corsiva" pitchFamily="66" charset="0"/>
            </a:endParaRPr>
          </a:p>
        </p:txBody>
      </p:sp>
      <p:pic>
        <p:nvPicPr>
          <p:cNvPr id="8199" name="Picture 7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35507"/>
            <a:ext cx="4457707" cy="298458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28604"/>
            <a:ext cx="8786842" cy="4357709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	Мир звёзд очень разнообразен. В </a:t>
            </a:r>
            <a:r>
              <a:rPr lang="ru-RU" dirty="0" smtClean="0"/>
              <a:t>безоблачный ясный вечер небо </a:t>
            </a:r>
            <a:r>
              <a:rPr lang="ru-RU" dirty="0"/>
              <a:t>над вашей головой усыпано множеством звёзд. Они кажутся маленькими сверкающими точками, потому что находятся очень далеко от Земли. В действительности каждая звезда – это огромный светящийся раскалённый шар.</a:t>
            </a:r>
          </a:p>
        </p:txBody>
      </p:sp>
      <p:pic>
        <p:nvPicPr>
          <p:cNvPr id="1024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365625"/>
            <a:ext cx="3311525" cy="2384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166"/>
            <a:ext cx="8401079" cy="5768997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	Самые горячие звёзды  </a:t>
            </a:r>
            <a:r>
              <a:rPr lang="ru-RU" dirty="0" err="1"/>
              <a:t>голубого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цвета, другие, менее горячие – красного.</a:t>
            </a:r>
          </a:p>
        </p:txBody>
      </p:sp>
      <p:pic>
        <p:nvPicPr>
          <p:cNvPr id="12292" name="Picture 4" descr="2005-0322cluster-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3551227" cy="3515002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1584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		</a:t>
            </a:r>
            <a:r>
              <a:rPr lang="ru-RU" sz="3600"/>
              <a:t>Есть звёзды – гиганты, а есть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/>
              <a:t> звёзды – карлики.</a:t>
            </a:r>
          </a:p>
        </p:txBody>
      </p:sp>
      <p:pic>
        <p:nvPicPr>
          <p:cNvPr id="13316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0042"/>
            <a:ext cx="2879725" cy="2230438"/>
          </a:xfrm>
          <a:prstGeom prst="rect">
            <a:avLst/>
          </a:prstGeom>
          <a:noFill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4067175" y="1052513"/>
            <a:ext cx="1655763" cy="36036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18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05263"/>
            <a:ext cx="2520950" cy="252095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3182938" cy="679450"/>
          </a:xfrm>
          <a:prstGeom prst="rect">
            <a:avLst/>
          </a:prstGeom>
          <a:solidFill>
            <a:srgbClr val="33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Звезда-гигант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1692275" y="5300663"/>
            <a:ext cx="1512888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492500" y="5013325"/>
            <a:ext cx="3308350" cy="679450"/>
          </a:xfrm>
          <a:prstGeom prst="rect">
            <a:avLst/>
          </a:prstGeom>
          <a:solidFill>
            <a:srgbClr val="33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Звезда-карлик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  <p:bldP spid="13320" grpId="0" animBg="1"/>
      <p:bldP spid="133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r>
              <a:rPr lang="ru-RU"/>
              <a:t>Солнце – это…</a:t>
            </a:r>
          </a:p>
        </p:txBody>
      </p:sp>
      <p:pic>
        <p:nvPicPr>
          <p:cNvPr id="14341" name="Picture 5" descr="cme-x-class-26oct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409959" cy="3409959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787900" y="434975"/>
            <a:ext cx="3763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990000"/>
                </a:solidFill>
              </a:rPr>
              <a:t>одна из звёзд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260350"/>
            <a:ext cx="5554663" cy="24050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Чтобы глаз вооружить</a:t>
            </a:r>
          </a:p>
          <a:p>
            <a:pPr>
              <a:buFontTx/>
              <a:buNone/>
            </a:pPr>
            <a:r>
              <a:rPr lang="ru-RU"/>
              <a:t>И со звездами дружить,</a:t>
            </a:r>
          </a:p>
          <a:p>
            <a:pPr>
              <a:buFontTx/>
              <a:buNone/>
            </a:pPr>
            <a:r>
              <a:rPr lang="ru-RU"/>
              <a:t>Млечный путь увидеть чтоб</a:t>
            </a:r>
          </a:p>
          <a:p>
            <a:pPr>
              <a:buFontTx/>
              <a:buNone/>
            </a:pPr>
            <a:r>
              <a:rPr lang="ru-RU"/>
              <a:t>Нужен мощный …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27538" y="3429000"/>
            <a:ext cx="194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651500" y="1989138"/>
            <a:ext cx="2098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3300"/>
                </a:solidFill>
              </a:rPr>
              <a:t>телескоп</a:t>
            </a:r>
          </a:p>
        </p:txBody>
      </p:sp>
      <p:pic>
        <p:nvPicPr>
          <p:cNvPr id="15366" name="Picture 6" descr="Drawn_wallpapers_Vector_Wallpapers_Telescope_01578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43248"/>
            <a:ext cx="3589347" cy="269172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836613"/>
            <a:ext cx="5194300" cy="2333625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Телескопом сотни лет</a:t>
            </a:r>
          </a:p>
          <a:p>
            <a:pPr>
              <a:buFontTx/>
              <a:buNone/>
            </a:pPr>
            <a:r>
              <a:rPr lang="ru-RU"/>
              <a:t>Изучают жизнь планет.</a:t>
            </a:r>
          </a:p>
          <a:p>
            <a:pPr>
              <a:buFontTx/>
              <a:buNone/>
            </a:pPr>
            <a:r>
              <a:rPr lang="ru-RU"/>
              <a:t>Нам расскажет обо всем</a:t>
            </a:r>
          </a:p>
          <a:p>
            <a:pPr>
              <a:buFontTx/>
              <a:buNone/>
            </a:pPr>
            <a:r>
              <a:rPr lang="ru-RU"/>
              <a:t>Умный дядя …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588125" y="2492375"/>
            <a:ext cx="220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3300"/>
                </a:solidFill>
              </a:rPr>
              <a:t>астроном</a:t>
            </a:r>
          </a:p>
        </p:txBody>
      </p:sp>
      <p:pic>
        <p:nvPicPr>
          <p:cNvPr id="17413" name="Picture 5" descr="а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57563"/>
            <a:ext cx="3384550" cy="3316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319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Monotype Corsiva</vt:lpstr>
      <vt:lpstr>1_Оформление по умолчанию</vt:lpstr>
      <vt:lpstr>Слайд 1</vt:lpstr>
      <vt:lpstr>Отгадай загадку</vt:lpstr>
      <vt:lpstr>Слайд 3</vt:lpstr>
      <vt:lpstr>Слайд 4</vt:lpstr>
      <vt:lpstr>Слайд 5</vt:lpstr>
      <vt:lpstr>Слайд 6</vt:lpstr>
      <vt:lpstr>Солнце – это…</vt:lpstr>
      <vt:lpstr>Слайд 8</vt:lpstr>
      <vt:lpstr>Слайд 9</vt:lpstr>
      <vt:lpstr>Слайд 10</vt:lpstr>
      <vt:lpstr>Работа по учебнику</vt:lpstr>
      <vt:lpstr>Слайд 12</vt:lpstr>
      <vt:lpstr>Созвездие Кассиопея</vt:lpstr>
      <vt:lpstr>Слайд 14</vt:lpstr>
      <vt:lpstr>Созвездие Орион</vt:lpstr>
      <vt:lpstr>Слайд 16</vt:lpstr>
      <vt:lpstr>Созвездие Лебедь</vt:lpstr>
      <vt:lpstr>Слайд 18</vt:lpstr>
      <vt:lpstr>Путешествие по Зодиаку</vt:lpstr>
      <vt:lpstr>Ответь на вопросы:</vt:lpstr>
      <vt:lpstr>Источники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6</cp:revision>
  <dcterms:created xsi:type="dcterms:W3CDTF">2010-09-16T13:44:07Z</dcterms:created>
  <dcterms:modified xsi:type="dcterms:W3CDTF">2015-10-07T15:35:19Z</dcterms:modified>
</cp:coreProperties>
</file>