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33CC"/>
    <a:srgbClr val="CC6600"/>
    <a:srgbClr val="FF6600"/>
    <a:srgbClr val="CC66FF"/>
    <a:srgbClr val="FF7C80"/>
    <a:srgbClr val="FFFF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D847-EC07-460E-AAF6-668DB351B4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E6AE-9B16-4B94-9D4D-F98399081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1F7ED-9B53-4252-A638-A8D4AF9978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DC4B-EA53-4CF1-945A-054A3D3D7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A9E0-F042-4197-8D8B-097952C62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3BDC3-E0AA-4A35-8B56-034F65AE2F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C569E-5A83-49CB-97D0-FB9277662E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AE37-F1CD-4B3B-9476-592297D7C4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96948-8AE1-445B-9206-6C725B81AD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9E3EA-2FE4-4CB8-BF18-F58BA4826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A797-61DF-43B6-B454-C88622F18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23FBD2-E54C-4AB0-AD0B-D2C453860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diski.ru/catalog/1877/1891" TargetMode="External"/><Relationship Id="rId13" Type="http://schemas.openxmlformats.org/officeDocument/2006/relationships/hyperlink" Target="http://info.vneti.com.ua/projekt/ekzotikflora/goods" TargetMode="External"/><Relationship Id="rId3" Type="http://schemas.openxmlformats.org/officeDocument/2006/relationships/hyperlink" Target="http://www.cartoonclipartfree.com/Cliparts_Free/Pflanzen_Free/Cartoon_Clipart_Free_Page_3.html" TargetMode="External"/><Relationship Id="rId7" Type="http://schemas.openxmlformats.org/officeDocument/2006/relationships/hyperlink" Target="http://news.marketgid.com/ru/907/page2003.html" TargetMode="External"/><Relationship Id="rId12" Type="http://schemas.openxmlformats.org/officeDocument/2006/relationships/hyperlink" Target="http://www.photosight.ru/photos/230704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ower-care.ru/2010/08/page/2/" TargetMode="External"/><Relationship Id="rId11" Type="http://schemas.openxmlformats.org/officeDocument/2006/relationships/hyperlink" Target="http://beauty.wild-mistress.ru/wm/beauty.nsf/publicall/2010-06-07-294426.html" TargetMode="External"/><Relationship Id="rId5" Type="http://schemas.openxmlformats.org/officeDocument/2006/relationships/hyperlink" Target="http://moizveti.ucoz.ru/publ/14-1-0-117" TargetMode="External"/><Relationship Id="rId15" Type="http://schemas.openxmlformats.org/officeDocument/2006/relationships/hyperlink" Target="http://fotki.yandex.ru/users/honya-ps/view/7117/" TargetMode="External"/><Relationship Id="rId10" Type="http://schemas.openxmlformats.org/officeDocument/2006/relationships/hyperlink" Target="http://www.ufl.ua/ru/12/0/3018" TargetMode="External"/><Relationship Id="rId4" Type="http://schemas.openxmlformats.org/officeDocument/2006/relationships/hyperlink" Target="http://win-web.ru/clip/view/cveti-4.html" TargetMode="External"/><Relationship Id="rId9" Type="http://schemas.openxmlformats.org/officeDocument/2006/relationships/hyperlink" Target="http://cvetu.katalogkatalog.ru/n/nefrolepis/index.html" TargetMode="External"/><Relationship Id="rId14" Type="http://schemas.openxmlformats.org/officeDocument/2006/relationships/hyperlink" Target="http://botsib.ru/component/option,com_datsogallery/Itemid,80/func,detail/catid,3/id,6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860800"/>
            <a:ext cx="8275638" cy="1470025"/>
          </a:xfrm>
        </p:spPr>
        <p:txBody>
          <a:bodyPr/>
          <a:lstStyle/>
          <a:p>
            <a:r>
              <a:rPr lang="ru-RU" sz="6000" dirty="0">
                <a:solidFill>
                  <a:srgbClr val="008000"/>
                </a:solidFill>
                <a:latin typeface="Monotype Corsiva" pitchFamily="66" charset="0"/>
              </a:rPr>
              <a:t>Мир комнатных растений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788"/>
            <a:ext cx="6400800" cy="1752600"/>
          </a:xfrm>
        </p:spPr>
        <p:txBody>
          <a:bodyPr/>
          <a:lstStyle/>
          <a:p>
            <a:r>
              <a:rPr lang="ru-RU" dirty="0"/>
              <a:t>        </a:t>
            </a:r>
            <a:r>
              <a:rPr lang="ru-RU" dirty="0">
                <a:solidFill>
                  <a:srgbClr val="CC6600"/>
                </a:solidFill>
              </a:rPr>
              <a:t>Окружающий мир </a:t>
            </a:r>
          </a:p>
          <a:p>
            <a:r>
              <a:rPr lang="ru-RU" dirty="0">
                <a:solidFill>
                  <a:srgbClr val="CC6600"/>
                </a:solidFill>
              </a:rPr>
              <a:t>       2 класс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9" name="Picture 21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926138"/>
            <a:ext cx="1187450" cy="931862"/>
          </a:xfrm>
          <a:prstGeom prst="rect">
            <a:avLst/>
          </a:prstGeom>
          <a:noFill/>
        </p:spPr>
      </p:pic>
      <p:pic>
        <p:nvPicPr>
          <p:cNvPr id="2071" name="Picture 23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5897563"/>
            <a:ext cx="1223963" cy="960437"/>
          </a:xfrm>
          <a:prstGeom prst="rect">
            <a:avLst/>
          </a:prstGeom>
          <a:noFill/>
        </p:spPr>
      </p:pic>
      <p:pic>
        <p:nvPicPr>
          <p:cNvPr id="2072" name="Picture 2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76250"/>
            <a:ext cx="4391025" cy="3395663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9" name="Picture 37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44675"/>
            <a:ext cx="3600450" cy="36004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462" name="Picture 30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076700"/>
            <a:ext cx="1301750" cy="1873250"/>
          </a:xfrm>
          <a:prstGeom prst="rect">
            <a:avLst/>
          </a:prstGeom>
          <a:noFill/>
        </p:spPr>
      </p:pic>
      <p:pic>
        <p:nvPicPr>
          <p:cNvPr id="18450" name="Picture 18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005263"/>
            <a:ext cx="1765300" cy="180022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6" descr="big_p6_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18439" name="Picture 7" descr="big_p6_p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008000"/>
                </a:solidFill>
              </a:rPr>
              <a:t>Значение комнатных растений </a:t>
            </a:r>
            <a:br>
              <a:rPr lang="ru-RU" sz="4000">
                <a:solidFill>
                  <a:srgbClr val="008000"/>
                </a:solidFill>
              </a:rPr>
            </a:br>
            <a:r>
              <a:rPr lang="ru-RU" sz="4000">
                <a:solidFill>
                  <a:srgbClr val="008000"/>
                </a:solidFill>
              </a:rPr>
              <a:t>в нашей жизни.</a:t>
            </a:r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468313" y="4508500"/>
            <a:ext cx="1223962" cy="360363"/>
          </a:xfrm>
          <a:prstGeom prst="curvedDownArrow">
            <a:avLst>
              <a:gd name="adj1" fmla="val 39971"/>
              <a:gd name="adj2" fmla="val 141520"/>
              <a:gd name="adj3" fmla="val 40773"/>
            </a:avLst>
          </a:prstGeom>
          <a:solidFill>
            <a:srgbClr val="5F5F5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8"/>
          <p:cNvSpPr>
            <a:spLocks noChangeArrowheads="1"/>
          </p:cNvSpPr>
          <p:nvPr/>
        </p:nvSpPr>
        <p:spPr bwMode="auto">
          <a:xfrm rot="10800000">
            <a:off x="2051050" y="4508500"/>
            <a:ext cx="1296988" cy="360363"/>
          </a:xfrm>
          <a:prstGeom prst="curvedUpArrow">
            <a:avLst>
              <a:gd name="adj1" fmla="val 35741"/>
              <a:gd name="adj2" fmla="val 107724"/>
              <a:gd name="adj3" fmla="val 38676"/>
            </a:avLst>
          </a:prstGeom>
          <a:solidFill>
            <a:srgbClr val="5F5F5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18448" name="Picture 16" descr="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913" y="1125538"/>
            <a:ext cx="1533525" cy="2046287"/>
          </a:xfrm>
          <a:prstGeom prst="rect">
            <a:avLst/>
          </a:prstGeom>
          <a:noFill/>
        </p:spPr>
      </p:pic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23913" y="328453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Украшают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511925" y="334168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Лечат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900113" y="6005513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Собирают пыль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508625" y="6005513"/>
            <a:ext cx="297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Очищают воздух</a:t>
            </a:r>
          </a:p>
        </p:txBody>
      </p:sp>
      <p:pic>
        <p:nvPicPr>
          <p:cNvPr id="18457" name="Picture 2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852738"/>
            <a:ext cx="1546225" cy="1546225"/>
          </a:xfrm>
          <a:prstGeom prst="rect">
            <a:avLst/>
          </a:prstGeom>
          <a:noFill/>
        </p:spPr>
      </p:pic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5364163" y="2060575"/>
            <a:ext cx="1152525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 flipV="1">
            <a:off x="2484438" y="2205038"/>
            <a:ext cx="1366837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2627313" y="4365625"/>
            <a:ext cx="1223962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5940425" y="4508500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7524750" y="4508500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0066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5364163" y="4365625"/>
            <a:ext cx="1079500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67" name="Picture 35" descr="01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196975"/>
            <a:ext cx="1830387" cy="2087563"/>
          </a:xfrm>
          <a:prstGeom prst="rect">
            <a:avLst/>
          </a:prstGeom>
          <a:noFill/>
        </p:spPr>
      </p:pic>
      <p:pic>
        <p:nvPicPr>
          <p:cNvPr id="18468" name="Picture 36" descr="Копия Рисунок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1844675"/>
            <a:ext cx="1990725" cy="36004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5148263" y="1844675"/>
            <a:ext cx="287337" cy="360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1" animBg="1"/>
      <p:bldP spid="18443" grpId="1" animBg="1"/>
      <p:bldP spid="18453" grpId="0"/>
      <p:bldP spid="18454" grpId="0"/>
      <p:bldP spid="18455" grpId="0"/>
      <p:bldP spid="18456" grpId="0"/>
      <p:bldP spid="18458" grpId="0" animBg="1"/>
      <p:bldP spid="18459" grpId="0" animBg="1"/>
      <p:bldP spid="18460" grpId="0" animBg="1"/>
      <p:bldP spid="18464" grpId="0" animBg="1"/>
      <p:bldP spid="18465" grpId="0" animBg="1"/>
      <p:bldP spid="18466" grpId="0" animBg="1"/>
      <p:bldP spid="184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2" name="Picture 8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5734050"/>
            <a:ext cx="1368425" cy="1073150"/>
          </a:xfrm>
          <a:prstGeom prst="rect">
            <a:avLst/>
          </a:prstGeom>
          <a:noFill/>
        </p:spPr>
      </p:pic>
      <p:pic>
        <p:nvPicPr>
          <p:cNvPr id="26635" name="Picture 11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Растения – лекари.</a:t>
            </a:r>
          </a:p>
        </p:txBody>
      </p:sp>
      <p:pic>
        <p:nvPicPr>
          <p:cNvPr id="26637" name="Picture 13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4064000" cy="304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38" name="Picture 14" descr="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484313"/>
            <a:ext cx="2970212" cy="3959225"/>
          </a:xfrm>
          <a:prstGeom prst="rect">
            <a:avLst/>
          </a:prstGeom>
          <a:noFill/>
          <a:ln w="38100">
            <a:solidFill>
              <a:srgbClr val="CC66FF"/>
            </a:solidFill>
            <a:miter lim="800000"/>
            <a:headEnd/>
            <a:tailEnd/>
          </a:ln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979613" y="4868863"/>
            <a:ext cx="102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Алое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334000" y="5589588"/>
            <a:ext cx="305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Герань душистая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/>
          <a:lstStyle/>
          <a:p>
            <a:pPr algn="l"/>
            <a:r>
              <a:rPr lang="ru-RU" sz="4000">
                <a:solidFill>
                  <a:srgbClr val="008000"/>
                </a:solidFill>
              </a:rPr>
              <a:t>   Работа по учебнику.</a:t>
            </a:r>
          </a:p>
        </p:txBody>
      </p:sp>
      <p:pic>
        <p:nvPicPr>
          <p:cNvPr id="24583" name="Picture 7" descr="Копия 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860800"/>
            <a:ext cx="1471612" cy="26685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4584" name="Picture 8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5734050"/>
            <a:ext cx="1368425" cy="1073150"/>
          </a:xfrm>
          <a:prstGeom prst="rect">
            <a:avLst/>
          </a:prstGeom>
          <a:noFill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84213" y="1797050"/>
            <a:ext cx="5327650" cy="40290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/>
              <a:t> 1).  Прочитай текст </a:t>
            </a:r>
          </a:p>
          <a:p>
            <a:pPr marL="342900" indent="-342900"/>
            <a:r>
              <a:rPr lang="ru-RU" sz="3200"/>
              <a:t>       на стр. 71 учебника.</a:t>
            </a:r>
          </a:p>
          <a:p>
            <a:pPr marL="342900" indent="-342900"/>
            <a:endParaRPr lang="ru-RU" sz="3200"/>
          </a:p>
          <a:p>
            <a:pPr marL="342900" indent="-342900"/>
            <a:r>
              <a:rPr lang="ru-RU" sz="3200"/>
              <a:t> 2). Расскажи, что надо делать, чтобы растения всегда были здоровыми</a:t>
            </a:r>
          </a:p>
          <a:p>
            <a:pPr marL="342900" indent="-342900"/>
            <a:r>
              <a:rPr lang="ru-RU" sz="3200"/>
              <a:t>   и красивыми?</a:t>
            </a:r>
          </a:p>
          <a:p>
            <a:pPr marL="342900" indent="-342900"/>
            <a:endParaRPr lang="ru-RU" sz="3200"/>
          </a:p>
        </p:txBody>
      </p:sp>
      <p:pic>
        <p:nvPicPr>
          <p:cNvPr id="24586" name="Picture 10" descr="gf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476250"/>
            <a:ext cx="2236787" cy="29527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4587" name="Picture 11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11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6600"/>
                </a:solidFill>
              </a:rPr>
              <a:t>Уход за комнатными растениями.</a:t>
            </a:r>
          </a:p>
        </p:txBody>
      </p:sp>
      <p:pic>
        <p:nvPicPr>
          <p:cNvPr id="21514" name="Picture 10" descr="DSCN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63663"/>
            <a:ext cx="2663825" cy="199866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1515" name="Picture 11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33825"/>
            <a:ext cx="2592388" cy="18319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16" name="Picture 12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2592388" cy="1871663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21520" name="Picture 16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263775"/>
            <a:ext cx="2409825" cy="2820988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21521" name="Picture 17" descr="b3b8a7eb238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005263"/>
            <a:ext cx="2592388" cy="19923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10" name="Picture 6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6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22535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Источники: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3"/>
              </a:rPr>
              <a:t>http://www.cartoonclipartfree.com/Cliparts_Free/Pflanzen_Free/Cartoon_Clipart_Free_Page_3.html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4"/>
              </a:rPr>
              <a:t>http://win-web.ru/clip/view/cveti-4.html</a:t>
            </a:r>
            <a:endParaRPr lang="ru-RU" sz="1800">
              <a:hlinkClick r:id="rId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5"/>
              </a:rPr>
              <a:t>http://moizveti.ucoz.ru/publ/14-1-0-117</a:t>
            </a:r>
            <a:endParaRPr lang="ru-RU" sz="1800">
              <a:hlinkClick r:id="rId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6"/>
              </a:rPr>
              <a:t>http://flower-care.ru/2010/08/page/2/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7"/>
              </a:rPr>
              <a:t>http://news.marketgid.com/ru/907/page2003.html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8"/>
              </a:rPr>
              <a:t>http://www.cddiski.ru/catalog/1877/1891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9"/>
              </a:rPr>
              <a:t>http://cvetu.katalogkatalog.ru/n/nefrolepis/index.html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0"/>
              </a:rPr>
              <a:t>http://www.ufl.ua/ru/12/0/3018</a:t>
            </a:r>
            <a:endParaRPr lang="ru-RU" sz="1800">
              <a:hlinkClick r:id="rId1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1"/>
              </a:rPr>
              <a:t>http://beauty.wild-mistress.ru/wm/beauty.nsf/publicall/2010-06-07-294426.html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2"/>
              </a:rPr>
              <a:t>http://www.photosight.ru/photos/2307048/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3"/>
              </a:rPr>
              <a:t>http://info.vneti.com.ua/projekt/ekzotikflora/goods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4"/>
              </a:rPr>
              <a:t>http://botsib.ru/component/option,com_datsogallery/Itemid,80/func,detail/catid,3/id,69/</a:t>
            </a:r>
            <a:endParaRPr lang="ru-RU" sz="1800"/>
          </a:p>
          <a:p>
            <a:pPr marL="609600" indent="-609600">
              <a:lnSpc>
                <a:spcPct val="80000"/>
              </a:lnSpc>
            </a:pPr>
            <a:r>
              <a:rPr lang="ru-RU" sz="1800">
                <a:hlinkClick r:id="rId15"/>
              </a:rPr>
              <a:t>http://fotki.yandex.ru/users/honya-ps/view/7117/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006600"/>
                </a:solidFill>
              </a:rPr>
              <a:t>        Отгадай загадку.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81" name="Picture 9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3082" name="Picture 10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pic>
        <p:nvPicPr>
          <p:cNvPr id="3083" name="Picture 11" descr="Копия 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35150"/>
            <a:ext cx="1990725" cy="3609975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331913" y="1916113"/>
            <a:ext cx="4537075" cy="3095625"/>
          </a:xfrm>
          <a:prstGeom prst="roundRect">
            <a:avLst>
              <a:gd name="adj" fmla="val 16667"/>
            </a:avLst>
          </a:prstGeom>
          <a:solidFill>
            <a:srgbClr val="FFD869"/>
          </a:solid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/>
              <a:t>Очищают воздух, </a:t>
            </a:r>
          </a:p>
          <a:p>
            <a:r>
              <a:rPr lang="ru-RU" sz="3600"/>
              <a:t>Создают уют,</a:t>
            </a:r>
          </a:p>
          <a:p>
            <a:r>
              <a:rPr lang="ru-RU" sz="3600"/>
              <a:t>На окнах зеленеют</a:t>
            </a:r>
          </a:p>
          <a:p>
            <a:r>
              <a:rPr lang="ru-RU" sz="3600"/>
              <a:t>И зимой цветут.</a:t>
            </a:r>
          </a:p>
        </p:txBody>
      </p:sp>
      <p:pic>
        <p:nvPicPr>
          <p:cNvPr id="3090" name="Picture 18" descr="Копия (2) 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520825"/>
            <a:ext cx="5413375" cy="4213225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63713" y="404813"/>
            <a:ext cx="580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66"/>
                </a:solidFill>
              </a:rPr>
              <a:t>Комнатные растения.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6" grpId="0" animBg="1"/>
      <p:bldP spid="3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006600"/>
                </a:solidFill>
              </a:rPr>
              <a:t>Какие комнатные растения </a:t>
            </a:r>
            <a:br>
              <a:rPr lang="ru-RU" sz="4000">
                <a:solidFill>
                  <a:srgbClr val="006600"/>
                </a:solidFill>
              </a:rPr>
            </a:br>
            <a:r>
              <a:rPr lang="ru-RU" sz="4000">
                <a:solidFill>
                  <a:srgbClr val="006600"/>
                </a:solidFill>
              </a:rPr>
              <a:t>ты знаешь?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6" name="Picture 8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7177" name="Picture 9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pic>
        <p:nvPicPr>
          <p:cNvPr id="7181" name="Picture 13" descr="Копия 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71663"/>
            <a:ext cx="6192838" cy="3862387"/>
          </a:xfrm>
          <a:prstGeom prst="rect">
            <a:avLst/>
          </a:prstGeom>
          <a:noFill/>
          <a:ln w="38100">
            <a:solidFill>
              <a:srgbClr val="FBC83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Растения нашего класса.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7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10248" name="Picture 8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pic>
        <p:nvPicPr>
          <p:cNvPr id="10253" name="Picture 13" descr="201199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700213"/>
            <a:ext cx="1857375" cy="3671887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10254" name="Picture 1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700213"/>
            <a:ext cx="2403475" cy="3671887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0257" name="Picture 17" descr="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700213"/>
            <a:ext cx="2609850" cy="3675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55650" y="5516563"/>
            <a:ext cx="230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Нефролепис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911600" y="5516563"/>
            <a:ext cx="1812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Монстера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300788" y="5502275"/>
            <a:ext cx="238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Сансевиерия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60" grpId="0"/>
      <p:bldP spid="10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DSCN0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2268537" cy="3384550"/>
          </a:xfrm>
          <a:prstGeom prst="rect">
            <a:avLst/>
          </a:prstGeom>
          <a:solidFill>
            <a:srgbClr val="5F5F5F"/>
          </a:solidFill>
          <a:ln w="381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5" name="Picture 7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11163"/>
            <a:ext cx="1368425" cy="1073150"/>
          </a:xfrm>
          <a:prstGeom prst="rect">
            <a:avLst/>
          </a:prstGeom>
          <a:noFill/>
        </p:spPr>
      </p:pic>
      <p:pic>
        <p:nvPicPr>
          <p:cNvPr id="12296" name="Picture 8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5445125"/>
            <a:ext cx="1368426" cy="1073150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01" name="Содержимое 7" descr="Рисунок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2951163" cy="23764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305" name="Picture 17" descr="DSCN0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2788" y="3213100"/>
            <a:ext cx="3027362" cy="237807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543300" y="49815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563938" y="5084763"/>
            <a:ext cx="1900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Эуфорбия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68313" y="3357563"/>
            <a:ext cx="252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Спатифиллум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588125" y="5805488"/>
            <a:ext cx="1357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Циссус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  <p:bldP spid="12311" grpId="0"/>
      <p:bldP spid="123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2" name="Picture 6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14343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pic>
        <p:nvPicPr>
          <p:cNvPr id="14347" name="Picture 11" descr="DSCN0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573463"/>
            <a:ext cx="3246438" cy="22748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940425" y="5949950"/>
            <a:ext cx="209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Шеффлера</a:t>
            </a:r>
          </a:p>
        </p:txBody>
      </p:sp>
      <p:pic>
        <p:nvPicPr>
          <p:cNvPr id="14360" name="Picture 24" descr="post-105-1236602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3563937" cy="4752975"/>
          </a:xfrm>
          <a:prstGeom prst="rect">
            <a:avLst/>
          </a:prstGeom>
          <a:solidFill>
            <a:srgbClr val="5F5F5F"/>
          </a:solidFill>
          <a:ln w="381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824038" y="5805488"/>
            <a:ext cx="116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Фикус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526088" y="2924175"/>
            <a:ext cx="271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Роза китайская</a:t>
            </a:r>
          </a:p>
        </p:txBody>
      </p:sp>
      <p:pic>
        <p:nvPicPr>
          <p:cNvPr id="14363" name="Picture 27" descr="0_1c7a6_d1bd35d1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03225"/>
            <a:ext cx="3273425" cy="2455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61" grpId="0"/>
      <p:bldP spid="14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6" name="Picture 6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15367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ru-RU" sz="3600" dirty="0">
                <a:solidFill>
                  <a:srgbClr val="006600"/>
                </a:solidFill>
              </a:rPr>
              <a:t>Подумай, чем комнатные растения отличаются от растений в природе?</a:t>
            </a:r>
          </a:p>
        </p:txBody>
      </p:sp>
      <p:pic>
        <p:nvPicPr>
          <p:cNvPr id="15370" name="Picture 10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150" y="1773238"/>
            <a:ext cx="2962275" cy="42481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5371" name="Picture 11" descr="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671887" cy="2160588"/>
          </a:xfrm>
          <a:prstGeom prst="rect">
            <a:avLst/>
          </a:prstGeom>
          <a:noFill/>
        </p:spPr>
      </p:pic>
      <p:pic>
        <p:nvPicPr>
          <p:cNvPr id="15373" name="Picture 13" descr="Копия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700213"/>
            <a:ext cx="3529013" cy="20891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57158" y="2500307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/>
              <a:t>	</a:t>
            </a:r>
            <a:r>
              <a:rPr lang="ru-RU" sz="2800" dirty="0"/>
              <a:t>Осенью листья у лиственных деревьев и кустарников желтеют, краснеют и опадают. Зимой они стоят голые под снегом. Весной на них </a:t>
            </a:r>
            <a:r>
              <a:rPr lang="ru-RU" sz="2800" dirty="0" err="1"/>
              <a:t>появ</a:t>
            </a:r>
            <a:r>
              <a:rPr lang="ru-RU" sz="2800" dirty="0"/>
              <a:t>-</a:t>
            </a:r>
          </a:p>
          <a:p>
            <a:r>
              <a:rPr lang="ru-RU" sz="2800" dirty="0" err="1"/>
              <a:t>ляются</a:t>
            </a:r>
            <a:r>
              <a:rPr lang="ru-RU" sz="2800" dirty="0"/>
              <a:t> новые, молодые листочки.</a:t>
            </a:r>
          </a:p>
          <a:p>
            <a:r>
              <a:rPr lang="ru-RU" sz="2800" dirty="0"/>
              <a:t>	Несмотря на изменения в неживой природе с наступлением зимы, комнатные растения по-прежнему остались </a:t>
            </a:r>
            <a:r>
              <a:rPr lang="ru-RU" sz="2800" dirty="0" err="1"/>
              <a:t>зелёными.Эти</a:t>
            </a:r>
            <a:r>
              <a:rPr lang="ru-RU" sz="2800" dirty="0"/>
              <a:t> растения </a:t>
            </a:r>
            <a:r>
              <a:rPr lang="ru-RU" sz="2800" dirty="0" err="1"/>
              <a:t>дер</a:t>
            </a:r>
            <a:r>
              <a:rPr lang="ru-RU" sz="2800" dirty="0"/>
              <a:t>-</a:t>
            </a:r>
          </a:p>
          <a:p>
            <a:r>
              <a:rPr lang="ru-RU" sz="2800" dirty="0"/>
              <a:t>жат в помещении, а в помещении тепло. Человек ухаживает за комнатными растениями.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49219 -0.5145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2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4323 -0.183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8313" y="515938"/>
            <a:ext cx="8675687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                                      Родина большинства ком-</a:t>
            </a:r>
          </a:p>
          <a:p>
            <a:r>
              <a:rPr lang="ru-RU" sz="2800"/>
              <a:t>                                      натных растений – жаркие </a:t>
            </a:r>
          </a:p>
          <a:p>
            <a:r>
              <a:rPr lang="ru-RU" sz="2800"/>
              <a:t>                                      страны, где круглый год </a:t>
            </a:r>
          </a:p>
          <a:p>
            <a:r>
              <a:rPr lang="ru-RU" sz="2800"/>
              <a:t>                                      лето. Поэтому человек</a:t>
            </a:r>
          </a:p>
          <a:p>
            <a:r>
              <a:rPr lang="ru-RU" sz="2800"/>
              <a:t>                                      создаёт и зимой для них</a:t>
            </a:r>
          </a:p>
          <a:p>
            <a:r>
              <a:rPr lang="ru-RU" sz="2800"/>
              <a:t>                                      примерно такие же усло-</a:t>
            </a:r>
          </a:p>
          <a:p>
            <a:r>
              <a:rPr lang="ru-RU" sz="2800"/>
              <a:t>                                      вия, как и летом, иначе</a:t>
            </a:r>
          </a:p>
          <a:p>
            <a:r>
              <a:rPr lang="ru-RU" sz="2800"/>
              <a:t>                                      они погибли бы.</a:t>
            </a:r>
          </a:p>
          <a:p>
            <a:endParaRPr lang="ru-RU" sz="2800"/>
          </a:p>
          <a:p>
            <a:endParaRPr lang="ru-RU" sz="2800"/>
          </a:p>
          <a:p>
            <a:r>
              <a:rPr lang="ru-RU" sz="2800"/>
              <a:t>Эти растения выращивают только в помещениях,</a:t>
            </a:r>
          </a:p>
          <a:p>
            <a:r>
              <a:rPr lang="ru-RU" sz="2800"/>
              <a:t>поэтому их и называют  - </a:t>
            </a:r>
            <a:r>
              <a:rPr lang="ru-RU" sz="2800">
                <a:solidFill>
                  <a:srgbClr val="FF0000"/>
                </a:solidFill>
              </a:rPr>
              <a:t>комнатные растения</a:t>
            </a:r>
            <a:r>
              <a:rPr lang="ru-RU" sz="2800"/>
              <a:t>.</a:t>
            </a:r>
          </a:p>
          <a:p>
            <a:endParaRPr lang="ru-RU" sz="2800"/>
          </a:p>
          <a:p>
            <a:r>
              <a:rPr lang="ru-RU" sz="2800"/>
              <a:t>   </a:t>
            </a:r>
          </a:p>
          <a:p>
            <a:endParaRPr lang="ru-RU" sz="280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6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734050"/>
            <a:ext cx="1368425" cy="1073150"/>
          </a:xfrm>
          <a:prstGeom prst="rect">
            <a:avLst/>
          </a:prstGeom>
          <a:noFill/>
        </p:spPr>
      </p:pic>
      <p:pic>
        <p:nvPicPr>
          <p:cNvPr id="16391" name="Picture 7" descr="big_p6_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  <p:pic>
        <p:nvPicPr>
          <p:cNvPr id="16393" name="Picture 9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822700" cy="4105275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5400000">
            <a:off x="4441825" y="-4441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rot="5400000">
            <a:off x="4441825" y="2155825"/>
            <a:ext cx="260350" cy="9144000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/>
          <a:lstStyle/>
          <a:p>
            <a:pPr algn="l"/>
            <a:r>
              <a:rPr lang="ru-RU" sz="4000">
                <a:solidFill>
                  <a:srgbClr val="008000"/>
                </a:solidFill>
              </a:rPr>
              <a:t>   Работа по учебнику.</a:t>
            </a:r>
          </a:p>
        </p:txBody>
      </p:sp>
      <p:pic>
        <p:nvPicPr>
          <p:cNvPr id="17419" name="Picture 11" descr="Копия 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860800"/>
            <a:ext cx="1471612" cy="266858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14" name="Picture 6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5734050"/>
            <a:ext cx="1368425" cy="1073150"/>
          </a:xfrm>
          <a:prstGeom prst="rect">
            <a:avLst/>
          </a:prstGeom>
          <a:noFill/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4213" y="1797050"/>
            <a:ext cx="5327650" cy="35417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/>
              <a:t> 1).  Прочитай 1-ый текст </a:t>
            </a:r>
          </a:p>
          <a:p>
            <a:pPr marL="342900" indent="-342900"/>
            <a:r>
              <a:rPr lang="ru-RU" sz="3200"/>
              <a:t>       на стр. 72 учебника.</a:t>
            </a:r>
          </a:p>
          <a:p>
            <a:pPr marL="342900" indent="-342900"/>
            <a:endParaRPr lang="ru-RU" sz="3200"/>
          </a:p>
          <a:p>
            <a:pPr marL="342900" indent="-342900"/>
            <a:r>
              <a:rPr lang="ru-RU" sz="3200"/>
              <a:t> 2). Расскажи, почему </a:t>
            </a:r>
          </a:p>
          <a:p>
            <a:pPr marL="342900" indent="-342900"/>
            <a:r>
              <a:rPr lang="ru-RU" sz="3200"/>
              <a:t>      люди выращивают </a:t>
            </a:r>
          </a:p>
          <a:p>
            <a:pPr marL="342900" indent="-342900"/>
            <a:r>
              <a:rPr lang="ru-RU" sz="3200"/>
              <a:t>      комнатные растения?</a:t>
            </a:r>
          </a:p>
          <a:p>
            <a:pPr marL="342900" indent="-342900"/>
            <a:endParaRPr lang="ru-RU" sz="3200"/>
          </a:p>
        </p:txBody>
      </p:sp>
      <p:pic>
        <p:nvPicPr>
          <p:cNvPr id="17417" name="Picture 9" descr="gf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7463" y="476250"/>
            <a:ext cx="2236787" cy="29527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15" name="Picture 7" descr="big_p6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5740400"/>
            <a:ext cx="1368425" cy="107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2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249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Monotype Corsiva</vt:lpstr>
      <vt:lpstr>Оформление по умолчанию</vt:lpstr>
      <vt:lpstr>Мир комнатных растений</vt:lpstr>
      <vt:lpstr>        Отгадай загадку.</vt:lpstr>
      <vt:lpstr>Какие комнатные растения  ты знаешь?</vt:lpstr>
      <vt:lpstr>Растения нашего класса.</vt:lpstr>
      <vt:lpstr>Слайд 5</vt:lpstr>
      <vt:lpstr>Слайд 6</vt:lpstr>
      <vt:lpstr>Подумай, чем комнатные растения отличаются от растений в природе?</vt:lpstr>
      <vt:lpstr>Слайд 8</vt:lpstr>
      <vt:lpstr>   Работа по учебнику.</vt:lpstr>
      <vt:lpstr>Значение комнатных растений  в нашей жизни.</vt:lpstr>
      <vt:lpstr>Растения – лекари.</vt:lpstr>
      <vt:lpstr>   Работа по учебнику.</vt:lpstr>
      <vt:lpstr>Уход за комнатными растениями.</vt:lpstr>
      <vt:lpstr>Источники: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10</cp:revision>
  <dcterms:created xsi:type="dcterms:W3CDTF">2010-10-17T17:38:43Z</dcterms:created>
  <dcterms:modified xsi:type="dcterms:W3CDTF">2015-10-07T16:13:11Z</dcterms:modified>
</cp:coreProperties>
</file>