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FB93-5924-4576-AC37-CC0772D41D7B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49BD-1B88-4E1A-8542-9604D7ED0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49BD-1B88-4E1A-8542-9604D7ED0C4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4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essiya-ua.com/pars_docs/refs/34/33013/33013_html_2598910d.gif" TargetMode="External"/><Relationship Id="rId13" Type="http://schemas.openxmlformats.org/officeDocument/2006/relationships/hyperlink" Target="http://mtdata.ru/u23/photo55D4/20227347739-0/original.jpg" TargetMode="External"/><Relationship Id="rId18" Type="http://schemas.openxmlformats.org/officeDocument/2006/relationships/hyperlink" Target="http://lib.rus.ec/i/3/188803/i_057.jpg" TargetMode="External"/><Relationship Id="rId3" Type="http://schemas.openxmlformats.org/officeDocument/2006/relationships/hyperlink" Target="http://www.ternovka4school.org.ua/uploads/posts/2012-03/1331757699_0301.gif" TargetMode="External"/><Relationship Id="rId21" Type="http://schemas.openxmlformats.org/officeDocument/2006/relationships/hyperlink" Target="http://www.i-gnom.ru/books/Speech/01/R5_4.html" TargetMode="External"/><Relationship Id="rId7" Type="http://schemas.openxmlformats.org/officeDocument/2006/relationships/hyperlink" Target="http://www.rudata.ru/w/images/7/79/%D0%A8%D0%BA%D0%BE%D0%BB%D1%8C%D0%BD%D1%8B%D0%B9_%D1%81%D0%BB%D0%BE%D0%B2%D0%B0%D1%80%D1%8C_%D1%81%D0%B8%D0%BD%D0%BE%D0%BD%D0%B8%D0%BC%D0%BE%D0%B2_%D0%BA%D0%BD%D0%B8%D0%B3%D0%B0.jpg" TargetMode="External"/><Relationship Id="rId12" Type="http://schemas.openxmlformats.org/officeDocument/2006/relationships/hyperlink" Target="http://cs311131.vk.me/v311131281/478d/2N3YHNY8ogM.jpg" TargetMode="External"/><Relationship Id="rId17" Type="http://schemas.openxmlformats.org/officeDocument/2006/relationships/hyperlink" Target="http://demiart.ru/forum/journal_uploads6/j2498635_1374534349.jpg" TargetMode="External"/><Relationship Id="rId2" Type="http://schemas.openxmlformats.org/officeDocument/2006/relationships/hyperlink" Target="http://paint-net.ru/img4/img45/45086.jpg" TargetMode="External"/><Relationship Id="rId16" Type="http://schemas.openxmlformats.org/officeDocument/2006/relationships/hyperlink" Target="http://www.lifebodybuilding.com/wp-content/uploads/2013/11/repas-de-no%C3%ABl.jpeg" TargetMode="External"/><Relationship Id="rId20" Type="http://schemas.openxmlformats.org/officeDocument/2006/relationships/hyperlink" Target="http://madou39.ru/wp-content/uploads/2014/05/97917_0820fotoshutterstock_or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res.ru/static/bookimages/01/62/78/01627885.bin.dir/01627885.cover_250.jpg" TargetMode="External"/><Relationship Id="rId11" Type="http://schemas.openxmlformats.org/officeDocument/2006/relationships/hyperlink" Target="http://photo4.ask.fm/290/436/780/150003003-1rcfqj8-2apj4054i0drolk/preview/file.jpg" TargetMode="External"/><Relationship Id="rId24" Type="http://schemas.openxmlformats.org/officeDocument/2006/relationships/image" Target="../media/image9.gif"/><Relationship Id="rId5" Type="http://schemas.openxmlformats.org/officeDocument/2006/relationships/hyperlink" Target="http://gimn1.of.by/userfiles/69490747_04(2).png" TargetMode="External"/><Relationship Id="rId15" Type="http://schemas.openxmlformats.org/officeDocument/2006/relationships/hyperlink" Target="http://cdn3.blovcdn.com/bloglovin/f2aebf83cbbcad4816c9b38997a066f7d17cdb5b/g/aHR0cCUzQSUyRiUyRjIuYnAuYmxvZ3Nwb3QuY29tJTJGLUY5ZWlLQ1RjNmI4JTJGVTBSblotT0pUWEklMkZBQUFBQUFBQUZRWSUyRnBJd2N6aHROQXpFJTJGczE2MDAlMkZTaHV0LVVwLmpwZw" TargetMode="External"/><Relationship Id="rId23" Type="http://schemas.openxmlformats.org/officeDocument/2006/relationships/hyperlink" Target="http://www.e-reading.by/chapter.php/92615/125/Obrazcova_-_Logicheskie_igry_dlya_deteii.html" TargetMode="External"/><Relationship Id="rId10" Type="http://schemas.openxmlformats.org/officeDocument/2006/relationships/hyperlink" Target="http://900igr.net/data/kosmos-gorod-transport/Transport-8.files/0015-024-Poezd.png" TargetMode="External"/><Relationship Id="rId19" Type="http://schemas.openxmlformats.org/officeDocument/2006/relationships/hyperlink" Target="http://a.slave.festival.1september.ru/articles/629976/img1.jpg" TargetMode="External"/><Relationship Id="rId4" Type="http://schemas.openxmlformats.org/officeDocument/2006/relationships/hyperlink" Target="http://www.ob54.ru/image.php?id=157219396&amp;b=1" TargetMode="External"/><Relationship Id="rId9" Type="http://schemas.openxmlformats.org/officeDocument/2006/relationships/hyperlink" Target="http://psibank.ru/wp-content/uploads/2012/05/%D0%9E%D0%B1%D0%BC%D0%B0%D0%BD-7.jpg" TargetMode="External"/><Relationship Id="rId14" Type="http://schemas.openxmlformats.org/officeDocument/2006/relationships/hyperlink" Target="http://rostov.turprofi.ru/images/tunis_oo.jpg" TargetMode="External"/><Relationship Id="rId22" Type="http://schemas.openxmlformats.org/officeDocument/2006/relationships/hyperlink" Target="http://www.razumniki.ru/sinonim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Синонимы </a:t>
            </a:r>
            <a:br>
              <a:rPr lang="ru-RU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русском языке</a:t>
            </a:r>
            <a:endParaRPr lang="ru-RU" sz="60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6152728" cy="157090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rgbClr val="00FF00"/>
                </a:solidFill>
              </a:rPr>
              <a:t>Автор презентации</a:t>
            </a:r>
          </a:p>
          <a:p>
            <a:r>
              <a:rPr lang="ru-RU" b="1" i="1" dirty="0" smtClean="0">
                <a:solidFill>
                  <a:srgbClr val="00FF00"/>
                </a:solidFill>
              </a:rPr>
              <a:t>Лазарева </a:t>
            </a:r>
            <a:r>
              <a:rPr lang="ru-RU" b="1" i="1" dirty="0">
                <a:solidFill>
                  <a:srgbClr val="00FF00"/>
                </a:solidFill>
              </a:rPr>
              <a:t>Л</a:t>
            </a:r>
            <a:r>
              <a:rPr lang="ru-RU" b="1" i="1" dirty="0" smtClean="0">
                <a:solidFill>
                  <a:srgbClr val="00FF00"/>
                </a:solidFill>
              </a:rPr>
              <a:t>ариса Александровна</a:t>
            </a:r>
            <a:endParaRPr lang="ru-RU" b="1" i="1" dirty="0" smtClean="0">
              <a:solidFill>
                <a:srgbClr val="00FF00"/>
              </a:solidFill>
            </a:endParaRPr>
          </a:p>
          <a:p>
            <a:r>
              <a:rPr lang="ru-RU" i="1" dirty="0" smtClean="0">
                <a:solidFill>
                  <a:srgbClr val="00FF00"/>
                </a:solidFill>
              </a:rPr>
              <a:t>учитель </a:t>
            </a:r>
            <a:r>
              <a:rPr lang="ru-RU" i="1" dirty="0">
                <a:solidFill>
                  <a:srgbClr val="00FF00"/>
                </a:solidFill>
              </a:rPr>
              <a:t>начальных классов </a:t>
            </a:r>
            <a:endParaRPr lang="ru-RU" i="1" dirty="0" smtClean="0">
              <a:solidFill>
                <a:srgbClr val="00FF00"/>
              </a:solidFill>
            </a:endParaRPr>
          </a:p>
          <a:p>
            <a:r>
              <a:rPr lang="ru-RU" i="1" dirty="0" smtClean="0">
                <a:solidFill>
                  <a:srgbClr val="00FF00"/>
                </a:solidFill>
              </a:rPr>
              <a:t>МБОУ </a:t>
            </a:r>
            <a:r>
              <a:rPr lang="ru-RU" i="1" dirty="0">
                <a:solidFill>
                  <a:srgbClr val="00FF00"/>
                </a:solidFill>
              </a:rPr>
              <a:t>СОШ № </a:t>
            </a:r>
            <a:r>
              <a:rPr lang="ru-RU" i="1" dirty="0">
                <a:solidFill>
                  <a:srgbClr val="00FF00"/>
                </a:solidFill>
              </a:rPr>
              <a:t>8</a:t>
            </a:r>
            <a:endParaRPr lang="ru-RU" i="1" dirty="0">
              <a:solidFill>
                <a:srgbClr val="00FF00"/>
              </a:solidFill>
            </a:endParaRPr>
          </a:p>
          <a:p>
            <a:r>
              <a:rPr lang="ru-RU" i="1" dirty="0" smtClean="0">
                <a:solidFill>
                  <a:srgbClr val="00FF00"/>
                </a:solidFill>
              </a:rPr>
              <a:t> Нижневартовск</a:t>
            </a:r>
            <a:endParaRPr lang="ru-RU" i="1" dirty="0">
              <a:solidFill>
                <a:srgbClr val="00FF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00108"/>
            <a:ext cx="68580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Занимательный русский ∙ 3 класс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1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50099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Грустный, печальный, </a:t>
            </a:r>
          </a:p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усердный, скучный, невесёлый.</a:t>
            </a:r>
            <a:endParaRPr lang="ru-RU" sz="44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43042" y="1571612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2928926" y="2928934"/>
            <a:ext cx="3458550" cy="3783972"/>
            <a:chOff x="2928926" y="2928934"/>
            <a:chExt cx="3458550" cy="3783972"/>
          </a:xfrm>
        </p:grpSpPr>
        <p:sp>
          <p:nvSpPr>
            <p:cNvPr id="12" name="Овал 11"/>
            <p:cNvSpPr/>
            <p:nvPr/>
          </p:nvSpPr>
          <p:spPr>
            <a:xfrm>
              <a:off x="5286380" y="3714752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29058" y="3714752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928926" y="2928934"/>
              <a:ext cx="3458550" cy="3783972"/>
              <a:chOff x="2928926" y="2928934"/>
              <a:chExt cx="3458550" cy="378397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3372" y="3000372"/>
                <a:ext cx="928694" cy="9286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2928926" y="2928934"/>
                <a:ext cx="3458550" cy="3783972"/>
                <a:chOff x="2928926" y="2928934"/>
                <a:chExt cx="3458550" cy="3783972"/>
              </a:xfrm>
            </p:grpSpPr>
            <p:sp>
              <p:nvSpPr>
                <p:cNvPr id="8" name="Скругленный прямоугольник 7"/>
                <p:cNvSpPr/>
                <p:nvPr/>
              </p:nvSpPr>
              <p:spPr>
                <a:xfrm rot="20333438">
                  <a:off x="3728336" y="4101320"/>
                  <a:ext cx="1855495" cy="1867611"/>
                </a:xfrm>
                <a:prstGeom prst="roundRect">
                  <a:avLst>
                    <a:gd name="adj" fmla="val 47893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7" name="Рисунок 6" descr="repas-de-noël.jpeg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928926" y="2928934"/>
                  <a:ext cx="3458550" cy="3783972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50099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Задира, забияка, </a:t>
            </a:r>
          </a:p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драчун, шалун.</a:t>
            </a:r>
            <a:endParaRPr lang="ru-RU" sz="44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7686" y="1571612"/>
            <a:ext cx="221457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repas-de-noë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437158"/>
            <a:ext cx="5643602" cy="4158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50099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Грустный, старый, </a:t>
            </a:r>
          </a:p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пожилой, престарелый.</a:t>
            </a:r>
            <a:endParaRPr lang="ru-RU" sz="44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57356" y="928670"/>
            <a:ext cx="25717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repas-de-noë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34" y="2437158"/>
            <a:ext cx="5559417" cy="4158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4296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Умный, неглупый, мудрый, </a:t>
            </a:r>
          </a:p>
          <a:p>
            <a:pPr algn="ctr"/>
            <a:r>
              <a:rPr lang="ru-RU" sz="36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толковый, разумный, честный, рассудительный, головастый.</a:t>
            </a:r>
            <a:endParaRPr lang="ru-RU" sz="36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repas-de-noë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20" y="2437158"/>
            <a:ext cx="5028444" cy="415844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00760" y="1284272"/>
            <a:ext cx="214314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Исправь стилистические ошибки</a:t>
            </a:r>
            <a:endParaRPr lang="ru-RU" sz="40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443273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В этом маленьком рассказе допущены стилистические ошибки, которые можно исправить, заменив некоторые слова в тексте синонимами. </a:t>
            </a:r>
          </a:p>
          <a:p>
            <a:r>
              <a:rPr lang="ru-RU" sz="4000" dirty="0" smtClean="0"/>
              <a:t>Напиши текст в тетрадь, заменив эти</a:t>
            </a:r>
          </a:p>
          <a:p>
            <a:pPr>
              <a:buNone/>
            </a:pPr>
            <a:r>
              <a:rPr lang="ru-RU" sz="4000" dirty="0" smtClean="0"/>
              <a:t>    слова.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214678" y="5715016"/>
            <a:ext cx="2643206" cy="785818"/>
            <a:chOff x="2928926" y="5500702"/>
            <a:chExt cx="2643206" cy="785818"/>
          </a:xfrm>
        </p:grpSpPr>
        <p:sp>
          <p:nvSpPr>
            <p:cNvPr id="4" name="Стрелка вправо 3">
              <a:hlinkClick r:id="" action="ppaction://hlinkshowjump?jump=nextslide"/>
            </p:cNvPr>
            <p:cNvSpPr/>
            <p:nvPr/>
          </p:nvSpPr>
          <p:spPr>
            <a:xfrm>
              <a:off x="2928926" y="5500702"/>
              <a:ext cx="2643206" cy="78581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28926" y="5643578"/>
              <a:ext cx="250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hlinkClick r:id="" action="ppaction://hlinkshowjump?jump=nextslide"/>
                </a:rPr>
                <a:t>исправь рассказ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71543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Я выглядываю утром в окно и вижу, что день сегодня хороший. Хорошая весенняя погода: весело светит солнышко, пробиваются первые травинки. Продают первые весенние цветы — фиалки, которые так хорошо пахнут. У меня удивительно хорошее настроение!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500726"/>
          </a:xfrm>
        </p:spPr>
        <p:txBody>
          <a:bodyPr>
            <a:normAutofit lnSpcReduction="10000"/>
          </a:bodyPr>
          <a:lstStyle/>
          <a:p>
            <a:r>
              <a:rPr lang="ru-RU" sz="1100" dirty="0" smtClean="0"/>
              <a:t>Автор  шаблона Носова Ольга Михайловна</a:t>
            </a:r>
            <a:endParaRPr lang="ru-RU" sz="1100" u="sng" dirty="0" smtClean="0">
              <a:hlinkClick r:id="rId2"/>
            </a:endParaRPr>
          </a:p>
          <a:p>
            <a:r>
              <a:rPr lang="ru-RU" sz="1100" u="sng" dirty="0" smtClean="0">
                <a:hlinkClick r:id="rId2"/>
              </a:rPr>
              <a:t>http</a:t>
            </a:r>
            <a:r>
              <a:rPr lang="ru-RU" sz="1100" u="sng" dirty="0">
                <a:hlinkClick r:id="rId2"/>
              </a:rPr>
              <a:t>://paint-net.ru/img4/img45/45086.jpg</a:t>
            </a:r>
            <a:r>
              <a:rPr lang="ru-RU" sz="1100" dirty="0"/>
              <a:t> школьная </a:t>
            </a:r>
            <a:r>
              <a:rPr lang="ru-RU" sz="1100" dirty="0" smtClean="0"/>
              <a:t>доска</a:t>
            </a:r>
          </a:p>
          <a:p>
            <a:r>
              <a:rPr lang="ru-RU" sz="1100" u="sng" dirty="0">
                <a:hlinkClick r:id="rId3"/>
              </a:rPr>
              <a:t>http://www.ternovka4school.org.ua/uploads/posts/2012-03/1331757699_0301.gif</a:t>
            </a:r>
            <a:r>
              <a:rPr lang="ru-RU" sz="1100" dirty="0"/>
              <a:t>  профессор</a:t>
            </a:r>
          </a:p>
          <a:p>
            <a:r>
              <a:rPr lang="ru-RU" sz="1100" u="sng" dirty="0">
                <a:hlinkClick r:id="rId4"/>
              </a:rPr>
              <a:t>http://www.ob54.ru/image.php?id=157219396&amp;b=1</a:t>
            </a:r>
            <a:r>
              <a:rPr lang="ru-RU" sz="1100" dirty="0"/>
              <a:t> портфель старый</a:t>
            </a:r>
          </a:p>
          <a:p>
            <a:r>
              <a:rPr lang="ru-RU" sz="1100" u="sng" dirty="0">
                <a:hlinkClick r:id="rId5"/>
              </a:rPr>
              <a:t>http://gimn1.of.by/userfiles/69490747_04(2).png</a:t>
            </a:r>
            <a:r>
              <a:rPr lang="ru-RU" sz="1100" dirty="0"/>
              <a:t>  </a:t>
            </a:r>
            <a:r>
              <a:rPr lang="ru-RU" sz="1100" dirty="0" smtClean="0"/>
              <a:t>мальчик</a:t>
            </a:r>
          </a:p>
          <a:p>
            <a:r>
              <a:rPr lang="ru-RU" sz="1100" b="1" u="sng" dirty="0" smtClean="0"/>
              <a:t>Для презентации:</a:t>
            </a:r>
          </a:p>
          <a:p>
            <a:r>
              <a:rPr lang="ru-RU" sz="1100" dirty="0" smtClean="0"/>
              <a:t>Словарь (изображение) </a:t>
            </a:r>
            <a:r>
              <a:rPr lang="en-US" sz="1100" dirty="0" smtClean="0">
                <a:hlinkClick r:id="rId6"/>
              </a:rPr>
              <a:t>http://www.litres.ru/static/bookimages/01/62/78/01627885.bin.dir/01627885.cover_250.jpg</a:t>
            </a:r>
            <a:endParaRPr lang="ru-RU" sz="1100" dirty="0" smtClean="0"/>
          </a:p>
          <a:p>
            <a:r>
              <a:rPr lang="en-US" sz="1100" dirty="0" smtClean="0">
                <a:hlinkClick r:id="rId7"/>
              </a:rPr>
              <a:t>http://www.rudata.ru/w/images/7/79/%D0%A8%D0%BA%D0%BE%D0%BB%D1%8C%D0%BD%D1%8B%D0%B9_%D1%81%D0%BB%D0%BE%D0%B2%D0%B0%D1%80%D1%8C_%D1%81%D0%B8%D0%BD%D0%BE%D0%BD%D0%B8%D0%BC%D0%BE%D0%B2_%D0%BA%D0%BD%D0%B8%D0%B3%D0%B0.jpg</a:t>
            </a:r>
            <a:endParaRPr lang="ru-RU" sz="1100" dirty="0" smtClean="0"/>
          </a:p>
          <a:p>
            <a:r>
              <a:rPr lang="ru-RU" sz="1100" dirty="0" smtClean="0"/>
              <a:t> Обвести вокруг пальца(изображение) </a:t>
            </a:r>
            <a:r>
              <a:rPr lang="en-US" sz="1100" dirty="0" smtClean="0">
                <a:hlinkClick r:id="rId8"/>
              </a:rPr>
              <a:t>http://sessiya-ua.com/pars_docs/refs/34/33013/33013_html_2598910d.gif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Водить за нос (изображение) </a:t>
            </a:r>
            <a:r>
              <a:rPr lang="en-US" sz="1100" dirty="0" smtClean="0">
                <a:hlinkClick r:id="rId9"/>
              </a:rPr>
              <a:t>http://psibank.ru/wp-content/uploads/2012/05/%D0%9E%D0%B1%D0%BC%D0%B0%D0%BD-7.jpg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Поезд </a:t>
            </a:r>
            <a:r>
              <a:rPr lang="en-US" sz="1100" dirty="0" smtClean="0">
                <a:hlinkClick r:id="rId10"/>
              </a:rPr>
              <a:t>http://900igr.net/data/kosmos-gorod-transport/Transport-8.files/0015-024-Poezd.png</a:t>
            </a:r>
            <a:endParaRPr lang="ru-RU" sz="1100" dirty="0" smtClean="0"/>
          </a:p>
          <a:p>
            <a:r>
              <a:rPr lang="ru-RU" sz="1100" dirty="0" smtClean="0"/>
              <a:t>Бегемот  </a:t>
            </a:r>
            <a:r>
              <a:rPr lang="en-US" sz="1100" dirty="0" smtClean="0">
                <a:hlinkClick r:id="rId11"/>
              </a:rPr>
              <a:t>http://photo4.ask.fm/290/436/780/150003003-1rcfqj8-2apj4054i0drolk/preview/file.jpg</a:t>
            </a:r>
            <a:endParaRPr lang="ru-RU" sz="1100" dirty="0" smtClean="0"/>
          </a:p>
          <a:p>
            <a:r>
              <a:rPr lang="ru-RU" sz="1100" dirty="0" smtClean="0"/>
              <a:t>Клоун </a:t>
            </a:r>
            <a:r>
              <a:rPr lang="en-US" sz="1100" dirty="0" smtClean="0">
                <a:hlinkClick r:id="rId12"/>
              </a:rPr>
              <a:t>http://cs311131.vk.me/v311131281/478d/2N3YHNY8ogM.jpg</a:t>
            </a:r>
            <a:endParaRPr lang="ru-RU" sz="1100" dirty="0" smtClean="0"/>
          </a:p>
          <a:p>
            <a:r>
              <a:rPr lang="ru-RU" sz="1100" dirty="0" smtClean="0"/>
              <a:t>Узел </a:t>
            </a:r>
            <a:r>
              <a:rPr lang="en-US" sz="1100" dirty="0" smtClean="0">
                <a:hlinkClick r:id="rId13"/>
              </a:rPr>
              <a:t>http://mtdata.ru/u23/photo55D4/20227347739-0/original.jpg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Жаркий климат </a:t>
            </a:r>
            <a:r>
              <a:rPr lang="en-US" sz="1100" dirty="0" smtClean="0">
                <a:hlinkClick r:id="rId14"/>
              </a:rPr>
              <a:t>http://rostov.turprofi.ru/images/tunis_oo.jpg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Тихий </a:t>
            </a:r>
            <a:r>
              <a:rPr lang="en-US" sz="1100" dirty="0" smtClean="0">
                <a:hlinkClick r:id="rId15"/>
              </a:rPr>
              <a:t>http://cdn3.blovcdn.com/bloglovin/f2aebf83cbbcad4816c9b38997a066f7d17cdb5b/g/aHR0cCUzQSUyRiUyRjIuYnAuYmxvZ3Nwb3QuY29tJTJGLUY5ZWlLQ1RjNmI4JTJGVTBSblotT0pUWEklMkZBQUFBQUFBQUZRWSUyRnBJd2N6aHROQXpFJTJGczE2MDAlMkZTaHV0LVVwLmpwZw</a:t>
            </a:r>
            <a:r>
              <a:rPr lang="en-US" sz="1100" dirty="0" smtClean="0"/>
              <a:t>==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Стол к празднику </a:t>
            </a:r>
            <a:r>
              <a:rPr lang="en-US" sz="1100" dirty="0" smtClean="0">
                <a:hlinkClick r:id="rId16"/>
              </a:rPr>
              <a:t>http://www.lifebodybuilding.com/wp-content/uploads/2013/11/repas-de-no%C3%ABl.jpeg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Грустный клоун </a:t>
            </a:r>
            <a:r>
              <a:rPr lang="en-US" sz="1100" dirty="0" smtClean="0">
                <a:hlinkClick r:id="rId17"/>
              </a:rPr>
              <a:t>http://demiart.ru/forum/journal_uploads6/j2498635_1374534349.jpg</a:t>
            </a:r>
            <a:r>
              <a:rPr lang="ru-RU" sz="1100" dirty="0" smtClean="0"/>
              <a:t> </a:t>
            </a:r>
            <a:endParaRPr lang="ru-RU" sz="1100" dirty="0"/>
          </a:p>
          <a:p>
            <a:r>
              <a:rPr lang="ru-RU" sz="1100" dirty="0" smtClean="0"/>
              <a:t>Драчун </a:t>
            </a:r>
            <a:r>
              <a:rPr lang="en-US" sz="1100" dirty="0" smtClean="0">
                <a:hlinkClick r:id="rId18"/>
              </a:rPr>
              <a:t>http://lib.rus.ec/i/3/188803/i_057.jpg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Старик </a:t>
            </a:r>
            <a:r>
              <a:rPr lang="en-US" sz="1100" dirty="0" smtClean="0">
                <a:hlinkClick r:id="rId19"/>
              </a:rPr>
              <a:t>http://a.slave.festival.1september.ru/articles/629976/img1.jpg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Умная девочка </a:t>
            </a:r>
            <a:r>
              <a:rPr lang="en-US" sz="1100" dirty="0" smtClean="0">
                <a:hlinkClick r:id="rId20"/>
              </a:rPr>
              <a:t>http://madou39.ru/wp-content/uploads/2014/05/97917_0820fotoshutterstock_orig.jpg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«Энциклопедический словарь юного филолога» М.: «Педагогика» 1984г.</a:t>
            </a:r>
          </a:p>
          <a:p>
            <a:r>
              <a:rPr lang="en-US" sz="1100" dirty="0" smtClean="0">
                <a:hlinkClick r:id="rId21"/>
              </a:rPr>
              <a:t>http://www.i-gnom.ru/books/Speech/01/R5_4.html</a:t>
            </a:r>
            <a:endParaRPr lang="ru-RU" sz="1100" dirty="0" smtClean="0"/>
          </a:p>
          <a:p>
            <a:r>
              <a:rPr lang="en-US" sz="1100" dirty="0" smtClean="0">
                <a:hlinkClick r:id="rId22"/>
              </a:rPr>
              <a:t>http://www.razumniki.ru/sinonimy.html</a:t>
            </a:r>
            <a:endParaRPr lang="ru-RU" sz="1100" dirty="0" smtClean="0"/>
          </a:p>
          <a:p>
            <a:r>
              <a:rPr lang="en-US" sz="1100" dirty="0" smtClean="0">
                <a:hlinkClick r:id="rId23"/>
              </a:rPr>
              <a:t>http://www.e-reading.by/chapter.php/92615/125/Obrazcova_-_Logicheskie_igry_dlya_deteii.html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pic>
        <p:nvPicPr>
          <p:cNvPr id="4" name="Рисунок 3" descr="33013_html_2598910d.gif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85" t="8571" b="5715"/>
          <a:stretch>
            <a:fillRect/>
          </a:stretch>
        </p:blipFill>
        <p:spPr>
          <a:xfrm>
            <a:off x="6929454" y="357166"/>
            <a:ext cx="1933576" cy="17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Синонимы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1627885.cover_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5"/>
            <a:ext cx="1857388" cy="2600343"/>
          </a:xfrm>
          <a:ln>
            <a:solidFill>
              <a:schemeClr val="accent1"/>
            </a:solidFill>
          </a:ln>
        </p:spPr>
      </p:pic>
      <p:pic>
        <p:nvPicPr>
          <p:cNvPr id="5" name="Рисунок 4" descr="Школьный_словарь_синонимов_кни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57166"/>
            <a:ext cx="2047876" cy="2631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14546" y="1071546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Синонимы – это слова, которые звучат и пишутся по-разному, а по смыслу совпадают или очень близки (само это слово происходит от греч. </a:t>
            </a:r>
            <a:r>
              <a:rPr lang="en-US" sz="2400" b="1" i="1" dirty="0" err="1" smtClean="0"/>
              <a:t>synonymos</a:t>
            </a:r>
            <a:r>
              <a:rPr lang="ru-RU" sz="2400" dirty="0" smtClean="0"/>
              <a:t>,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000372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значит «</a:t>
            </a:r>
            <a:r>
              <a:rPr lang="ru-RU" sz="2400" dirty="0" err="1" smtClean="0"/>
              <a:t>соимённость</a:t>
            </a:r>
            <a:r>
              <a:rPr lang="ru-RU" sz="2400" dirty="0" smtClean="0"/>
              <a:t>» или «одноимённость»). Примеры синонимов: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миг – момент, бранить – ругать, огромный – громадный, напрасно – зря</a:t>
            </a:r>
            <a:r>
              <a:rPr lang="ru-RU" sz="2400" dirty="0" smtClean="0"/>
              <a:t>. Синонимичными могут быть не только пары слов, но и целые ряды, например: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метель, метелица, вьюга, пурга, буран; </a:t>
            </a:r>
            <a:r>
              <a:rPr lang="ru-RU" sz="2400" b="1" i="1" dirty="0" smtClean="0">
                <a:solidFill>
                  <a:srgbClr val="002060"/>
                </a:solidFill>
              </a:rPr>
              <a:t>кратко, коротко,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сжато, лаконично, вкратце</a:t>
            </a:r>
            <a:r>
              <a:rPr lang="ru-RU" sz="2400" dirty="0" smtClean="0"/>
              <a:t> и т.п. Например, слово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обмануть</a:t>
            </a:r>
            <a:r>
              <a:rPr lang="ru-RU" sz="2400" dirty="0" smtClean="0"/>
              <a:t> в русском языке имеет больше десятка </a:t>
            </a:r>
          </a:p>
          <a:p>
            <a:r>
              <a:rPr lang="ru-RU" sz="2400" dirty="0" smtClean="0"/>
              <a:t>синонимов, и большая их часть – яркие, эмоционально окрашенные слова и обороты: </a:t>
            </a:r>
            <a:endParaRPr lang="ru-RU" sz="24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4500562" y="6072206"/>
            <a:ext cx="857256" cy="21431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634581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(Из «Энциклопедического словаря юного филолога»)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98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97597"/>
          </a:xfrm>
        </p:spPr>
        <p:txBody>
          <a:bodyPr/>
          <a:lstStyle/>
          <a:p>
            <a:pPr>
              <a:buNone/>
            </a:pPr>
            <a:r>
              <a:rPr lang="ru-RU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Обмануть </a:t>
            </a:r>
            <a:r>
              <a:rPr lang="ru-RU" dirty="0" smtClean="0"/>
              <a:t>–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перехитрить,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объегорить, надуть, провести,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одурачить, околпачить, обвести,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облапошить, оставить с носом,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водить за нос, втереть очки,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оставить в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дураках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обвести вокруг пальца </a:t>
            </a:r>
            <a:r>
              <a:rPr lang="ru-RU" dirty="0" smtClean="0"/>
              <a:t>и др. </a:t>
            </a:r>
            <a:endParaRPr lang="ru-RU" dirty="0"/>
          </a:p>
        </p:txBody>
      </p:sp>
      <p:pic>
        <p:nvPicPr>
          <p:cNvPr id="5" name="Рисунок 4" descr="33013_html_2598910d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6" r="52216" b="20645"/>
          <a:stretch>
            <a:fillRect/>
          </a:stretch>
        </p:blipFill>
        <p:spPr>
          <a:xfrm>
            <a:off x="6715140" y="285728"/>
            <a:ext cx="2143140" cy="2071702"/>
          </a:xfrm>
          <a:prstGeom prst="rect">
            <a:avLst/>
          </a:prstGeom>
        </p:spPr>
      </p:pic>
      <p:pic>
        <p:nvPicPr>
          <p:cNvPr id="6" name="Рисунок 5" descr="Обман-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45"/>
          <a:stretch>
            <a:fillRect/>
          </a:stretch>
        </p:blipFill>
        <p:spPr>
          <a:xfrm>
            <a:off x="2571736" y="3929066"/>
            <a:ext cx="3571900" cy="2551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634581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(Из «Энциклопедического словаря юного филолога»)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чего?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1543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речи синонимы служат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для разных целей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Например, для того, чтобы не повторять несколько раз подряд одно и тоже слово:    </a:t>
            </a:r>
            <a:r>
              <a:rPr lang="ru-RU" i="1" dirty="0" smtClean="0"/>
              <a:t>К зиме строительство должно быть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закончено</a:t>
            </a:r>
            <a:r>
              <a:rPr lang="ru-RU" i="1" dirty="0" smtClean="0"/>
              <a:t>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Завершены</a:t>
            </a:r>
            <a:r>
              <a:rPr lang="ru-RU" i="1" dirty="0" smtClean="0"/>
              <a:t> будут и отделочные работы.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Или для тонкого разграничения оттенков смысла, для точного названия близких, но всё же различающихся свойств:</a:t>
            </a:r>
            <a:r>
              <a:rPr lang="ru-RU" i="1" dirty="0" smtClean="0"/>
              <a:t>«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Сияло</a:t>
            </a:r>
            <a:r>
              <a:rPr lang="ru-RU" i="1" dirty="0" smtClean="0"/>
              <a:t> солнце, вздыхала степь,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блестела</a:t>
            </a:r>
            <a:r>
              <a:rPr lang="ru-RU" i="1" dirty="0" smtClean="0"/>
              <a:t> трава в бриллиантах дождя, и золотом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сверкала</a:t>
            </a:r>
            <a:r>
              <a:rPr lang="ru-RU" i="1" dirty="0" smtClean="0"/>
              <a:t> река.» (М.Горький)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634581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(Из «Энциклопедического словаря юного филолога»)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«Найди пару»</a:t>
            </a:r>
            <a:endParaRPr lang="ru-RU" sz="48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4432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игры все участники берут из коробки карточки. (Карточек со словами 20 штук, поэтому распределитесь, сколько достанется каждому)</a:t>
            </a:r>
          </a:p>
          <a:p>
            <a:r>
              <a:rPr lang="ru-RU" dirty="0" smtClean="0"/>
              <a:t>На экране появляется слово, ваша задача не прозевать его пару-синоним, который находится у одного из играющих.      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214678" y="5715016"/>
            <a:ext cx="2643206" cy="785818"/>
            <a:chOff x="2928926" y="5500702"/>
            <a:chExt cx="2643206" cy="785818"/>
          </a:xfrm>
        </p:grpSpPr>
        <p:sp>
          <p:nvSpPr>
            <p:cNvPr id="4" name="Стрелка вправо 3">
              <a:hlinkClick r:id="" action="ppaction://hlinkshowjump?jump=nextslide"/>
            </p:cNvPr>
            <p:cNvSpPr/>
            <p:nvPr/>
          </p:nvSpPr>
          <p:spPr>
            <a:xfrm>
              <a:off x="2928926" y="5500702"/>
              <a:ext cx="2643206" cy="78581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1802" y="5643578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hlinkClick r:id="" action="ppaction://hlinkshowjump?jump=nextslide"/>
                </a:rPr>
                <a:t>начать игру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177644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Быстрый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015-024-Poez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2909202" cy="14348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41448" y="142852"/>
            <a:ext cx="156106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Скорый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15872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Верный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1448" y="799065"/>
            <a:ext cx="227395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Преданный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73632"/>
            <a:ext cx="308930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Гостеприимный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1448" y="1486903"/>
            <a:ext cx="208941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Радушный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3116"/>
            <a:ext cx="235134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Правдивый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1448" y="2201283"/>
            <a:ext cx="170271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Честный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786058"/>
            <a:ext cx="253627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Знаменитый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2902392"/>
            <a:ext cx="244971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Популярный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429000"/>
            <a:ext cx="241989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Неуклюжий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545334"/>
            <a:ext cx="19477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Неловкий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28926" y="1071546"/>
            <a:ext cx="2286016" cy="2357454"/>
            <a:chOff x="3286116" y="2071678"/>
            <a:chExt cx="2619380" cy="2619380"/>
          </a:xfrm>
        </p:grpSpPr>
        <p:sp>
          <p:nvSpPr>
            <p:cNvPr id="18" name="Овал 17"/>
            <p:cNvSpPr/>
            <p:nvPr/>
          </p:nvSpPr>
          <p:spPr>
            <a:xfrm>
              <a:off x="4071934" y="2857496"/>
              <a:ext cx="1071570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fileааа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6116" y="2071678"/>
              <a:ext cx="2619380" cy="2619380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285720" y="4143380"/>
            <a:ext cx="189026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Сильный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4228089"/>
            <a:ext cx="176362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Могучий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64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00496" y="2571744"/>
            <a:ext cx="2286016" cy="26221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5720" y="4857760"/>
            <a:ext cx="250421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Прекрасный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4915927"/>
            <a:ext cx="196239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Красивый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5500702"/>
            <a:ext cx="179542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Будущий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5558869"/>
            <a:ext cx="1974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Грядущий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6143644"/>
            <a:ext cx="182954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Громкий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6201811"/>
            <a:ext cx="17223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Звучный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2N3YHNY8ogM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9" t="2900" r="18336" b="1555"/>
          <a:stretch>
            <a:fillRect/>
          </a:stretch>
        </p:blipFill>
        <p:spPr>
          <a:xfrm>
            <a:off x="2571736" y="3839108"/>
            <a:ext cx="3286148" cy="288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208941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Вежливый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015-024-Poez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614" y="214290"/>
            <a:ext cx="2979146" cy="19860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41448" y="142852"/>
            <a:ext cx="17169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Учтивый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162999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Горячий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1448" y="799065"/>
            <a:ext cx="160871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Жаркий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73632"/>
            <a:ext cx="202690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Дремучий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1448" y="1486903"/>
            <a:ext cx="131356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Густой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3116"/>
            <a:ext cx="114165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Злой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1448" y="2201283"/>
            <a:ext cx="143161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Лютый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786058"/>
            <a:ext cx="205056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Основной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2902392"/>
            <a:ext cx="169027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Главный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429000"/>
            <a:ext cx="192232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Прочный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545334"/>
            <a:ext cx="172354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Крепкий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143380"/>
            <a:ext cx="206620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Реальный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4228089"/>
            <a:ext cx="136928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Явный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 descr="64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CCD0CF"/>
              </a:clrFrom>
              <a:clrTo>
                <a:srgbClr val="CCD0CF">
                  <a:alpha val="0"/>
                </a:srgbClr>
              </a:clrTo>
            </a:clrChange>
          </a:blip>
          <a:srcRect t="23864" b="21591"/>
          <a:stretch>
            <a:fillRect/>
          </a:stretch>
        </p:blipFill>
        <p:spPr>
          <a:xfrm rot="729379">
            <a:off x="2691359" y="2619289"/>
            <a:ext cx="3613026" cy="131382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5720" y="4857760"/>
            <a:ext cx="19832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Смирный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4915927"/>
            <a:ext cx="22359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Спокойный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5500702"/>
            <a:ext cx="273004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Таинственный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5558869"/>
            <a:ext cx="233166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Загадочный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6143644"/>
            <a:ext cx="133639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Тихий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6201811"/>
            <a:ext cx="23887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Неслышный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 descr="2N3YHNY8o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429132"/>
            <a:ext cx="3000396" cy="19971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«Найди лишнее»</a:t>
            </a:r>
            <a:endParaRPr lang="ru-RU" sz="48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44327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Дана группа слов-синонимов, среди них есть то слово, которое не является близким по значению остальным. Это слово «лишнее».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214678" y="5715016"/>
            <a:ext cx="2643206" cy="785818"/>
            <a:chOff x="2928926" y="5500702"/>
            <a:chExt cx="2643206" cy="785818"/>
          </a:xfrm>
        </p:grpSpPr>
        <p:sp>
          <p:nvSpPr>
            <p:cNvPr id="4" name="Стрелка вправо 3">
              <a:hlinkClick r:id="" action="ppaction://hlinkshowjump?jump=nextslide"/>
            </p:cNvPr>
            <p:cNvSpPr/>
            <p:nvPr/>
          </p:nvSpPr>
          <p:spPr>
            <a:xfrm>
              <a:off x="2928926" y="5500702"/>
              <a:ext cx="2643206" cy="785818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1802" y="5643578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hlinkClick r:id="" action="ppaction://hlinkshowjump?jump=nextslide"/>
                </a:rPr>
                <a:t>начать игру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50099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Вкусный, аппетитный, </a:t>
            </a:r>
          </a:p>
          <a:p>
            <a:pPr algn="ctr"/>
            <a:r>
              <a:rPr lang="ru-RU" sz="4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крепкий, лакомый.</a:t>
            </a:r>
            <a:endParaRPr lang="ru-RU" sz="4400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728" y="1571612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repas-de-noël.jpeg"/>
          <p:cNvPicPr>
            <a:picLocks noChangeAspect="1"/>
          </p:cNvPicPr>
          <p:nvPr/>
        </p:nvPicPr>
        <p:blipFill>
          <a:blip r:embed="rId2"/>
          <a:srcRect t="37500"/>
          <a:stretch>
            <a:fillRect/>
          </a:stretch>
        </p:blipFill>
        <p:spPr>
          <a:xfrm>
            <a:off x="500066" y="2571744"/>
            <a:ext cx="8072462" cy="378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672</Words>
  <Application>Microsoft Office PowerPoint</Application>
  <PresentationFormat>Экран (4:3)</PresentationFormat>
  <Paragraphs>116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Синонимы  в русском языке</vt:lpstr>
      <vt:lpstr>Синонимы</vt:lpstr>
      <vt:lpstr>Презентация PowerPoint</vt:lpstr>
      <vt:lpstr>Для чего?</vt:lpstr>
      <vt:lpstr>Игра «Найди пару»</vt:lpstr>
      <vt:lpstr>Презентация PowerPoint</vt:lpstr>
      <vt:lpstr>Презентация PowerPoint</vt:lpstr>
      <vt:lpstr>Игра «Найди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Исправь стилистические ошибки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Синонимы в русском языке</dc:title>
  <dc:subject>внеурочная деятельность 3 класс</dc:subject>
  <dc:creator>corowina</dc:creator>
  <cp:lastModifiedBy>8</cp:lastModifiedBy>
  <cp:revision>29</cp:revision>
  <dcterms:created xsi:type="dcterms:W3CDTF">2014-08-08T19:17:50Z</dcterms:created>
  <dcterms:modified xsi:type="dcterms:W3CDTF">2015-09-30T03:37:05Z</dcterms:modified>
</cp:coreProperties>
</file>