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70" r:id="rId12"/>
    <p:sldId id="271" r:id="rId13"/>
    <p:sldId id="273" r:id="rId14"/>
    <p:sldId id="274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66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714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201722" y="6381328"/>
            <a:ext cx="2115820" cy="277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kern="1200">
                <a:solidFill>
                  <a:srgbClr val="A6A6A6"/>
                </a:solidFill>
                <a:effectLst/>
                <a:latin typeface="Calibri"/>
                <a:ea typeface="Times New Roman"/>
                <a:cs typeface="Times New Roman"/>
              </a:rPr>
              <a:t>©</a:t>
            </a:r>
            <a:r>
              <a:rPr lang="ru-RU" sz="1200" kern="1200">
                <a:solidFill>
                  <a:srgbClr val="A6A6A6"/>
                </a:solidFill>
                <a:effectLst/>
                <a:latin typeface="Calibri"/>
                <a:ea typeface="Times New Roman"/>
                <a:cs typeface="Times New Roman"/>
              </a:rPr>
              <a:t> </a:t>
            </a:r>
            <a:r>
              <a:rPr lang="ru-RU" sz="1200" b="1" kern="1200">
                <a:solidFill>
                  <a:srgbClr val="A6A6A6"/>
                </a:solidFill>
                <a:effectLst/>
                <a:latin typeface="Calibri"/>
                <a:ea typeface="Times New Roman"/>
                <a:cs typeface="Times New Roman"/>
              </a:rPr>
              <a:t>Ольга Михайловна Носова</a:t>
            </a:r>
            <a:endParaRPr lang="ru-RU" sz="1200">
              <a:effectLst/>
              <a:latin typeface="Times New Roman"/>
              <a:ea typeface="Times New Roman"/>
            </a:endParaRPr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>
            <a:off x="971600" y="980728"/>
            <a:ext cx="7128792" cy="4104456"/>
          </a:xfrm>
          <a:prstGeom prst="round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31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5FE1-253E-480D-B5C7-6FFF9FFDBAC6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AC7F-4665-4A53-9FFF-BB8342C9528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861048"/>
            <a:ext cx="6144383" cy="309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30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5FE1-253E-480D-B5C7-6FFF9FFDBAC6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AC7F-4665-4A53-9FFF-BB8342C95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286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5FE1-253E-480D-B5C7-6FFF9FFDBAC6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AC7F-4665-4A53-9FFF-BB8342C95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513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79512" y="188640"/>
            <a:ext cx="8784976" cy="6552728"/>
          </a:xfrm>
          <a:prstGeom prst="round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971600" y="6339374"/>
            <a:ext cx="2115820" cy="277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kern="1200">
                <a:solidFill>
                  <a:srgbClr val="A6A6A6"/>
                </a:solidFill>
                <a:effectLst/>
                <a:latin typeface="Calibri"/>
                <a:ea typeface="Times New Roman"/>
                <a:cs typeface="Times New Roman"/>
              </a:rPr>
              <a:t>©</a:t>
            </a:r>
            <a:r>
              <a:rPr lang="ru-RU" sz="1200" kern="1200">
                <a:solidFill>
                  <a:srgbClr val="A6A6A6"/>
                </a:solidFill>
                <a:effectLst/>
                <a:latin typeface="Calibri"/>
                <a:ea typeface="Times New Roman"/>
                <a:cs typeface="Times New Roman"/>
              </a:rPr>
              <a:t> </a:t>
            </a:r>
            <a:r>
              <a:rPr lang="ru-RU" sz="1200" b="1" kern="1200">
                <a:solidFill>
                  <a:srgbClr val="A6A6A6"/>
                </a:solidFill>
                <a:effectLst/>
                <a:latin typeface="Calibri"/>
                <a:ea typeface="Times New Roman"/>
                <a:cs typeface="Times New Roman"/>
              </a:rPr>
              <a:t>Ольга Михайловна Носова</a:t>
            </a:r>
            <a:endParaRPr lang="ru-RU" sz="1200">
              <a:effectLst/>
              <a:latin typeface="Times New Roman"/>
              <a:ea typeface="Times New Roman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805" y="4887899"/>
            <a:ext cx="3678659" cy="17289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5FE1-253E-480D-B5C7-6FFF9FFDBAC6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AC7F-4665-4A53-9FFF-BB8342C95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586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5FE1-253E-480D-B5C7-6FFF9FFDBAC6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AC7F-4665-4A53-9FFF-BB8342C95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81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5FE1-253E-480D-B5C7-6FFF9FFDBAC6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AC7F-4665-4A53-9FFF-BB8342C95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876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5FE1-253E-480D-B5C7-6FFF9FFDBAC6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AC7F-4665-4A53-9FFF-BB8342C95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06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5FE1-253E-480D-B5C7-6FFF9FFDBAC6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AC7F-4665-4A53-9FFF-BB8342C95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300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5FE1-253E-480D-B5C7-6FFF9FFDBAC6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AC7F-4665-4A53-9FFF-BB8342C95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701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5FE1-253E-480D-B5C7-6FFF9FFDBAC6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AC7F-4665-4A53-9FFF-BB8342C95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61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5FE1-253E-480D-B5C7-6FFF9FFDBAC6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AC7F-4665-4A53-9FFF-BB8342C95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653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35FE1-253E-480D-B5C7-6FFF9FFDBAC6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9AC7F-4665-4A53-9FFF-BB8342C95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74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14422"/>
            <a:ext cx="7772400" cy="1470025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Происхождение слов.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Этимологический словарь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924944"/>
            <a:ext cx="6400800" cy="178994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презентации</a:t>
            </a:r>
          </a:p>
          <a:p>
            <a:r>
              <a:rPr lang="ru-RU" sz="2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Лазарева Л.А.</a:t>
            </a:r>
            <a:endParaRPr lang="ru-RU" sz="2000" dirty="0" smtClean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8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начальных классов</a:t>
            </a:r>
          </a:p>
          <a:p>
            <a:r>
              <a:rPr lang="ru-RU" sz="18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«СОШ </a:t>
            </a:r>
            <a:r>
              <a:rPr lang="ru-RU" sz="18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№8» г. Нижневартовск</a:t>
            </a:r>
            <a:endParaRPr lang="ru-RU" sz="1800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42852"/>
            <a:ext cx="68580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Занимательный русский ∙ 3 класс</a:t>
            </a:r>
            <a:endParaRPr lang="ru-RU" sz="28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475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06" y="500042"/>
            <a:ext cx="4500594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Monotype Corsiva" pitchFamily="66" charset="0"/>
              </a:rPr>
              <a:t>От кого, мои друзья,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  <a:t>Убежать никак нельзя?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Monotype Corsiva" pitchFamily="66" charset="0"/>
              </a:rPr>
              <a:t>Неотвязно в ясный день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  <a:t>Рядом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  <a:t> с нами бродит …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5" name="Рисунок 4" descr="16189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295248"/>
            <a:ext cx="4113825" cy="27647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5720" y="2357430"/>
            <a:ext cx="168668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тень</a:t>
            </a:r>
            <a:endParaRPr lang="ru-RU" sz="5400" b="1" cap="all" spc="0" dirty="0">
              <a:ln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214282" y="3259297"/>
            <a:ext cx="8786875" cy="3384413"/>
            <a:chOff x="435681" y="3649338"/>
            <a:chExt cx="8351162" cy="2856580"/>
          </a:xfrm>
        </p:grpSpPr>
        <p:sp>
          <p:nvSpPr>
            <p:cNvPr id="7" name="Скругленная прямоугольная выноска 6"/>
            <p:cNvSpPr/>
            <p:nvPr/>
          </p:nvSpPr>
          <p:spPr>
            <a:xfrm>
              <a:off x="435681" y="3714753"/>
              <a:ext cx="8351161" cy="2726791"/>
            </a:xfrm>
            <a:prstGeom prst="wedgeRoundRectCallout">
              <a:avLst>
                <a:gd name="adj1" fmla="val -32683"/>
                <a:gd name="adj2" fmla="val -559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6" name="Rectangle 2"/>
            <p:cNvSpPr>
              <a:spLocks noChangeArrowheads="1"/>
            </p:cNvSpPr>
            <p:nvPr/>
          </p:nvSpPr>
          <p:spPr bwMode="auto">
            <a:xfrm>
              <a:off x="503578" y="3649338"/>
              <a:ext cx="8283265" cy="2856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2000" i="1" dirty="0" smtClean="0"/>
                <a:t>Индоевропейское – </a:t>
              </a:r>
              <a:r>
                <a:rPr lang="ru-RU" sz="2000" i="1" dirty="0" err="1" smtClean="0"/>
                <a:t>temni-s</a:t>
              </a:r>
              <a:r>
                <a:rPr lang="ru-RU" sz="2000" i="1" dirty="0" smtClean="0"/>
                <a:t> (темный).</a:t>
              </a:r>
              <a:endParaRPr lang="ru-RU" sz="2000" dirty="0" smtClean="0"/>
            </a:p>
            <a:p>
              <a:r>
                <a:rPr lang="ru-RU" sz="2000" i="1" dirty="0" smtClean="0"/>
                <a:t>Общеславянское – </a:t>
              </a:r>
              <a:r>
                <a:rPr lang="ru-RU" sz="2000" i="1" dirty="0" err="1" smtClean="0"/>
                <a:t>sьjati</a:t>
              </a:r>
              <a:r>
                <a:rPr lang="ru-RU" sz="2000" i="1" dirty="0" smtClean="0"/>
                <a:t> (сиять, сень, сени).</a:t>
              </a:r>
              <a:endParaRPr lang="ru-RU" sz="2000" dirty="0" smtClean="0"/>
            </a:p>
            <a:p>
              <a:r>
                <a:rPr lang="ru-RU" sz="2000" dirty="0" smtClean="0"/>
                <a:t>В древнерусском языке существительное известно с XI в. в формах «</a:t>
              </a:r>
              <a:r>
                <a:rPr lang="ru-RU" sz="2000" dirty="0" err="1" smtClean="0"/>
                <a:t>стънь</a:t>
              </a:r>
              <a:r>
                <a:rPr lang="ru-RU" sz="2000" dirty="0" smtClean="0"/>
                <a:t>» и «</a:t>
              </a:r>
              <a:r>
                <a:rPr lang="ru-RU" sz="2000" dirty="0" err="1" smtClean="0"/>
                <a:t>сънь</a:t>
              </a:r>
              <a:r>
                <a:rPr lang="ru-RU" sz="2000" dirty="0" smtClean="0"/>
                <a:t>». В говорах встречается слово «</a:t>
              </a:r>
              <a:r>
                <a:rPr lang="ru-RU" sz="2000" dirty="0" err="1" smtClean="0"/>
                <a:t>стень</a:t>
              </a:r>
              <a:r>
                <a:rPr lang="ru-RU" sz="2000" dirty="0" smtClean="0"/>
                <a:t>» в значении «тень человека», в древнерусском и русском говорах слово «</a:t>
              </a:r>
              <a:r>
                <a:rPr lang="ru-RU" sz="2000" dirty="0" err="1" smtClean="0"/>
                <a:t>стень</a:t>
              </a:r>
              <a:r>
                <a:rPr lang="ru-RU" sz="2000" dirty="0" smtClean="0"/>
                <a:t>» употреблялось в значении «стена».</a:t>
              </a:r>
            </a:p>
            <a:p>
              <a:r>
                <a:rPr lang="ru-RU" sz="2000" dirty="0" smtClean="0"/>
                <a:t>В некоторых славянских языках слово утеряно.</a:t>
              </a:r>
            </a:p>
            <a:p>
              <a:r>
                <a:rPr lang="ru-RU" sz="2000" b="1" i="1" dirty="0" smtClean="0"/>
                <a:t>Родственными являются:</a:t>
              </a:r>
              <a:endParaRPr lang="ru-RU" sz="2000" dirty="0" smtClean="0"/>
            </a:p>
            <a:p>
              <a:r>
                <a:rPr lang="ru-RU" sz="2000" dirty="0" smtClean="0"/>
                <a:t>Украинское – </a:t>
              </a:r>
              <a:r>
                <a:rPr lang="ru-RU" sz="2000" dirty="0" err="1" smtClean="0"/>
                <a:t>тiнь</a:t>
              </a:r>
              <a:r>
                <a:rPr lang="ru-RU" sz="2000" dirty="0" smtClean="0"/>
                <a:t>.             Словенское – </a:t>
              </a:r>
              <a:r>
                <a:rPr lang="ru-RU" sz="2000" dirty="0" err="1" smtClean="0"/>
                <a:t>tenja</a:t>
              </a:r>
              <a:r>
                <a:rPr lang="ru-RU" sz="2000" dirty="0" smtClean="0"/>
                <a:t>.          Польское – </a:t>
              </a:r>
              <a:r>
                <a:rPr lang="ru-RU" sz="2000" dirty="0" err="1" smtClean="0"/>
                <a:t>cien</a:t>
              </a:r>
              <a:r>
                <a:rPr lang="ru-RU" sz="2000" dirty="0" smtClean="0"/>
                <a:t>.</a:t>
              </a:r>
            </a:p>
            <a:p>
              <a:r>
                <a:rPr lang="ru-RU" sz="2000" b="1" i="1" dirty="0" smtClean="0"/>
                <a:t> Производные:</a:t>
              </a:r>
              <a:r>
                <a:rPr lang="ru-RU" sz="2000" dirty="0" smtClean="0"/>
                <a:t> тенистый, теневой.</a:t>
              </a:r>
              <a:endParaRPr lang="ru-RU" sz="20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57224" y="28494"/>
            <a:ext cx="142876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ЗАГАДКА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89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14290"/>
            <a:ext cx="4113825" cy="24942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715008" y="1357298"/>
            <a:ext cx="217065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вальс</a:t>
            </a:r>
            <a:endParaRPr lang="ru-RU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142844" y="3000372"/>
            <a:ext cx="9001156" cy="3549313"/>
            <a:chOff x="232025" y="3468451"/>
            <a:chExt cx="8554818" cy="2995765"/>
          </a:xfrm>
        </p:grpSpPr>
        <p:sp>
          <p:nvSpPr>
            <p:cNvPr id="7" name="Скругленная прямоугольная выноска 6"/>
            <p:cNvSpPr/>
            <p:nvPr/>
          </p:nvSpPr>
          <p:spPr>
            <a:xfrm>
              <a:off x="232025" y="3468451"/>
              <a:ext cx="8554817" cy="2973098"/>
            </a:xfrm>
            <a:prstGeom prst="wedgeRoundRectCallout">
              <a:avLst>
                <a:gd name="adj1" fmla="val 22058"/>
                <a:gd name="adj2" fmla="val -6683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6" name="Rectangle 2"/>
            <p:cNvSpPr>
              <a:spLocks noChangeArrowheads="1"/>
            </p:cNvSpPr>
            <p:nvPr/>
          </p:nvSpPr>
          <p:spPr bwMode="auto">
            <a:xfrm>
              <a:off x="299921" y="3528748"/>
              <a:ext cx="8486922" cy="2935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2000" i="1" dirty="0" smtClean="0"/>
                <a:t>Французское – </a:t>
              </a:r>
              <a:r>
                <a:rPr lang="ru-RU" sz="2000" i="1" dirty="0" err="1" smtClean="0"/>
                <a:t>valse</a:t>
              </a:r>
              <a:r>
                <a:rPr lang="ru-RU" sz="2000" i="1" dirty="0" smtClean="0"/>
                <a:t>.     </a:t>
              </a:r>
            </a:p>
            <a:p>
              <a:r>
                <a:rPr lang="ru-RU" sz="2000" i="1" dirty="0" smtClean="0"/>
                <a:t>Немецкое – </a:t>
              </a:r>
              <a:r>
                <a:rPr lang="ru-RU" sz="2000" i="1" dirty="0" err="1" smtClean="0"/>
                <a:t>Walzer</a:t>
              </a:r>
              <a:r>
                <a:rPr lang="ru-RU" sz="2000" i="1" dirty="0" smtClean="0"/>
                <a:t> (катающийся).</a:t>
              </a:r>
              <a:endParaRPr lang="ru-RU" sz="2000" dirty="0" smtClean="0"/>
            </a:p>
            <a:p>
              <a:r>
                <a:rPr lang="ru-RU" sz="2000" i="1" dirty="0" smtClean="0"/>
                <a:t>Английское – </a:t>
              </a:r>
              <a:r>
                <a:rPr lang="ru-RU" sz="2000" i="1" dirty="0" err="1" smtClean="0"/>
                <a:t>waltz</a:t>
              </a:r>
              <a:r>
                <a:rPr lang="ru-RU" sz="2000" i="1" dirty="0" smtClean="0"/>
                <a:t>.</a:t>
              </a:r>
              <a:endParaRPr lang="ru-RU" sz="2000" dirty="0" smtClean="0"/>
            </a:p>
            <a:p>
              <a:r>
                <a:rPr lang="ru-RU" sz="2000" dirty="0" smtClean="0"/>
                <a:t>В русский язык слово пришло на рубеже XVIII–XIX вв. Но использовалось лишь избранными – представителями высшего света и людьми искусства (например, музыкантами, балетмейстерами и др.).</a:t>
              </a:r>
            </a:p>
            <a:p>
              <a:r>
                <a:rPr lang="ru-RU" sz="2000" dirty="0" smtClean="0"/>
                <a:t>Во французский язык, откуда слово попало в русский, оно пришло в начале XIX в. из австро-немецкого: </a:t>
              </a:r>
              <a:r>
                <a:rPr lang="ru-RU" sz="2000" dirty="0" err="1" smtClean="0"/>
                <a:t>Walzer</a:t>
              </a:r>
              <a:r>
                <a:rPr lang="ru-RU" sz="2000" dirty="0" smtClean="0"/>
                <a:t> – «катушка», позднее – </a:t>
              </a:r>
              <a:r>
                <a:rPr lang="ru-RU" sz="2000" i="1" dirty="0" smtClean="0"/>
                <a:t>«танец с поворотами».</a:t>
              </a:r>
              <a:endParaRPr lang="ru-RU" sz="2000" dirty="0" smtClean="0"/>
            </a:p>
            <a:p>
              <a:r>
                <a:rPr lang="ru-RU" sz="2000" b="1" i="1" dirty="0" smtClean="0"/>
                <a:t>Родственными являются:</a:t>
              </a:r>
              <a:endParaRPr lang="ru-RU" sz="2000" dirty="0" smtClean="0"/>
            </a:p>
            <a:p>
              <a:r>
                <a:rPr lang="ru-RU" sz="2000" dirty="0" smtClean="0"/>
                <a:t>Болгарское – </a:t>
              </a:r>
              <a:r>
                <a:rPr lang="ru-RU" sz="2000" dirty="0" err="1" smtClean="0"/>
                <a:t>валс</a:t>
              </a:r>
              <a:r>
                <a:rPr lang="ru-RU" sz="2000" dirty="0" smtClean="0"/>
                <a:t>.   Чешское – </a:t>
              </a:r>
              <a:r>
                <a:rPr lang="ru-RU" sz="2000" dirty="0" err="1" smtClean="0"/>
                <a:t>vals</a:t>
              </a:r>
              <a:r>
                <a:rPr lang="ru-RU" sz="2000" dirty="0" smtClean="0"/>
                <a:t>.     Польское – </a:t>
              </a:r>
              <a:r>
                <a:rPr lang="ru-RU" sz="2000" dirty="0" err="1" smtClean="0"/>
                <a:t>walc</a:t>
              </a:r>
              <a:r>
                <a:rPr lang="ru-RU" sz="2000" dirty="0" smtClean="0"/>
                <a:t>.</a:t>
              </a:r>
            </a:p>
            <a:p>
              <a:r>
                <a:rPr lang="ru-RU" sz="2000" b="1" i="1" dirty="0" smtClean="0"/>
                <a:t>           Производные:</a:t>
              </a:r>
              <a:r>
                <a:rPr lang="ru-RU" sz="2000" dirty="0" smtClean="0"/>
                <a:t> вальсовый, вальсировать.</a:t>
              </a:r>
              <a:endParaRPr lang="ru-RU" sz="20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929190" y="0"/>
            <a:ext cx="142876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РЕБУС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89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00599"/>
            <a:ext cx="4113825" cy="19215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715008" y="1357298"/>
            <a:ext cx="217078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гараж</a:t>
            </a:r>
            <a:endParaRPr lang="ru-RU" sz="5400" b="1" cap="all" spc="0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142844" y="3000372"/>
            <a:ext cx="9001156" cy="3549313"/>
            <a:chOff x="232025" y="3468451"/>
            <a:chExt cx="8554818" cy="2995765"/>
          </a:xfrm>
        </p:grpSpPr>
        <p:sp>
          <p:nvSpPr>
            <p:cNvPr id="7" name="Скругленная прямоугольная выноска 6"/>
            <p:cNvSpPr/>
            <p:nvPr/>
          </p:nvSpPr>
          <p:spPr>
            <a:xfrm>
              <a:off x="232025" y="3468451"/>
              <a:ext cx="8554817" cy="2833940"/>
            </a:xfrm>
            <a:prstGeom prst="wedgeRoundRectCallout">
              <a:avLst>
                <a:gd name="adj1" fmla="val 22058"/>
                <a:gd name="adj2" fmla="val -6683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6" name="Rectangle 2"/>
            <p:cNvSpPr>
              <a:spLocks noChangeArrowheads="1"/>
            </p:cNvSpPr>
            <p:nvPr/>
          </p:nvSpPr>
          <p:spPr bwMode="auto">
            <a:xfrm>
              <a:off x="299921" y="3528748"/>
              <a:ext cx="8486922" cy="2935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2000" i="1" dirty="0" smtClean="0"/>
                <a:t>Французское – </a:t>
              </a:r>
              <a:r>
                <a:rPr lang="ru-RU" sz="2000" i="1" dirty="0" err="1" smtClean="0"/>
                <a:t>garage</a:t>
              </a:r>
              <a:r>
                <a:rPr lang="ru-RU" sz="2000" i="1" dirty="0" smtClean="0"/>
                <a:t> (навес).</a:t>
              </a:r>
              <a:endParaRPr lang="ru-RU" sz="2000" dirty="0" smtClean="0"/>
            </a:p>
            <a:p>
              <a:r>
                <a:rPr lang="ru-RU" sz="2000" i="1" dirty="0" smtClean="0"/>
                <a:t>Немецкое – </a:t>
              </a:r>
              <a:r>
                <a:rPr lang="ru-RU" sz="2000" i="1" dirty="0" err="1" smtClean="0"/>
                <a:t>Garage</a:t>
              </a:r>
              <a:r>
                <a:rPr lang="ru-RU" sz="2000" i="1" dirty="0" smtClean="0"/>
                <a:t>.</a:t>
              </a:r>
              <a:endParaRPr lang="ru-RU" sz="2000" dirty="0" smtClean="0"/>
            </a:p>
            <a:p>
              <a:r>
                <a:rPr lang="ru-RU" sz="2000" i="1" dirty="0" smtClean="0"/>
                <a:t>Английское – </a:t>
              </a:r>
              <a:r>
                <a:rPr lang="ru-RU" sz="2000" i="1" dirty="0" err="1" smtClean="0"/>
                <a:t>garage</a:t>
              </a:r>
              <a:r>
                <a:rPr lang="ru-RU" sz="2000" i="1" dirty="0" smtClean="0"/>
                <a:t>.</a:t>
              </a:r>
              <a:endParaRPr lang="ru-RU" sz="2000" dirty="0" smtClean="0"/>
            </a:p>
            <a:p>
              <a:r>
                <a:rPr lang="ru-RU" sz="2000" dirty="0" smtClean="0"/>
                <a:t>В русском языке слово появилось в начале 1900-х гг. и впервые встречается в словаре с 1911 г. (у Ефремова). Слово заимствовано из французского со значением </a:t>
              </a:r>
              <a:r>
                <a:rPr lang="ru-RU" sz="2000" i="1" dirty="0" smtClean="0"/>
                <a:t>«навес, гараж»,</a:t>
              </a:r>
              <a:r>
                <a:rPr lang="ru-RU" sz="2000" dirty="0" smtClean="0"/>
                <a:t> где представляло собой образование от </a:t>
              </a:r>
              <a:r>
                <a:rPr lang="ru-RU" sz="2000" dirty="0" err="1" smtClean="0"/>
                <a:t>gare</a:t>
              </a:r>
              <a:r>
                <a:rPr lang="ru-RU" sz="2000" dirty="0" smtClean="0"/>
                <a:t> – «пристань», </a:t>
              </a:r>
              <a:r>
                <a:rPr lang="ru-RU" sz="2000" dirty="0" err="1" smtClean="0"/>
                <a:t>garer</a:t>
              </a:r>
              <a:r>
                <a:rPr lang="ru-RU" sz="2000" dirty="0" smtClean="0"/>
                <a:t> – «причаливать».</a:t>
              </a:r>
            </a:p>
            <a:p>
              <a:r>
                <a:rPr lang="ru-RU" sz="2000" b="1" i="1" dirty="0" smtClean="0"/>
                <a:t>Родственными являются:</a:t>
              </a:r>
              <a:endParaRPr lang="ru-RU" sz="2000" dirty="0" smtClean="0"/>
            </a:p>
            <a:p>
              <a:r>
                <a:rPr lang="ru-RU" sz="2000" dirty="0" smtClean="0"/>
                <a:t>Украинское – гараж.  Болгарское – гараж.   Чешское – </a:t>
              </a:r>
              <a:r>
                <a:rPr lang="ru-RU" sz="2000" dirty="0" err="1" smtClean="0"/>
                <a:t>garaz</a:t>
              </a:r>
              <a:r>
                <a:rPr lang="ru-RU" sz="2000" dirty="0" smtClean="0"/>
                <a:t>.</a:t>
              </a:r>
            </a:p>
            <a:p>
              <a:r>
                <a:rPr lang="ru-RU" sz="2000" b="1" i="1" dirty="0" smtClean="0"/>
                <a:t>Производное:</a:t>
              </a:r>
              <a:r>
                <a:rPr lang="ru-RU" sz="2000" dirty="0" smtClean="0"/>
                <a:t> гаражный.</a:t>
              </a:r>
            </a:p>
            <a:p>
              <a:endParaRPr lang="ru-RU" sz="20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929190" y="0"/>
            <a:ext cx="142876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РЕБУС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89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74" y="214291"/>
            <a:ext cx="4005212" cy="25717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715008" y="1357298"/>
            <a:ext cx="280237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0066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журнал</a:t>
            </a:r>
            <a:endParaRPr lang="ru-RU" sz="5400" b="1" cap="all" spc="0" dirty="0">
              <a:ln/>
              <a:solidFill>
                <a:srgbClr val="0066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357158" y="3000372"/>
            <a:ext cx="8286808" cy="3118427"/>
            <a:chOff x="435713" y="3468452"/>
            <a:chExt cx="7875892" cy="2632080"/>
          </a:xfrm>
        </p:grpSpPr>
        <p:sp>
          <p:nvSpPr>
            <p:cNvPr id="7" name="Скругленная прямоугольная выноска 6"/>
            <p:cNvSpPr/>
            <p:nvPr/>
          </p:nvSpPr>
          <p:spPr>
            <a:xfrm>
              <a:off x="435713" y="3468452"/>
              <a:ext cx="7875892" cy="2472160"/>
            </a:xfrm>
            <a:prstGeom prst="wedgeRoundRectCallout">
              <a:avLst>
                <a:gd name="adj1" fmla="val 22058"/>
                <a:gd name="adj2" fmla="val -6683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6" name="Rectangle 2"/>
            <p:cNvSpPr>
              <a:spLocks noChangeArrowheads="1"/>
            </p:cNvSpPr>
            <p:nvPr/>
          </p:nvSpPr>
          <p:spPr bwMode="auto">
            <a:xfrm>
              <a:off x="639400" y="3528749"/>
              <a:ext cx="7536414" cy="2571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2400" i="1" dirty="0" smtClean="0"/>
                <a:t>Французское – </a:t>
              </a:r>
              <a:r>
                <a:rPr lang="ru-RU" sz="2400" i="1" dirty="0" err="1" smtClean="0"/>
                <a:t>journal</a:t>
              </a:r>
              <a:r>
                <a:rPr lang="ru-RU" sz="2400" i="1" dirty="0" smtClean="0"/>
                <a:t> (ежедневный, газета).</a:t>
              </a:r>
              <a:endParaRPr lang="ru-RU" sz="2400" dirty="0" smtClean="0"/>
            </a:p>
            <a:p>
              <a:r>
                <a:rPr lang="ru-RU" sz="2400" i="1" dirty="0" smtClean="0"/>
                <a:t>Латинское – </a:t>
              </a:r>
              <a:r>
                <a:rPr lang="ru-RU" sz="2400" i="1" dirty="0" err="1" smtClean="0"/>
                <a:t>diurnum</a:t>
              </a:r>
              <a:r>
                <a:rPr lang="ru-RU" sz="2400" i="1" dirty="0" smtClean="0"/>
                <a:t> (дневной, ежедневный).</a:t>
              </a:r>
              <a:endParaRPr lang="ru-RU" sz="2400" dirty="0" smtClean="0"/>
            </a:p>
            <a:p>
              <a:r>
                <a:rPr lang="ru-RU" sz="2400" dirty="0" smtClean="0"/>
                <a:t>Слово заимствовано русским языком из французского в конце XVIII в. Довольно долгое время слово употреблялось в значении «вахтенный журнал», «ежедневные рукописные записи» и в форме «</a:t>
              </a:r>
              <a:r>
                <a:rPr lang="ru-RU" sz="2400" dirty="0" err="1" smtClean="0"/>
                <a:t>юрнал</a:t>
              </a:r>
              <a:r>
                <a:rPr lang="ru-RU" sz="2400" dirty="0" smtClean="0"/>
                <a:t>».</a:t>
              </a:r>
            </a:p>
            <a:p>
              <a:r>
                <a:rPr lang="ru-RU" sz="2400" b="1" i="1" dirty="0" smtClean="0"/>
                <a:t>Производные:</a:t>
              </a:r>
              <a:r>
                <a:rPr lang="ru-RU" sz="2400" dirty="0" smtClean="0"/>
                <a:t> журнальный, журналистика, журналист.</a:t>
              </a:r>
            </a:p>
            <a:p>
              <a:endParaRPr lang="ru-RU" sz="24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929190" y="0"/>
            <a:ext cx="142876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РЕБУС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142852"/>
            <a:ext cx="5429288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Monotype Corsiva" pitchFamily="66" charset="0"/>
              </a:rPr>
              <a:t>Жители одного высокогорного селения называют это животное «лягушка с крышкой». Что это за животное?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</a:rPr>
              <a:t>Жаба, ёж, орёл, черепаха, змея.</a:t>
            </a:r>
          </a:p>
        </p:txBody>
      </p:sp>
      <p:pic>
        <p:nvPicPr>
          <p:cNvPr id="5" name="Рисунок 4" descr="1618959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40751" y="857232"/>
            <a:ext cx="4303249" cy="25995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5720" y="2214554"/>
            <a:ext cx="328166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6633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черепаха</a:t>
            </a:r>
            <a:endParaRPr lang="ru-RU" sz="5400" b="1" cap="all" spc="0" dirty="0">
              <a:ln/>
              <a:solidFill>
                <a:srgbClr val="6633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214282" y="3336800"/>
            <a:ext cx="8786875" cy="3521225"/>
            <a:chOff x="435681" y="3714753"/>
            <a:chExt cx="8351162" cy="2972055"/>
          </a:xfrm>
        </p:grpSpPr>
        <p:sp>
          <p:nvSpPr>
            <p:cNvPr id="7" name="Скругленная прямоугольная выноска 6"/>
            <p:cNvSpPr/>
            <p:nvPr/>
          </p:nvSpPr>
          <p:spPr>
            <a:xfrm>
              <a:off x="435681" y="3714753"/>
              <a:ext cx="8351161" cy="2726791"/>
            </a:xfrm>
            <a:prstGeom prst="wedgeRoundRectCallout">
              <a:avLst>
                <a:gd name="adj1" fmla="val -32683"/>
                <a:gd name="adj2" fmla="val -559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6" name="Rectangle 2"/>
            <p:cNvSpPr>
              <a:spLocks noChangeArrowheads="1"/>
            </p:cNvSpPr>
            <p:nvPr/>
          </p:nvSpPr>
          <p:spPr bwMode="auto">
            <a:xfrm>
              <a:off x="503578" y="3777319"/>
              <a:ext cx="8283265" cy="2909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2000" i="1" dirty="0" smtClean="0"/>
                <a:t>Древнерусское – </a:t>
              </a:r>
              <a:r>
                <a:rPr lang="ru-RU" sz="2000" i="1" dirty="0" err="1" smtClean="0"/>
                <a:t>чрепъ</a:t>
              </a:r>
              <a:r>
                <a:rPr lang="ru-RU" sz="2000" i="1" dirty="0" smtClean="0"/>
                <a:t> (черепок, осколок).</a:t>
              </a:r>
              <a:endParaRPr lang="ru-RU" sz="2000" dirty="0" smtClean="0"/>
            </a:p>
            <a:p>
              <a:r>
                <a:rPr lang="ru-RU" sz="2000" i="1" dirty="0" smtClean="0"/>
                <a:t>Старославянское – </a:t>
              </a:r>
              <a:r>
                <a:rPr lang="ru-RU" sz="2000" i="1" dirty="0" err="1" smtClean="0"/>
                <a:t>чръпъ</a:t>
              </a:r>
              <a:r>
                <a:rPr lang="ru-RU" sz="2000" i="1" dirty="0" smtClean="0"/>
                <a:t>.</a:t>
              </a:r>
              <a:endParaRPr lang="ru-RU" sz="2000" dirty="0" smtClean="0"/>
            </a:p>
            <a:p>
              <a:r>
                <a:rPr lang="ru-RU" sz="2000" i="1" dirty="0" smtClean="0"/>
                <a:t>Индоевропейское – (</a:t>
              </a:r>
              <a:r>
                <a:rPr lang="ru-RU" sz="2000" i="1" dirty="0" err="1" smtClean="0"/>
                <a:t>s</a:t>
              </a:r>
              <a:r>
                <a:rPr lang="ru-RU" sz="2000" i="1" dirty="0" smtClean="0"/>
                <a:t>)</a:t>
              </a:r>
              <a:r>
                <a:rPr lang="ru-RU" sz="2000" i="1" dirty="0" err="1" smtClean="0"/>
                <a:t>ker-t-s</a:t>
              </a:r>
              <a:r>
                <a:rPr lang="ru-RU" sz="2000" i="1" dirty="0" smtClean="0"/>
                <a:t>- (резать, отделять).</a:t>
              </a:r>
              <a:endParaRPr lang="ru-RU" sz="2000" dirty="0" smtClean="0"/>
            </a:p>
            <a:p>
              <a:r>
                <a:rPr lang="ru-RU" sz="2000" dirty="0" smtClean="0"/>
                <a:t>В русском языке слово «черепаха» появилось не позднее конца XVII в. У Р. Джемса встречаем слово «</a:t>
              </a:r>
              <a:r>
                <a:rPr lang="ru-RU" sz="2000" dirty="0" err="1" smtClean="0"/>
                <a:t>черапак</a:t>
              </a:r>
              <a:r>
                <a:rPr lang="ru-RU" sz="2000" dirty="0" smtClean="0"/>
                <a:t>» в 1618 г. Прозвище «черепаха» известно с 1686 г.</a:t>
              </a:r>
            </a:p>
            <a:p>
              <a:r>
                <a:rPr lang="ru-RU" sz="2000" dirty="0" smtClean="0"/>
                <a:t>Этимологически относится к группе слов «череп», «черепок», «черепица». Общеславянское </a:t>
              </a:r>
              <a:r>
                <a:rPr lang="ru-RU" sz="2000" i="1" dirty="0" smtClean="0"/>
                <a:t>название животного,</a:t>
              </a:r>
              <a:r>
                <a:rPr lang="ru-RU" sz="2000" dirty="0" smtClean="0"/>
                <a:t> по-видимому, было </a:t>
              </a:r>
              <a:r>
                <a:rPr lang="ru-RU" sz="2000" dirty="0" err="1" smtClean="0"/>
                <a:t>zely</a:t>
              </a:r>
              <a:r>
                <a:rPr lang="ru-RU" sz="2000" dirty="0" smtClean="0"/>
                <a:t>, устаревшее название земной черепахи (просторечное) — «</a:t>
              </a:r>
              <a:r>
                <a:rPr lang="ru-RU" sz="2000" dirty="0" err="1" smtClean="0"/>
                <a:t>желвь</a:t>
              </a:r>
              <a:r>
                <a:rPr lang="ru-RU" sz="2000" dirty="0" smtClean="0"/>
                <a:t>», «</a:t>
              </a:r>
              <a:r>
                <a:rPr lang="ru-RU" sz="2000" dirty="0" err="1" smtClean="0"/>
                <a:t>желвец</a:t>
              </a:r>
              <a:r>
                <a:rPr lang="ru-RU" sz="2000" dirty="0" smtClean="0"/>
                <a:t>».</a:t>
              </a:r>
            </a:p>
            <a:p>
              <a:r>
                <a:rPr lang="ru-RU" sz="2000" b="1" i="1" dirty="0" smtClean="0"/>
                <a:t>Производные:</a:t>
              </a:r>
              <a:r>
                <a:rPr lang="ru-RU" sz="2000" dirty="0" smtClean="0"/>
                <a:t> черепашка, черепаховый, черепаший.</a:t>
              </a:r>
            </a:p>
            <a:p>
              <a:endParaRPr lang="ru-RU" sz="20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500826" y="99932"/>
            <a:ext cx="142876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ВОПРОС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142852"/>
            <a:ext cx="6072230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Monotype Corsiva" pitchFamily="66" charset="0"/>
              </a:rPr>
              <a:t>Кто лишний в компании, которая стучит, трещит, гудит, стрекочет?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</a:rPr>
              <a:t>Воробей, сорока, дятел, кузнечик, шмель.</a:t>
            </a:r>
          </a:p>
        </p:txBody>
      </p:sp>
      <p:pic>
        <p:nvPicPr>
          <p:cNvPr id="5" name="Рисунок 4" descr="16189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414" y="857232"/>
            <a:ext cx="3725618" cy="25995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5720" y="2214554"/>
            <a:ext cx="305243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6633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воробей</a:t>
            </a:r>
            <a:endParaRPr lang="ru-RU" sz="5400" b="1" cap="all" spc="0" dirty="0">
              <a:ln/>
              <a:solidFill>
                <a:srgbClr val="6633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928662" y="3336799"/>
            <a:ext cx="8072494" cy="2021026"/>
            <a:chOff x="1114637" y="3714753"/>
            <a:chExt cx="7672205" cy="1705827"/>
          </a:xfrm>
        </p:grpSpPr>
        <p:sp>
          <p:nvSpPr>
            <p:cNvPr id="7" name="Скругленная прямоугольная выноска 6"/>
            <p:cNvSpPr/>
            <p:nvPr/>
          </p:nvSpPr>
          <p:spPr>
            <a:xfrm>
              <a:off x="1114637" y="3714753"/>
              <a:ext cx="7672205" cy="1705827"/>
            </a:xfrm>
            <a:prstGeom prst="wedgeRoundRectCallout">
              <a:avLst>
                <a:gd name="adj1" fmla="val -32683"/>
                <a:gd name="adj2" fmla="val -559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6" name="Rectangle 2"/>
            <p:cNvSpPr>
              <a:spLocks noChangeArrowheads="1"/>
            </p:cNvSpPr>
            <p:nvPr/>
          </p:nvSpPr>
          <p:spPr bwMode="auto">
            <a:xfrm>
              <a:off x="1522010" y="3777318"/>
              <a:ext cx="7264832" cy="1376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2000" dirty="0" smtClean="0"/>
                <a:t>воробей </a:t>
              </a:r>
              <a:r>
                <a:rPr lang="ru-RU" sz="2000" dirty="0" err="1" smtClean="0"/>
                <a:t>Искон</a:t>
              </a:r>
              <a:r>
                <a:rPr lang="ru-RU" sz="2000" dirty="0" smtClean="0"/>
                <a:t>. Образовано с помощью </a:t>
              </a:r>
              <a:r>
                <a:rPr lang="ru-RU" sz="2000" dirty="0" err="1" smtClean="0"/>
                <a:t>суф</a:t>
              </a:r>
              <a:r>
                <a:rPr lang="ru-RU" sz="2000" dirty="0" smtClean="0"/>
                <a:t>. </a:t>
              </a:r>
              <a:r>
                <a:rPr lang="ru-RU" sz="2000" i="1" dirty="0" smtClean="0"/>
                <a:t>-</a:t>
              </a:r>
              <a:r>
                <a:rPr lang="ru-RU" sz="2000" i="1" dirty="0" err="1" smtClean="0"/>
                <a:t>ии</a:t>
              </a:r>
              <a:r>
                <a:rPr lang="ru-RU" sz="2000" dirty="0" smtClean="0"/>
                <a:t> (&gt; </a:t>
              </a:r>
              <a:r>
                <a:rPr lang="ru-RU" sz="2000" i="1" dirty="0" smtClean="0"/>
                <a:t>-ей</a:t>
              </a:r>
              <a:r>
                <a:rPr lang="ru-RU" sz="2000" dirty="0" smtClean="0"/>
                <a:t>) от той же основы, что и польск. </a:t>
              </a:r>
              <a:r>
                <a:rPr lang="ru-RU" sz="2000" i="1" dirty="0" err="1" smtClean="0"/>
                <a:t>wróbel</a:t>
              </a:r>
              <a:r>
                <a:rPr lang="ru-RU" sz="2000" dirty="0" smtClean="0"/>
                <a:t> «воробей», </a:t>
              </a:r>
              <a:r>
                <a:rPr lang="ru-RU" sz="2000" dirty="0" err="1" smtClean="0"/>
                <a:t>чешск</a:t>
              </a:r>
              <a:r>
                <a:rPr lang="ru-RU" sz="2000" dirty="0" smtClean="0"/>
                <a:t>. </a:t>
              </a:r>
              <a:r>
                <a:rPr lang="ru-RU" sz="2000" i="1" dirty="0" err="1" smtClean="0"/>
                <a:t>vrabec</a:t>
              </a:r>
              <a:r>
                <a:rPr lang="ru-RU" sz="2000" dirty="0" smtClean="0"/>
                <a:t> — тж. и т. д. Ср. </a:t>
              </a:r>
              <a:r>
                <a:rPr lang="ru-RU" sz="2000" i="1" dirty="0" smtClean="0"/>
                <a:t>воробушек</a:t>
              </a:r>
              <a:r>
                <a:rPr lang="ru-RU" sz="2000" dirty="0" smtClean="0"/>
                <a:t>, </a:t>
              </a:r>
              <a:r>
                <a:rPr lang="ru-RU" sz="2000" i="1" dirty="0" err="1" smtClean="0"/>
                <a:t>воробка</a:t>
              </a:r>
              <a:r>
                <a:rPr lang="ru-RU" sz="2000" dirty="0" smtClean="0"/>
                <a:t> «самка воробья». Птица названа по своему чириканью. Звукоподражательная основа та же, что и в </a:t>
              </a:r>
              <a:r>
                <a:rPr lang="ru-RU" sz="2000" i="1" dirty="0" smtClean="0"/>
                <a:t>ворковать</a:t>
              </a:r>
              <a:r>
                <a:rPr lang="ru-RU" sz="2000" dirty="0" smtClean="0"/>
                <a:t>, правда, с перегласовкой </a:t>
              </a:r>
              <a:r>
                <a:rPr lang="ru-RU" sz="2000" i="1" dirty="0" smtClean="0"/>
                <a:t>о</a:t>
              </a:r>
              <a:r>
                <a:rPr lang="ru-RU" sz="2000" dirty="0" smtClean="0"/>
                <a:t>/</a:t>
              </a:r>
              <a:r>
                <a:rPr lang="ru-RU" sz="2000" i="1" dirty="0" err="1" smtClean="0"/>
                <a:t>ъ</a:t>
              </a:r>
              <a:r>
                <a:rPr lang="ru-RU" sz="2000" dirty="0" smtClean="0"/>
                <a:t>.</a:t>
              </a:r>
              <a:endParaRPr lang="ru-RU" sz="20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500826" y="99932"/>
            <a:ext cx="142876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ВОПРОС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543807"/>
            <a:ext cx="7929618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Monotype Corsiva" pitchFamily="66" charset="0"/>
              </a:rPr>
              <a:t>Посмотрите на список слов: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дверь, куртка, волосы, бельё </a:t>
            </a:r>
            <a:r>
              <a:rPr lang="ru-RU" sz="2800" b="1" dirty="0" smtClean="0">
                <a:latin typeface="Monotype Corsiva" pitchFamily="66" charset="0"/>
              </a:rPr>
              <a:t>– и скажите, что лишнее: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</a:rPr>
              <a:t>Заколка, застёжка, прищепка, скрепка, задвижка.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214554"/>
            <a:ext cx="289374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6633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скрепка</a:t>
            </a:r>
            <a:endParaRPr lang="ru-RU" sz="5400" b="1" cap="all" spc="0" dirty="0">
              <a:ln/>
              <a:solidFill>
                <a:srgbClr val="6633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142844" y="3500438"/>
            <a:ext cx="5214975" cy="2000264"/>
            <a:chOff x="367785" y="3732276"/>
            <a:chExt cx="4956381" cy="1688302"/>
          </a:xfrm>
        </p:grpSpPr>
        <p:sp>
          <p:nvSpPr>
            <p:cNvPr id="7" name="Скругленная прямоугольная выноска 6"/>
            <p:cNvSpPr/>
            <p:nvPr/>
          </p:nvSpPr>
          <p:spPr>
            <a:xfrm>
              <a:off x="367785" y="3732276"/>
              <a:ext cx="4752693" cy="1688302"/>
            </a:xfrm>
            <a:prstGeom prst="wedgeRoundRectCallout">
              <a:avLst>
                <a:gd name="adj1" fmla="val -32683"/>
                <a:gd name="adj2" fmla="val -559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6" name="Rectangle 2"/>
            <p:cNvSpPr>
              <a:spLocks noChangeArrowheads="1"/>
            </p:cNvSpPr>
            <p:nvPr/>
          </p:nvSpPr>
          <p:spPr bwMode="auto">
            <a:xfrm>
              <a:off x="503578" y="3777318"/>
              <a:ext cx="4820588" cy="1168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2800" i="1" dirty="0" smtClean="0"/>
                <a:t>Попробуйте сами определить</a:t>
              </a:r>
            </a:p>
            <a:p>
              <a:r>
                <a:rPr lang="ru-RU" sz="2800" i="1" dirty="0" smtClean="0"/>
                <a:t> как произошло слово.</a:t>
              </a:r>
              <a:endParaRPr lang="ru-RU" sz="2800" dirty="0" smtClean="0"/>
            </a:p>
            <a:p>
              <a:endParaRPr lang="ru-RU" sz="2800" dirty="0"/>
            </a:p>
          </p:txBody>
        </p:sp>
      </p:grpSp>
      <p:pic>
        <p:nvPicPr>
          <p:cNvPr id="5" name="Рисунок 4" descr="16189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1901057"/>
            <a:ext cx="4284911" cy="25995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844" y="71414"/>
            <a:ext cx="142876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ВОПРОС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142852"/>
            <a:ext cx="5857916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Monotype Corsiva" pitchFamily="66" charset="0"/>
              </a:rPr>
              <a:t>К слову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пост </a:t>
            </a:r>
            <a:r>
              <a:rPr lang="ru-RU" sz="2800" b="1" dirty="0" smtClean="0">
                <a:latin typeface="Monotype Corsiva" pitchFamily="66" charset="0"/>
              </a:rPr>
              <a:t>можно приписать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ель</a:t>
            </a:r>
            <a:r>
              <a:rPr lang="ru-RU" sz="2800" b="1" dirty="0" smtClean="0">
                <a:latin typeface="Monotype Corsiva" pitchFamily="66" charset="0"/>
              </a:rPr>
              <a:t>, и получится новое слово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постель.</a:t>
            </a:r>
            <a:r>
              <a:rPr lang="ru-RU" sz="2800" b="1" dirty="0" smtClean="0">
                <a:latin typeface="Monotype Corsiva" pitchFamily="66" charset="0"/>
              </a:rPr>
              <a:t> А какое из слов нужно приписать к слову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пар</a:t>
            </a:r>
            <a:r>
              <a:rPr lang="ru-RU" sz="2800" b="1" dirty="0" smtClean="0">
                <a:latin typeface="Monotype Corsiva" pitchFamily="66" charset="0"/>
              </a:rPr>
              <a:t>, чтобы получилось ещё одно новое слово?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u="none" strike="noStrike" cap="none" spc="30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</a:rPr>
              <a:t>Ход, ода, роль,</a:t>
            </a:r>
            <a:r>
              <a:rPr kumimoji="0" lang="ru-RU" sz="2800" b="1" u="none" strike="noStrike" cap="none" spc="300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</a:rPr>
              <a:t> ус, рог.</a:t>
            </a:r>
            <a:endParaRPr kumimoji="0" lang="ru-RU" sz="2800" b="1" u="none" strike="noStrike" cap="none" spc="300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2934298"/>
            <a:ext cx="213244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пар</a:t>
            </a:r>
            <a:r>
              <a:rPr lang="ru-RU" sz="5400" b="1" cap="all" spc="0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ус</a:t>
            </a:r>
            <a:endParaRPr lang="ru-RU" sz="5400" b="1" cap="all" spc="0" dirty="0">
              <a:ln/>
              <a:solidFill>
                <a:schemeClr val="accent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214282" y="4479808"/>
            <a:ext cx="8143933" cy="2092464"/>
            <a:chOff x="435681" y="3714753"/>
            <a:chExt cx="7740101" cy="1766123"/>
          </a:xfrm>
        </p:grpSpPr>
        <p:sp>
          <p:nvSpPr>
            <p:cNvPr id="7" name="Скругленная прямоугольная выноска 6"/>
            <p:cNvSpPr/>
            <p:nvPr/>
          </p:nvSpPr>
          <p:spPr>
            <a:xfrm>
              <a:off x="435681" y="3714753"/>
              <a:ext cx="7400622" cy="1766123"/>
            </a:xfrm>
            <a:prstGeom prst="wedgeRoundRectCallout">
              <a:avLst>
                <a:gd name="adj1" fmla="val -23032"/>
                <a:gd name="adj2" fmla="val -7870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6" name="Rectangle 2"/>
            <p:cNvSpPr>
              <a:spLocks noChangeArrowheads="1"/>
            </p:cNvSpPr>
            <p:nvPr/>
          </p:nvSpPr>
          <p:spPr bwMode="auto">
            <a:xfrm>
              <a:off x="503578" y="3777319"/>
              <a:ext cx="7672204" cy="1376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2000" dirty="0" smtClean="0"/>
                <a:t>Слово </a:t>
              </a:r>
              <a:r>
                <a:rPr lang="ru-RU" sz="2000" i="1" dirty="0" err="1" smtClean="0"/>
                <a:t>парусъ</a:t>
              </a:r>
              <a:r>
                <a:rPr lang="ru-RU" sz="2000" dirty="0" smtClean="0"/>
                <a:t> впервые встречается в </a:t>
              </a:r>
              <a:r>
                <a:rPr lang="ru-RU" sz="2000" dirty="0" err="1" smtClean="0"/>
                <a:t>древне-славянском</a:t>
              </a:r>
              <a:r>
                <a:rPr lang="ru-RU" sz="2000" dirty="0" smtClean="0"/>
                <a:t> тексте </a:t>
              </a:r>
              <a:r>
                <a:rPr lang="ru-RU" sz="2000" i="1" dirty="0" smtClean="0"/>
                <a:t>«</a:t>
              </a:r>
              <a:r>
                <a:rPr lang="ru-RU" sz="2000" i="1" dirty="0" err="1" smtClean="0"/>
                <a:t>Повѣсть временныхъ</a:t>
              </a:r>
              <a:r>
                <a:rPr lang="ru-RU" sz="2000" i="1" dirty="0" smtClean="0"/>
                <a:t> </a:t>
              </a:r>
              <a:r>
                <a:rPr lang="ru-RU" sz="2000" i="1" dirty="0" err="1" smtClean="0"/>
                <a:t>лѣт</a:t>
              </a:r>
              <a:r>
                <a:rPr lang="ru-RU" sz="2000" i="1" dirty="0" smtClean="0"/>
                <a:t>»</a:t>
              </a:r>
              <a:r>
                <a:rPr lang="ru-RU" sz="2000" dirty="0" smtClean="0"/>
                <a:t> (XI—XII века). Есть версия, что слово произошло от греческого </a:t>
              </a:r>
              <a:r>
                <a:rPr lang="ru-RU" sz="2000" dirty="0" err="1" smtClean="0"/>
                <a:t>φᾶρος</a:t>
              </a:r>
              <a:r>
                <a:rPr lang="ru-RU" sz="2000" dirty="0" smtClean="0"/>
                <a:t>, в античной поэзии встречается, в качестве </a:t>
              </a:r>
              <a:r>
                <a:rPr lang="ru-RU" sz="2000" i="1" dirty="0" smtClean="0"/>
                <a:t>паруса</a:t>
              </a:r>
              <a:r>
                <a:rPr lang="ru-RU" sz="2000" dirty="0" smtClean="0"/>
                <a:t>. Другая версия происхождения от ливонского слова </a:t>
              </a:r>
              <a:r>
                <a:rPr lang="ru-RU" sz="2000" dirty="0" err="1" smtClean="0"/>
                <a:t>рūrаz</a:t>
              </a:r>
              <a:r>
                <a:rPr lang="ru-RU" sz="2000" dirty="0" smtClean="0"/>
                <a:t> - </a:t>
              </a:r>
              <a:r>
                <a:rPr lang="ru-RU" sz="2000" i="1" dirty="0" smtClean="0"/>
                <a:t>парус</a:t>
              </a:r>
              <a:r>
                <a:rPr lang="ru-RU" sz="2000" dirty="0" smtClean="0"/>
                <a:t>.</a:t>
              </a:r>
              <a:endParaRPr lang="ru-RU" sz="2000" dirty="0"/>
            </a:p>
          </p:txBody>
        </p:sp>
      </p:grpSp>
      <p:pic>
        <p:nvPicPr>
          <p:cNvPr id="5" name="Рисунок 4" descr="16189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1857364"/>
            <a:ext cx="3767410" cy="25995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00826" y="99932"/>
            <a:ext cx="142876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ВОПРОС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Наука этимология и этимологический словарь</a:t>
            </a: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500174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Этимология – это:</a:t>
            </a:r>
          </a:p>
          <a:p>
            <a:pPr marL="514350" indent="-514350"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 языкознания, изучающий происхождение слов; </a:t>
            </a:r>
          </a:p>
          <a:p>
            <a:pPr marL="514350" indent="-514350"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Гипотеза о происхождении слова, возведение слова к его первоначальной форме. </a:t>
            </a:r>
          </a:p>
          <a:p>
            <a:pPr marL="514350" indent="-51435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Этимологический словарь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словарь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содержащий информацию об истории отдельных слов. Так как происхождение многих слов не поддаётся точному однозначному определению, то       этимологические словари фиксируют различные точки зрения и содержат ссылки на соответствующую литературу.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397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>Семенов А.В.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/>
              <a:t>ЭТИМОЛОГИЧЕСКИЙ СЛОВАРЬ РУССКОГО ЯЗЫКА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200" b="1" dirty="0" smtClean="0"/>
              <a:t>РУССКИЙ ЯЗЫК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от А до Я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Издательство «ЮНВЕС»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Москва, 2003 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w165h247-b7d440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428868"/>
            <a:ext cx="2428892" cy="3870557"/>
          </a:xfrm>
        </p:spPr>
      </p:pic>
      <p:sp>
        <p:nvSpPr>
          <p:cNvPr id="5" name="Прямоугольник 4"/>
          <p:cNvSpPr/>
          <p:nvPr/>
        </p:nvSpPr>
        <p:spPr>
          <a:xfrm>
            <a:off x="3143240" y="2665769"/>
            <a:ext cx="564360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Данный словарь содержит большое количество слов с подробным описанием истории их возникновения в русском языке. Ознакомившись со словарем, где в интересной и предельно доступной (научно-популярной) форме излагаются различные версии относительно происхождения и факты из истории использования различных слов, читатель сможет раскрыть множество тайн, которые заключаются в такой науке, как этимология.</a:t>
            </a:r>
            <a:endParaRPr lang="ru-RU" sz="20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Откуда?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57232"/>
            <a:ext cx="5214974" cy="5643601"/>
          </a:xfrm>
        </p:spPr>
        <p:txBody>
          <a:bodyPr>
            <a:noAutofit/>
          </a:bodyPr>
          <a:lstStyle/>
          <a:p>
            <a:r>
              <a:rPr lang="ru-RU" sz="2800" dirty="0" smtClean="0"/>
              <a:t>Этимологическое толкование каждого слова – это проведение серьезного и глубокого исследования. Данное исследование подразумевает не только поиск корней, близких по написанию или звучанию, но и выявление возможных путей перехода слова из одного языка в другой и причин изменения формы и употребления слова. 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214942" y="868523"/>
            <a:ext cx="3500430" cy="56323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  <a:prstDash val="sys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ДЖИНСЫ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Английское</a:t>
            </a:r>
            <a:r>
              <a:rPr lang="ru-RU" sz="2000" i="1" dirty="0" smtClean="0">
                <a:latin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–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jeans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(брюки).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Слово «джинсы» английского происхождения, имеет следующее значение: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«брюки из особой плотной ткани или сама ткань».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Слово вошло в русский язык совсем недавно, а именно – в середине XX в., связано это с появлением технологий изготовления новой, более прочной ткани.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Производные: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джинсовый,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джинса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28"/>
            <a:ext cx="6072230" cy="664371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Каждому носителю русского языка необходимо знать, что, во-первых, в истории литературного языка исследователями выделяются четыре периода:</a:t>
            </a:r>
          </a:p>
          <a:p>
            <a:pPr marL="571500" indent="-457200">
              <a:buFont typeface="+mj-lt"/>
              <a:buAutoNum type="arabicPeriod"/>
            </a:pPr>
            <a:r>
              <a:rPr lang="ru-RU" b="1" dirty="0" smtClean="0"/>
              <a:t>–       </a:t>
            </a:r>
            <a:r>
              <a:rPr lang="ru-RU" sz="2800" b="1" dirty="0" smtClean="0"/>
              <a:t> XI–XIV вв. – древнерусский язык Киевской Руси;</a:t>
            </a:r>
          </a:p>
          <a:p>
            <a:pPr marL="571500" indent="-457200">
              <a:buFont typeface="+mj-lt"/>
              <a:buAutoNum type="arabicPeriod"/>
            </a:pPr>
            <a:r>
              <a:rPr lang="ru-RU" sz="2800" b="1" dirty="0" smtClean="0"/>
              <a:t>–        XIV–XVII вв. – язык великорусской народности Московского государства;</a:t>
            </a:r>
          </a:p>
          <a:p>
            <a:pPr marL="571500" indent="-457200">
              <a:buFont typeface="+mj-lt"/>
              <a:buAutoNum type="arabicPeriod"/>
            </a:pPr>
            <a:r>
              <a:rPr lang="ru-RU" sz="2800" b="1" dirty="0" smtClean="0"/>
              <a:t>–        XVII–XIX вв. – время становления и развития современного русского литературного национального языка;</a:t>
            </a:r>
          </a:p>
          <a:p>
            <a:pPr marL="571500" indent="-457200">
              <a:buFont typeface="+mj-lt"/>
              <a:buAutoNum type="arabicPeriod"/>
            </a:pPr>
            <a:r>
              <a:rPr lang="ru-RU" sz="2800" b="1" dirty="0" smtClean="0"/>
              <a:t>–        XIX в. – наши дни – современный русский язык.</a:t>
            </a:r>
          </a:p>
          <a:p>
            <a:r>
              <a:rPr lang="ru-RU" dirty="0" smtClean="0"/>
              <a:t>Каждый из перечисленных периодов характеризуется заимствованиями из тех или иных языков. Наиболее употребительные слова, связанные с бытом и жизнедеятельностью человека, заимствовались в первый период преимущественно из латинского и греческого языков. Военная лексика заимствовалась в течение второго периода из немецкого и французского языков. Третий период характеризовался заимствованиями из французского и немецкого языков (быт, промышленность, искусство, политика, наука), голландского и английского (морская и промышленная лексика).</a:t>
            </a:r>
          </a:p>
          <a:p>
            <a:r>
              <a:rPr lang="ru-RU" dirty="0" smtClean="0"/>
              <a:t>И в наше время язык постоянно пополняется новыми словами. В основном это слова, связанные с такими сферами, как компьютерные технологии («интернет», «сайт», «сервер» и др.), экономика («маркетинг», «менеджмент» и т.д.), политика («инаугурация», «импичмент» и т.д.).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357950" y="913702"/>
            <a:ext cx="2428892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ДЕРЕВНЯ</a:t>
            </a:r>
            <a:endParaRPr lang="ru-RU" dirty="0" smtClean="0"/>
          </a:p>
          <a:p>
            <a:r>
              <a:rPr lang="ru-RU" i="1" dirty="0" smtClean="0"/>
              <a:t>Древнерусское – </a:t>
            </a:r>
            <a:r>
              <a:rPr lang="ru-RU" i="1" dirty="0" err="1" smtClean="0"/>
              <a:t>дървъня</a:t>
            </a:r>
            <a:r>
              <a:rPr lang="ru-RU" i="1" dirty="0" smtClean="0"/>
              <a:t> (пашня).</a:t>
            </a:r>
            <a:endParaRPr lang="ru-RU" dirty="0" smtClean="0"/>
          </a:p>
          <a:p>
            <a:r>
              <a:rPr lang="ru-RU" dirty="0" smtClean="0"/>
              <a:t>«Деревня» – русское по происхождению слово. Первоначально словом «деревня» называли участок земли, очищенный от леса для земледелия, и только позднее так стали называть </a:t>
            </a:r>
            <a:r>
              <a:rPr lang="ru-RU" i="1" dirty="0" smtClean="0"/>
              <a:t>крестьянское поселение.</a:t>
            </a:r>
            <a:endParaRPr lang="ru-RU" dirty="0" smtClean="0"/>
          </a:p>
          <a:p>
            <a:r>
              <a:rPr lang="ru-RU" b="1" i="1" dirty="0" smtClean="0"/>
              <a:t>Производные:</a:t>
            </a:r>
            <a:r>
              <a:rPr lang="ru-RU" dirty="0" smtClean="0"/>
              <a:t> деревенский, деревенщина.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Учимся работать со словарём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4390" y="1428736"/>
            <a:ext cx="7615262" cy="2757493"/>
          </a:xfrm>
          <a:ln w="38100">
            <a:solidFill>
              <a:srgbClr val="CC6600"/>
            </a:solidFill>
            <a:prstDash val="sysDot"/>
          </a:ln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Работаем в группах;</a:t>
            </a:r>
          </a:p>
          <a:p>
            <a:pPr marL="514350" indent="-514350">
              <a:buAutoNum type="arabicPeriod"/>
            </a:pPr>
            <a:r>
              <a:rPr lang="ru-RU" dirty="0" smtClean="0"/>
              <a:t>Ищем слова на заданную тему (2 – 3 слова);</a:t>
            </a:r>
          </a:p>
          <a:p>
            <a:pPr marL="514350" indent="-514350">
              <a:buAutoNum type="arabicPeriod"/>
            </a:pPr>
            <a:r>
              <a:rPr lang="ru-RU" dirty="0" smtClean="0"/>
              <a:t>Сохраняем найденную статью о слове закладкой;</a:t>
            </a:r>
          </a:p>
          <a:p>
            <a:pPr marL="514350" indent="-514350">
              <a:buAutoNum type="arabicPeriod"/>
            </a:pPr>
            <a:r>
              <a:rPr lang="ru-RU" dirty="0" smtClean="0"/>
              <a:t>Итоги работы групп.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4429132"/>
            <a:ext cx="214314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C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/>
              <a:t>1 группа</a:t>
            </a:r>
          </a:p>
          <a:p>
            <a:pPr algn="ctr"/>
            <a:r>
              <a:rPr lang="ru-RU" sz="2400" dirty="0" smtClean="0"/>
              <a:t>Слова на тему </a:t>
            </a:r>
            <a:r>
              <a:rPr lang="ru-RU" sz="2400" b="1" dirty="0" smtClean="0"/>
              <a:t>«Транспорт»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71802" y="4429132"/>
            <a:ext cx="2928958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C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/>
              <a:t>2 группа</a:t>
            </a:r>
          </a:p>
          <a:p>
            <a:pPr algn="ctr"/>
            <a:r>
              <a:rPr lang="ru-RU" sz="2400" dirty="0" smtClean="0"/>
              <a:t>Слова на тему </a:t>
            </a:r>
            <a:r>
              <a:rPr lang="ru-RU" sz="2400" b="1" dirty="0" smtClean="0"/>
              <a:t>«Учебные принадлежности»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72198" y="4429132"/>
            <a:ext cx="214314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C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/>
              <a:t>3 группа</a:t>
            </a:r>
          </a:p>
          <a:p>
            <a:pPr algn="ctr"/>
            <a:r>
              <a:rPr lang="ru-RU" sz="2400" dirty="0" smtClean="0"/>
              <a:t>Слова на тему </a:t>
            </a:r>
            <a:r>
              <a:rPr lang="ru-RU" sz="2400" b="1" dirty="0" smtClean="0"/>
              <a:t>«Искусство»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92867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</a:t>
            </a:r>
            <a:br>
              <a:rPr lang="ru-RU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«Найди его в словаре»</a:t>
            </a:r>
            <a:endParaRPr lang="ru-RU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28728" y="2428868"/>
            <a:ext cx="6357982" cy="2286016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ru-RU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Прочти и отгадай загадку (ребус);</a:t>
            </a:r>
          </a:p>
          <a:p>
            <a:pPr algn="l">
              <a:buFont typeface="Arial" pitchFamily="34" charset="0"/>
              <a:buChar char="•"/>
            </a:pPr>
            <a:r>
              <a:rPr lang="ru-RU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 статью о слове-отгадке в этимологическом словаре.</a:t>
            </a:r>
            <a:endParaRPr lang="ru-RU" b="1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500042"/>
            <a:ext cx="3786214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  <a:t>Белым пледом лес укрыт,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  <a:t>И медведь в берлоге спит.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  <a:t>Снег, как белая кайма.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  <a:t>Кто хозяйничал?</a:t>
            </a:r>
          </a:p>
        </p:txBody>
      </p:sp>
      <p:pic>
        <p:nvPicPr>
          <p:cNvPr id="5" name="Рисунок 4" descr="16189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223" y="285728"/>
            <a:ext cx="4914934" cy="307183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5743" y="2357430"/>
            <a:ext cx="199605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зима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643042" y="3714752"/>
            <a:ext cx="6500858" cy="2643206"/>
            <a:chOff x="1643042" y="3714752"/>
            <a:chExt cx="6500858" cy="2643206"/>
          </a:xfrm>
        </p:grpSpPr>
        <p:sp>
          <p:nvSpPr>
            <p:cNvPr id="7" name="Скругленная прямоугольная выноска 6"/>
            <p:cNvSpPr/>
            <p:nvPr/>
          </p:nvSpPr>
          <p:spPr>
            <a:xfrm>
              <a:off x="1643042" y="3714752"/>
              <a:ext cx="6500858" cy="2643206"/>
            </a:xfrm>
            <a:prstGeom prst="wedgeRoundRectCallout">
              <a:avLst>
                <a:gd name="adj1" fmla="val -39716"/>
                <a:gd name="adj2" fmla="val -6403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6" name="Rectangle 2"/>
            <p:cNvSpPr>
              <a:spLocks noChangeArrowheads="1"/>
            </p:cNvSpPr>
            <p:nvPr/>
          </p:nvSpPr>
          <p:spPr bwMode="auto">
            <a:xfrm>
              <a:off x="1785918" y="3714752"/>
              <a:ext cx="6215074" cy="2585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Старославянское – зима.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Литовское – </a:t>
              </a:r>
              <a:r>
                <a:rPr kumimoji="0" lang="ru-RU" sz="18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ziema</a:t>
              </a:r>
              <a:r>
                <a:rPr kumimoji="0" lang="ru-RU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.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Греческое – </a:t>
              </a:r>
              <a:r>
                <a:rPr kumimoji="0" lang="ru-RU" sz="18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chion</a:t>
              </a:r>
              <a:r>
                <a:rPr kumimoji="0" lang="ru-RU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(снег).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В древнерусском языке слово употреблялось с XI в. Оно перешло из старославянского языка. Прилагательное зимний известно с X–XII вв. Первоначальное значение слова – </a:t>
              </a:r>
              <a:r>
                <a:rPr kumimoji="0" lang="ru-RU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«время дождей», «время снега».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Производные: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зимний, зимовка, зимовать.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57224" y="28494"/>
            <a:ext cx="142876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ЗАГАДКА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500042"/>
            <a:ext cx="4500594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Monotype Corsiva" pitchFamily="66" charset="0"/>
              </a:rPr>
              <a:t>Много пуха, но не птица, 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День и ночь в мешке таится. 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Если к ней щекой прижаться, 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То цветные сны приснятся.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5" name="Рисунок 4" descr="1618959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0B0B0B"/>
              </a:clrFrom>
              <a:clrTo>
                <a:srgbClr val="0B0B0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3017" y="285728"/>
            <a:ext cx="4542453" cy="307183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5743" y="2357430"/>
            <a:ext cx="333328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подушка</a:t>
            </a:r>
            <a:endParaRPr lang="ru-RU" sz="54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357158" y="3571876"/>
            <a:ext cx="8643998" cy="3214710"/>
            <a:chOff x="571472" y="3609138"/>
            <a:chExt cx="8215370" cy="3170099"/>
          </a:xfrm>
        </p:grpSpPr>
        <p:sp>
          <p:nvSpPr>
            <p:cNvPr id="7" name="Скругленная прямоугольная выноска 6"/>
            <p:cNvSpPr/>
            <p:nvPr/>
          </p:nvSpPr>
          <p:spPr>
            <a:xfrm>
              <a:off x="571472" y="3714752"/>
              <a:ext cx="8072494" cy="2928958"/>
            </a:xfrm>
            <a:prstGeom prst="wedgeRoundRectCallout">
              <a:avLst>
                <a:gd name="adj1" fmla="val -22803"/>
                <a:gd name="adj2" fmla="val -61036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6" name="Rectangle 2"/>
            <p:cNvSpPr>
              <a:spLocks noChangeArrowheads="1"/>
            </p:cNvSpPr>
            <p:nvPr/>
          </p:nvSpPr>
          <p:spPr bwMode="auto">
            <a:xfrm>
              <a:off x="642910" y="3609138"/>
              <a:ext cx="8143932" cy="317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2000" i="1" dirty="0" smtClean="0"/>
                <a:t>Древнерусское – </a:t>
              </a:r>
              <a:r>
                <a:rPr lang="ru-RU" sz="2000" i="1" dirty="0" err="1" smtClean="0"/>
                <a:t>додуха</a:t>
              </a:r>
              <a:r>
                <a:rPr lang="ru-RU" sz="2000" i="1" dirty="0" smtClean="0"/>
                <a:t> (что-то надутое, воздушное).</a:t>
              </a:r>
              <a:endParaRPr lang="ru-RU" sz="2000" dirty="0" smtClean="0"/>
            </a:p>
            <a:p>
              <a:r>
                <a:rPr lang="ru-RU" sz="2000" dirty="0" smtClean="0"/>
                <a:t>Слово «подушка» широко употребляется в русском языке с середины XIII в.</a:t>
              </a:r>
            </a:p>
            <a:p>
              <a:r>
                <a:rPr lang="ru-RU" sz="2000" dirty="0" smtClean="0"/>
                <a:t>Это слово происходит от слов «душа», «дух» и буквально означало что-то родственное, дорогое, близкое. Предположение, что слово «подушка» происходит от «ухо» (то, что кладут под ухо), является народной этимологией.</a:t>
              </a:r>
            </a:p>
            <a:p>
              <a:r>
                <a:rPr lang="ru-RU" sz="2000" b="1" i="1" dirty="0" smtClean="0"/>
                <a:t>Родственным является:</a:t>
              </a:r>
              <a:endParaRPr lang="ru-RU" sz="2000" dirty="0" smtClean="0"/>
            </a:p>
            <a:p>
              <a:r>
                <a:rPr lang="ru-RU" sz="2000" dirty="0" smtClean="0"/>
                <a:t>Польское – </a:t>
              </a:r>
              <a:r>
                <a:rPr lang="ru-RU" sz="2000" dirty="0" err="1" smtClean="0"/>
                <a:t>duchna</a:t>
              </a:r>
              <a:r>
                <a:rPr lang="ru-RU" sz="2000" dirty="0" smtClean="0"/>
                <a:t> (перина).</a:t>
              </a:r>
            </a:p>
            <a:p>
              <a:r>
                <a:rPr lang="ru-RU" sz="2000" b="1" i="1" dirty="0" smtClean="0"/>
                <a:t>Производные:</a:t>
              </a:r>
              <a:r>
                <a:rPr lang="ru-RU" sz="2000" dirty="0" smtClean="0"/>
                <a:t> подушечка, подушечный.</a:t>
              </a:r>
              <a:endParaRPr lang="ru-RU" sz="20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57224" y="28494"/>
            <a:ext cx="142876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ЗАГАДКА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1274</Words>
  <Application>Microsoft Office PowerPoint</Application>
  <PresentationFormat>Экран (4:3)</PresentationFormat>
  <Paragraphs>128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Происхождение слов. Этимологический словарь</vt:lpstr>
      <vt:lpstr>Наука этимология и этимологический словарь</vt:lpstr>
      <vt:lpstr> Семенов А.В. ЭТИМОЛОГИЧЕСКИЙ СЛОВАРЬ РУССКОГО ЯЗЫКА РУССКИЙ ЯЗЫК от А до Я Издательство «ЮНВЕС» Москва, 2003 г. </vt:lpstr>
      <vt:lpstr>Откуда?</vt:lpstr>
      <vt:lpstr>Презентация PowerPoint</vt:lpstr>
      <vt:lpstr>Учимся работать со словарём</vt:lpstr>
      <vt:lpstr>Игра  «Найди его в словаре»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презентаций  к урокам русского языка</dc:title>
  <dc:creator>Ольга Михайловна</dc:creator>
  <cp:lastModifiedBy>8</cp:lastModifiedBy>
  <cp:revision>38</cp:revision>
  <dcterms:created xsi:type="dcterms:W3CDTF">2014-08-08T18:55:10Z</dcterms:created>
  <dcterms:modified xsi:type="dcterms:W3CDTF">2015-09-30T03:41:08Z</dcterms:modified>
</cp:coreProperties>
</file>