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72" r:id="rId2"/>
    <p:sldId id="256" r:id="rId3"/>
    <p:sldId id="257" r:id="rId4"/>
    <p:sldId id="264" r:id="rId5"/>
    <p:sldId id="259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31069-9166-49AF-A41A-1A931D73FD05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A9710-BA55-4D32-ACAF-F4E4FCF86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127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A9710-BA55-4D32-ACAF-F4E4FCF8634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338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3600" dirty="0" smtClean="0">
                <a:solidFill>
                  <a:schemeClr val="accent1">
                    <a:lumMod val="10000"/>
                  </a:schemeClr>
                </a:solidFill>
              </a:rPr>
              <a:t>Урок русского языка  в 3 классе по теме «Состав слова. Порядок разбора слов по составу.»</a:t>
            </a:r>
          </a:p>
          <a:p>
            <a:pPr marL="137160" indent="0" algn="ctr">
              <a:buNone/>
            </a:pPr>
            <a:endParaRPr lang="ru-RU" sz="3600" dirty="0" smtClean="0">
              <a:solidFill>
                <a:schemeClr val="accent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66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Иван Иванович Шишкин «Зима»</a:t>
            </a:r>
            <a:endParaRPr lang="ru-RU" dirty="0"/>
          </a:p>
        </p:txBody>
      </p:sp>
      <p:pic>
        <p:nvPicPr>
          <p:cNvPr id="9218" name="Picture 2" descr="C:\Users\сфы\Desktop\ap131.30kh18ivanshishkin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2060848"/>
            <a:ext cx="5532017" cy="456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сфы\Desktop\shishk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2994457" cy="400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92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Сергей </a:t>
            </a:r>
            <a:r>
              <a:rPr lang="ru-RU" dirty="0" err="1" smtClean="0"/>
              <a:t>Погореловский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«Снежная сказка».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chemeClr val="bg2">
                    <a:lumMod val="95000"/>
                    <a:lumOff val="5000"/>
                  </a:schemeClr>
                </a:solidFill>
              </a:rPr>
              <a:t>Проплясали по снегам</a:t>
            </a:r>
            <a:br>
              <a:rPr lang="ru-RU" dirty="0">
                <a:solidFill>
                  <a:schemeClr val="bg2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95000"/>
                    <a:lumOff val="5000"/>
                  </a:schemeClr>
                </a:solidFill>
              </a:rPr>
              <a:t>Снежные метели,</a:t>
            </a:r>
            <a:br>
              <a:rPr lang="ru-RU" dirty="0">
                <a:solidFill>
                  <a:schemeClr val="bg2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95000"/>
                    <a:lumOff val="5000"/>
                  </a:schemeClr>
                </a:solidFill>
              </a:rPr>
              <a:t>Снегири снеговикам</a:t>
            </a:r>
            <a:br>
              <a:rPr lang="ru-RU" dirty="0">
                <a:solidFill>
                  <a:schemeClr val="bg2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95000"/>
                    <a:lumOff val="5000"/>
                  </a:schemeClr>
                </a:solidFill>
              </a:rPr>
              <a:t>Песню просвистели.</a:t>
            </a:r>
            <a:br>
              <a:rPr lang="ru-RU" dirty="0">
                <a:solidFill>
                  <a:schemeClr val="bg2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95000"/>
                    <a:lumOff val="5000"/>
                  </a:schemeClr>
                </a:solidFill>
              </a:rPr>
              <a:t>У заснеженной реки,</a:t>
            </a:r>
            <a:br>
              <a:rPr lang="ru-RU" dirty="0">
                <a:solidFill>
                  <a:schemeClr val="bg2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95000"/>
                    <a:lumOff val="5000"/>
                  </a:schemeClr>
                </a:solidFill>
              </a:rPr>
              <a:t>В снежном переулке,</a:t>
            </a:r>
            <a:br>
              <a:rPr lang="ru-RU" dirty="0">
                <a:solidFill>
                  <a:schemeClr val="bg2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95000"/>
                    <a:lumOff val="5000"/>
                  </a:schemeClr>
                </a:solidFill>
              </a:rPr>
              <a:t>Звонко носятся снежки,</a:t>
            </a:r>
            <a:br>
              <a:rPr lang="ru-RU" dirty="0">
                <a:solidFill>
                  <a:schemeClr val="bg2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95000"/>
                    <a:lumOff val="5000"/>
                  </a:schemeClr>
                </a:solidFill>
              </a:rPr>
              <a:t>Режут лёд снегурки.</a:t>
            </a:r>
            <a:br>
              <a:rPr lang="ru-RU" dirty="0">
                <a:solidFill>
                  <a:schemeClr val="bg2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95000"/>
                    <a:lumOff val="5000"/>
                  </a:schemeClr>
                </a:solidFill>
              </a:rPr>
              <a:t>А в завьюженных лесах -</a:t>
            </a:r>
            <a:br>
              <a:rPr lang="ru-RU" dirty="0">
                <a:solidFill>
                  <a:schemeClr val="bg2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95000"/>
                    <a:lumOff val="5000"/>
                  </a:schemeClr>
                </a:solidFill>
              </a:rPr>
              <a:t>Снежные палаты</a:t>
            </a:r>
            <a:r>
              <a:rPr lang="ru-RU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,</a:t>
            </a:r>
            <a:r>
              <a:rPr lang="ru-RU" dirty="0">
                <a:solidFill>
                  <a:schemeClr val="bg2">
                    <a:lumMod val="95000"/>
                    <a:lumOff val="5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95000"/>
                    <a:lumOff val="5000"/>
                  </a:schemeClr>
                </a:solidFill>
              </a:rPr>
              <a:t>На сверкающих кустах -</a:t>
            </a:r>
            <a:br>
              <a:rPr lang="ru-RU" dirty="0">
                <a:solidFill>
                  <a:schemeClr val="bg2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95000"/>
                    <a:lumOff val="5000"/>
                  </a:schemeClr>
                </a:solidFill>
              </a:rPr>
              <a:t>Снежные халаты.</a:t>
            </a:r>
            <a:br>
              <a:rPr lang="ru-RU" dirty="0">
                <a:solidFill>
                  <a:schemeClr val="bg2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95000"/>
                    <a:lumOff val="5000"/>
                  </a:schemeClr>
                </a:solidFill>
              </a:rPr>
              <a:t>Скрипнут лыжи на бегу</a:t>
            </a:r>
            <a:br>
              <a:rPr lang="ru-RU" dirty="0">
                <a:solidFill>
                  <a:schemeClr val="bg2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95000"/>
                    <a:lumOff val="5000"/>
                  </a:schemeClr>
                </a:solidFill>
              </a:rPr>
              <a:t>В белом </a:t>
            </a:r>
            <a:r>
              <a:rPr lang="ru-RU" dirty="0" err="1">
                <a:solidFill>
                  <a:schemeClr val="bg2">
                    <a:lumMod val="95000"/>
                    <a:lumOff val="5000"/>
                  </a:schemeClr>
                </a:solidFill>
              </a:rPr>
              <a:t>Снегограде</a:t>
            </a:r>
            <a:r>
              <a:rPr lang="ru-RU" dirty="0">
                <a:solidFill>
                  <a:schemeClr val="bg2">
                    <a:lumMod val="95000"/>
                    <a:lumOff val="5000"/>
                  </a:schemeClr>
                </a:solidFill>
              </a:rPr>
              <a:t>,</a:t>
            </a:r>
            <a:br>
              <a:rPr lang="ru-RU" dirty="0">
                <a:solidFill>
                  <a:schemeClr val="bg2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95000"/>
                    <a:lumOff val="5000"/>
                  </a:schemeClr>
                </a:solidFill>
              </a:rPr>
              <a:t>Впишут синюю </a:t>
            </a:r>
            <a:r>
              <a:rPr lang="ru-RU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строку</a:t>
            </a:r>
            <a:r>
              <a:rPr lang="ru-RU" dirty="0">
                <a:solidFill>
                  <a:schemeClr val="bg2">
                    <a:lumMod val="95000"/>
                    <a:lumOff val="5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95000"/>
                    <a:lumOff val="5000"/>
                  </a:schemeClr>
                </a:solidFill>
              </a:rPr>
              <a:t>В снежные тетради.</a:t>
            </a:r>
            <a:br>
              <a:rPr lang="ru-RU" dirty="0">
                <a:solidFill>
                  <a:schemeClr val="bg2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95000"/>
                    <a:lumOff val="5000"/>
                  </a:schemeClr>
                </a:solidFill>
              </a:rPr>
              <a:t>А вокруг в снега одет</a:t>
            </a:r>
            <a:br>
              <a:rPr lang="ru-RU" dirty="0">
                <a:solidFill>
                  <a:schemeClr val="bg2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95000"/>
                    <a:lumOff val="5000"/>
                  </a:schemeClr>
                </a:solidFill>
              </a:rPr>
              <a:t>Весь простор безбрежный,</a:t>
            </a:r>
            <a:br>
              <a:rPr lang="ru-RU" dirty="0">
                <a:solidFill>
                  <a:schemeClr val="bg2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95000"/>
                    <a:lumOff val="5000"/>
                  </a:schemeClr>
                </a:solidFill>
              </a:rPr>
              <a:t>Чем не сказка, белый свет -</a:t>
            </a:r>
            <a:br>
              <a:rPr lang="ru-RU" dirty="0">
                <a:solidFill>
                  <a:schemeClr val="bg2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95000"/>
                    <a:lumOff val="5000"/>
                  </a:schemeClr>
                </a:solidFill>
              </a:rPr>
              <a:t>Снежный, снежный, снежный.</a:t>
            </a:r>
          </a:p>
        </p:txBody>
      </p:sp>
      <p:pic>
        <p:nvPicPr>
          <p:cNvPr id="10242" name="Picture 2" descr="C:\Users\сфы\Desktop\021128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645024"/>
            <a:ext cx="22860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43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5400" dirty="0" smtClean="0">
                <a:solidFill>
                  <a:schemeClr val="accent1">
                    <a:lumMod val="10000"/>
                  </a:schemeClr>
                </a:solidFill>
              </a:rPr>
              <a:t>Сне</a:t>
            </a:r>
            <a:r>
              <a:rPr lang="ru-RU" sz="5400" u="sng" dirty="0" smtClean="0">
                <a:solidFill>
                  <a:schemeClr val="accent1">
                    <a:lumMod val="10000"/>
                  </a:schemeClr>
                </a:solidFill>
              </a:rPr>
              <a:t>г</a:t>
            </a:r>
            <a:r>
              <a:rPr lang="ru-RU" sz="5400" dirty="0" smtClean="0">
                <a:solidFill>
                  <a:schemeClr val="accent1">
                    <a:lumMod val="10000"/>
                  </a:schemeClr>
                </a:solidFill>
              </a:rPr>
              <a:t>ам, сне</a:t>
            </a:r>
            <a:r>
              <a:rPr lang="ru-RU" sz="5400" u="sng" dirty="0" smtClean="0">
                <a:solidFill>
                  <a:schemeClr val="accent1">
                    <a:lumMod val="10000"/>
                  </a:schemeClr>
                </a:solidFill>
              </a:rPr>
              <a:t>ж</a:t>
            </a:r>
            <a:r>
              <a:rPr lang="ru-RU" sz="5400" dirty="0" smtClean="0">
                <a:solidFill>
                  <a:schemeClr val="accent1">
                    <a:lumMod val="10000"/>
                  </a:schemeClr>
                </a:solidFill>
              </a:rPr>
              <a:t>ные, сне</a:t>
            </a:r>
            <a:r>
              <a:rPr lang="ru-RU" sz="5400" u="sng" dirty="0" smtClean="0">
                <a:solidFill>
                  <a:schemeClr val="accent1">
                    <a:lumMod val="10000"/>
                  </a:schemeClr>
                </a:solidFill>
              </a:rPr>
              <a:t>г</a:t>
            </a:r>
            <a:r>
              <a:rPr lang="ru-RU" sz="5400" dirty="0" smtClean="0">
                <a:solidFill>
                  <a:schemeClr val="accent1">
                    <a:lumMod val="10000"/>
                  </a:schemeClr>
                </a:solidFill>
              </a:rPr>
              <a:t>ири, сне</a:t>
            </a:r>
            <a:r>
              <a:rPr lang="ru-RU" sz="5400" u="sng" dirty="0" smtClean="0">
                <a:solidFill>
                  <a:schemeClr val="accent1">
                    <a:lumMod val="10000"/>
                  </a:schemeClr>
                </a:solidFill>
              </a:rPr>
              <a:t>г</a:t>
            </a:r>
            <a:r>
              <a:rPr lang="ru-RU" sz="5400" dirty="0" smtClean="0">
                <a:solidFill>
                  <a:schemeClr val="accent1">
                    <a:lumMod val="10000"/>
                  </a:schemeClr>
                </a:solidFill>
              </a:rPr>
              <a:t>овикам, засне</a:t>
            </a:r>
            <a:r>
              <a:rPr lang="ru-RU" sz="5400" u="sng" dirty="0" smtClean="0">
                <a:solidFill>
                  <a:schemeClr val="accent1">
                    <a:lumMod val="10000"/>
                  </a:schemeClr>
                </a:solidFill>
              </a:rPr>
              <a:t>ж</a:t>
            </a:r>
            <a:r>
              <a:rPr lang="ru-RU" sz="5400" dirty="0" smtClean="0">
                <a:solidFill>
                  <a:schemeClr val="accent1">
                    <a:lumMod val="10000"/>
                  </a:schemeClr>
                </a:solidFill>
              </a:rPr>
              <a:t>енной,  сне</a:t>
            </a:r>
            <a:r>
              <a:rPr lang="ru-RU" sz="5400" u="sng" dirty="0" smtClean="0">
                <a:solidFill>
                  <a:schemeClr val="accent1">
                    <a:lumMod val="10000"/>
                  </a:schemeClr>
                </a:solidFill>
              </a:rPr>
              <a:t>ж</a:t>
            </a:r>
            <a:r>
              <a:rPr lang="ru-RU" sz="5400" dirty="0" smtClean="0">
                <a:solidFill>
                  <a:schemeClr val="accent1">
                    <a:lumMod val="10000"/>
                  </a:schemeClr>
                </a:solidFill>
              </a:rPr>
              <a:t>ки, сне</a:t>
            </a:r>
            <a:r>
              <a:rPr lang="ru-RU" sz="5400" u="sng" dirty="0" smtClean="0">
                <a:solidFill>
                  <a:schemeClr val="accent1">
                    <a:lumMod val="10000"/>
                  </a:schemeClr>
                </a:solidFill>
              </a:rPr>
              <a:t>г</a:t>
            </a:r>
            <a:r>
              <a:rPr lang="ru-RU" sz="5400" dirty="0" smtClean="0">
                <a:solidFill>
                  <a:schemeClr val="accent1">
                    <a:lumMod val="10000"/>
                  </a:schemeClr>
                </a:solidFill>
              </a:rPr>
              <a:t>урки, </a:t>
            </a:r>
            <a:r>
              <a:rPr lang="ru-RU" sz="5400" dirty="0" err="1" smtClean="0">
                <a:solidFill>
                  <a:schemeClr val="accent1">
                    <a:lumMod val="10000"/>
                  </a:schemeClr>
                </a:solidFill>
              </a:rPr>
              <a:t>Сне</a:t>
            </a:r>
            <a:r>
              <a:rPr lang="ru-RU" sz="5400" u="sng" dirty="0" err="1" smtClean="0">
                <a:solidFill>
                  <a:schemeClr val="accent1">
                    <a:lumMod val="10000"/>
                  </a:schemeClr>
                </a:solidFill>
              </a:rPr>
              <a:t>г</a:t>
            </a:r>
            <a:r>
              <a:rPr lang="ru-RU" sz="5400" dirty="0" err="1" smtClean="0">
                <a:solidFill>
                  <a:schemeClr val="accent1">
                    <a:lumMod val="10000"/>
                  </a:schemeClr>
                </a:solidFill>
              </a:rPr>
              <a:t>ограде</a:t>
            </a:r>
            <a:r>
              <a:rPr lang="ru-RU" sz="5400" dirty="0">
                <a:solidFill>
                  <a:schemeClr val="accent1">
                    <a:lumMod val="10000"/>
                  </a:schemeClr>
                </a:solidFill>
              </a:rPr>
              <a:t>.</a:t>
            </a:r>
          </a:p>
        </p:txBody>
      </p:sp>
      <p:sp>
        <p:nvSpPr>
          <p:cNvPr id="4" name="Арка 3"/>
          <p:cNvSpPr/>
          <p:nvPr/>
        </p:nvSpPr>
        <p:spPr>
          <a:xfrm>
            <a:off x="2051720" y="1628800"/>
            <a:ext cx="1368152" cy="504056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Арка 4"/>
          <p:cNvSpPr/>
          <p:nvPr/>
        </p:nvSpPr>
        <p:spPr>
          <a:xfrm>
            <a:off x="4499992" y="1628800"/>
            <a:ext cx="1368152" cy="504056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Арка 5"/>
          <p:cNvSpPr/>
          <p:nvPr/>
        </p:nvSpPr>
        <p:spPr>
          <a:xfrm>
            <a:off x="1547664" y="2420888"/>
            <a:ext cx="1188132" cy="432048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Арка 6"/>
          <p:cNvSpPr/>
          <p:nvPr/>
        </p:nvSpPr>
        <p:spPr>
          <a:xfrm>
            <a:off x="4067944" y="2420888"/>
            <a:ext cx="1368152" cy="28803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Арка 7"/>
          <p:cNvSpPr/>
          <p:nvPr/>
        </p:nvSpPr>
        <p:spPr>
          <a:xfrm>
            <a:off x="2051720" y="3284984"/>
            <a:ext cx="1368152" cy="28803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Арка 8"/>
          <p:cNvSpPr/>
          <p:nvPr/>
        </p:nvSpPr>
        <p:spPr>
          <a:xfrm>
            <a:off x="5652120" y="3284984"/>
            <a:ext cx="1368152" cy="504056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Арка 9"/>
          <p:cNvSpPr/>
          <p:nvPr/>
        </p:nvSpPr>
        <p:spPr>
          <a:xfrm>
            <a:off x="1259632" y="4077072"/>
            <a:ext cx="1476164" cy="432048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Арка 10"/>
          <p:cNvSpPr/>
          <p:nvPr/>
        </p:nvSpPr>
        <p:spPr>
          <a:xfrm>
            <a:off x="4427984" y="4077072"/>
            <a:ext cx="1224136" cy="432048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Арка 12"/>
          <p:cNvSpPr/>
          <p:nvPr/>
        </p:nvSpPr>
        <p:spPr>
          <a:xfrm>
            <a:off x="6084168" y="4221088"/>
            <a:ext cx="1224136" cy="28803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9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Ключ к самостоятельной работе.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9543182"/>
              </p:ext>
            </p:extLst>
          </p:nvPr>
        </p:nvGraphicFramePr>
        <p:xfrm>
          <a:off x="457200" y="1600200"/>
          <a:ext cx="8229600" cy="467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</a:rPr>
                        <a:t>№ задания</a:t>
                      </a:r>
                      <a:endParaRPr lang="ru-RU" dirty="0">
                        <a:solidFill>
                          <a:schemeClr val="bg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</a:rPr>
                        <a:t>****</a:t>
                      </a:r>
                      <a:endParaRPr lang="ru-RU" dirty="0">
                        <a:solidFill>
                          <a:schemeClr val="bg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</a:rPr>
                        <a:t>*****</a:t>
                      </a:r>
                      <a:endParaRPr lang="ru-RU" dirty="0">
                        <a:solidFill>
                          <a:schemeClr val="bg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</a:rPr>
                        <a:t>1.</a:t>
                      </a:r>
                      <a:endParaRPr lang="ru-RU" dirty="0">
                        <a:solidFill>
                          <a:schemeClr val="bg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</a:rPr>
                        <a:t>Чесночный</a:t>
                      </a:r>
                    </a:p>
                    <a:p>
                      <a:r>
                        <a:rPr lang="ru-RU" dirty="0" smtClean="0"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</a:rPr>
                        <a:t>Седина</a:t>
                      </a:r>
                    </a:p>
                    <a:p>
                      <a:r>
                        <a:rPr lang="ru-RU" dirty="0" smtClean="0"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</a:rPr>
                        <a:t>Смешать</a:t>
                      </a:r>
                      <a:endParaRPr lang="ru-RU" dirty="0">
                        <a:solidFill>
                          <a:schemeClr val="bg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</a:rPr>
                        <a:t>Нагрузка</a:t>
                      </a:r>
                    </a:p>
                    <a:p>
                      <a:r>
                        <a:rPr lang="ru-RU" dirty="0" smtClean="0"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</a:rPr>
                        <a:t>Походка</a:t>
                      </a:r>
                      <a:endParaRPr lang="ru-RU" dirty="0">
                        <a:solidFill>
                          <a:schemeClr val="bg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</a:rPr>
                        <a:t>2</a:t>
                      </a:r>
                      <a:endParaRPr lang="ru-RU" dirty="0">
                        <a:solidFill>
                          <a:schemeClr val="bg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</a:rPr>
                        <a:t>Поездка</a:t>
                      </a:r>
                    </a:p>
                    <a:p>
                      <a:r>
                        <a:rPr lang="ru-RU" dirty="0" smtClean="0"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</a:rPr>
                        <a:t>Поверить</a:t>
                      </a:r>
                    </a:p>
                    <a:p>
                      <a:r>
                        <a:rPr lang="ru-RU" dirty="0" smtClean="0"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</a:rPr>
                        <a:t>Потемнеть</a:t>
                      </a:r>
                      <a:endParaRPr lang="ru-RU" dirty="0">
                        <a:solidFill>
                          <a:schemeClr val="bg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</a:rPr>
                        <a:t>Хохотушка</a:t>
                      </a:r>
                    </a:p>
                    <a:p>
                      <a:r>
                        <a:rPr lang="ru-RU" dirty="0" smtClean="0"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</a:rPr>
                        <a:t>Тетрадка</a:t>
                      </a:r>
                    </a:p>
                    <a:p>
                      <a:r>
                        <a:rPr lang="ru-RU" dirty="0" smtClean="0"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</a:rPr>
                        <a:t>Комариный</a:t>
                      </a:r>
                    </a:p>
                    <a:p>
                      <a:r>
                        <a:rPr lang="ru-RU" dirty="0" smtClean="0"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</a:rPr>
                        <a:t>Зорька</a:t>
                      </a:r>
                      <a:endParaRPr lang="ru-RU" dirty="0">
                        <a:solidFill>
                          <a:schemeClr val="bg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</a:rPr>
                        <a:t>Дополнительные</a:t>
                      </a:r>
                      <a:r>
                        <a:rPr lang="ru-RU" baseline="0" dirty="0" smtClean="0"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</a:rPr>
                        <a:t> задания</a:t>
                      </a:r>
                      <a:endParaRPr lang="ru-RU" dirty="0">
                        <a:solidFill>
                          <a:schemeClr val="bg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</a:rPr>
                        <a:t>Осмотреть</a:t>
                      </a:r>
                    </a:p>
                    <a:p>
                      <a:r>
                        <a:rPr lang="ru-RU" dirty="0" smtClean="0"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</a:rPr>
                        <a:t>Ослабить</a:t>
                      </a:r>
                      <a:endParaRPr lang="ru-RU" dirty="0">
                        <a:solidFill>
                          <a:schemeClr val="bg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</a:rPr>
                        <a:t>Дожди</a:t>
                      </a:r>
                    </a:p>
                    <a:p>
                      <a:r>
                        <a:rPr lang="ru-RU" dirty="0" smtClean="0"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</a:rPr>
                        <a:t>Дорога</a:t>
                      </a:r>
                    </a:p>
                    <a:p>
                      <a:r>
                        <a:rPr lang="ru-RU" dirty="0" smtClean="0"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</a:rPr>
                        <a:t>Доктор</a:t>
                      </a:r>
                      <a:endParaRPr lang="ru-RU" dirty="0">
                        <a:solidFill>
                          <a:schemeClr val="bg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</a:rPr>
                        <a:t>Побелить</a:t>
                      </a:r>
                    </a:p>
                    <a:p>
                      <a:r>
                        <a:rPr lang="ru-RU" dirty="0" smtClean="0"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</a:rPr>
                        <a:t>Ручной</a:t>
                      </a:r>
                      <a:endParaRPr lang="ru-RU" dirty="0">
                        <a:solidFill>
                          <a:schemeClr val="bg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</a:rPr>
                        <a:t>Мечтатель</a:t>
                      </a:r>
                    </a:p>
                    <a:p>
                      <a:r>
                        <a:rPr lang="ru-RU" dirty="0" smtClean="0"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</a:rPr>
                        <a:t>Виноградник</a:t>
                      </a:r>
                    </a:p>
                    <a:p>
                      <a:r>
                        <a:rPr lang="ru-RU" dirty="0" smtClean="0"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</a:rPr>
                        <a:t>Соломинка</a:t>
                      </a:r>
                      <a:endParaRPr lang="ru-RU" dirty="0">
                        <a:solidFill>
                          <a:schemeClr val="bg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01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528" y="9924"/>
            <a:ext cx="8229600" cy="1546867"/>
          </a:xfrm>
        </p:spPr>
        <p:txBody>
          <a:bodyPr>
            <a:noAutofit/>
          </a:bodyPr>
          <a:lstStyle/>
          <a:p>
            <a:pPr marL="137160" indent="0"/>
            <a:r>
              <a:rPr lang="ru-RU" sz="3200" dirty="0" smtClean="0"/>
              <a:t>Фразеологизмы.</a:t>
            </a:r>
            <a:r>
              <a:rPr lang="ru-RU" sz="3200" dirty="0">
                <a:solidFill>
                  <a:schemeClr val="bg2">
                    <a:lumMod val="95000"/>
                    <a:lumOff val="5000"/>
                  </a:schemeClr>
                </a:solidFill>
              </a:rPr>
              <a:t> «Зри в корень»</a:t>
            </a:r>
            <a:br>
              <a:rPr lang="ru-RU" sz="3200" dirty="0">
                <a:solidFill>
                  <a:schemeClr val="bg2">
                    <a:lumMod val="95000"/>
                    <a:lumOff val="5000"/>
                  </a:schemeClr>
                </a:solidFill>
              </a:rPr>
            </a:br>
            <a:r>
              <a:rPr lang="ru-RU" sz="3200" dirty="0">
                <a:solidFill>
                  <a:schemeClr val="bg2">
                    <a:lumMod val="95000"/>
                    <a:lumOff val="5000"/>
                  </a:schemeClr>
                </a:solidFill>
              </a:rPr>
              <a:t>«Смотри в корень»</a:t>
            </a:r>
            <a:br>
              <a:rPr lang="ru-RU" sz="3200" dirty="0">
                <a:solidFill>
                  <a:schemeClr val="bg2">
                    <a:lumMod val="95000"/>
                    <a:lumOff val="5000"/>
                  </a:schemeClr>
                </a:solidFill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4000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Закончите предложения:</a:t>
            </a:r>
          </a:p>
          <a:p>
            <a:pPr marL="137160" indent="0">
              <a:buNone/>
            </a:pPr>
            <a:r>
              <a:rPr lang="ru-RU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1. Мне важно правильно разбирать слова по</a:t>
            </a:r>
          </a:p>
          <a:p>
            <a:pPr marL="137160" indent="0">
              <a:buNone/>
            </a:pPr>
            <a:r>
              <a:rPr lang="ru-RU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составу, потому что…</a:t>
            </a:r>
          </a:p>
          <a:p>
            <a:pPr marL="137160" indent="0">
              <a:buNone/>
            </a:pPr>
            <a:r>
              <a:rPr lang="ru-RU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2. Чтобы правильно разобрать </a:t>
            </a:r>
          </a:p>
          <a:p>
            <a:pPr marL="137160" indent="0">
              <a:buNone/>
            </a:pPr>
            <a:r>
              <a:rPr lang="ru-RU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слово по составу нужно…</a:t>
            </a:r>
          </a:p>
          <a:p>
            <a:pPr marL="137160" indent="0">
              <a:buNone/>
            </a:pPr>
            <a:r>
              <a:rPr lang="ru-RU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3. Чтобы определить способ </a:t>
            </a:r>
          </a:p>
          <a:p>
            <a:pPr marL="137160" indent="0">
              <a:buNone/>
            </a:pPr>
            <a:r>
              <a:rPr lang="ru-RU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словообразования нужно…</a:t>
            </a:r>
          </a:p>
          <a:p>
            <a:pPr marL="880110" indent="-742950" algn="ctr">
              <a:buAutoNum type="arabicPeriod"/>
            </a:pPr>
            <a:endParaRPr lang="ru-RU" dirty="0">
              <a:solidFill>
                <a:schemeClr val="bg2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266" name="Picture 2" descr="C:\Users\сфы\Desktop\зри-в-корен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08920"/>
            <a:ext cx="2352672" cy="369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50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/>
              <a:t>Переменка.</a:t>
            </a:r>
            <a:endParaRPr lang="ru-RU" sz="8000" dirty="0"/>
          </a:p>
        </p:txBody>
      </p:sp>
      <p:pic>
        <p:nvPicPr>
          <p:cNvPr id="12290" name="Picture 2" descr="C:\Users\сфы\Desktop\0816889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521" y="1600200"/>
            <a:ext cx="5138958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86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Девиз: «Не говори не умею, а говори-научусь!»</a:t>
            </a:r>
            <a:endParaRPr lang="ru-RU" dirty="0"/>
          </a:p>
        </p:txBody>
      </p:sp>
      <p:pic>
        <p:nvPicPr>
          <p:cNvPr id="2049" name="Picture 1" descr="C:\Users\сфы\Desktop\735_html_7a3129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23788"/>
            <a:ext cx="6192688" cy="441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20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37304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«Способность видеть чудесное в обыкновенно –несомненный признак мудрости».</a:t>
            </a:r>
            <a:br>
              <a:rPr lang="ru-RU" dirty="0" smtClean="0"/>
            </a:br>
            <a:r>
              <a:rPr lang="ru-RU" dirty="0" smtClean="0"/>
              <a:t>Ральф Уолдо </a:t>
            </a:r>
            <a:r>
              <a:rPr lang="ru-RU" dirty="0" err="1" smtClean="0"/>
              <a:t>Эмерсон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sz="2700" dirty="0" smtClean="0"/>
              <a:t>(Американский поэт и философ),</a:t>
            </a:r>
            <a:br>
              <a:rPr lang="ru-RU" sz="2700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3" name="Picture 1" descr="C:\Users\сфы\Desktop\ralph-waldo-emers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645024"/>
            <a:ext cx="31272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32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Минутка чистописания.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8000" i="1" dirty="0">
                <a:solidFill>
                  <a:schemeClr val="tx2">
                    <a:lumMod val="10000"/>
                  </a:schemeClr>
                </a:solidFill>
              </a:rPr>
              <a:t>и</a:t>
            </a:r>
            <a:r>
              <a:rPr lang="ru-RU" sz="8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8000" i="1" dirty="0" err="1" smtClean="0">
                <a:solidFill>
                  <a:schemeClr val="tx2">
                    <a:lumMod val="10000"/>
                  </a:schemeClr>
                </a:solidFill>
              </a:rPr>
              <a:t>ий</a:t>
            </a:r>
            <a:r>
              <a:rPr lang="ru-RU" sz="8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8000" i="1" dirty="0" err="1" smtClean="0">
                <a:solidFill>
                  <a:schemeClr val="tx2">
                    <a:lumMod val="10000"/>
                  </a:schemeClr>
                </a:solidFill>
              </a:rPr>
              <a:t>ик</a:t>
            </a:r>
            <a:r>
              <a:rPr lang="ru-RU" sz="8000" i="1" dirty="0" smtClean="0">
                <a:solidFill>
                  <a:schemeClr val="tx2">
                    <a:lumMod val="10000"/>
                  </a:schemeClr>
                </a:solidFill>
              </a:rPr>
              <a:t> ин </a:t>
            </a:r>
            <a:r>
              <a:rPr lang="ru-RU" sz="8000" i="1" dirty="0" err="1" smtClean="0">
                <a:solidFill>
                  <a:schemeClr val="tx2">
                    <a:lumMod val="10000"/>
                  </a:schemeClr>
                </a:solidFill>
              </a:rPr>
              <a:t>ист</a:t>
            </a:r>
            <a:r>
              <a:rPr lang="ru-RU" sz="8000" i="1" dirty="0" smtClean="0">
                <a:solidFill>
                  <a:schemeClr val="tx2">
                    <a:lumMod val="10000"/>
                  </a:schemeClr>
                </a:solidFill>
              </a:rPr>
              <a:t> игр из</a:t>
            </a:r>
            <a:endParaRPr lang="ru-RU" sz="8000" i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7170" name="Picture 2" descr="C:\Users\сфы\Desktop\1422815547_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12976"/>
            <a:ext cx="4905732" cy="327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56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Повторяем словарные слова.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К-пуста      С-п-</a:t>
            </a:r>
            <a:r>
              <a:rPr lang="ru-RU" dirty="0" err="1" smtClean="0"/>
              <a:t>ги</a:t>
            </a:r>
            <a:r>
              <a:rPr lang="ru-RU" dirty="0" smtClean="0"/>
              <a:t>             Гор--</a:t>
            </a:r>
          </a:p>
          <a:p>
            <a:r>
              <a:rPr lang="ru-RU" dirty="0" smtClean="0"/>
              <a:t>Дев-</a:t>
            </a:r>
            <a:r>
              <a:rPr lang="ru-RU" dirty="0" err="1" smtClean="0"/>
              <a:t>чка</a:t>
            </a:r>
            <a:r>
              <a:rPr lang="ru-RU" dirty="0" smtClean="0"/>
              <a:t>      </a:t>
            </a:r>
            <a:r>
              <a:rPr lang="ru-RU" dirty="0" err="1" smtClean="0"/>
              <a:t>Сах</a:t>
            </a:r>
            <a:r>
              <a:rPr lang="ru-RU" dirty="0" smtClean="0"/>
              <a:t>-р               Д-</a:t>
            </a:r>
            <a:r>
              <a:rPr lang="ru-RU" dirty="0" err="1" smtClean="0"/>
              <a:t>журный</a:t>
            </a:r>
            <a:endParaRPr lang="ru-RU" dirty="0" smtClean="0"/>
          </a:p>
          <a:p>
            <a:r>
              <a:rPr lang="ru-RU" dirty="0" smtClean="0"/>
              <a:t>М-роз         Т-</a:t>
            </a:r>
            <a:r>
              <a:rPr lang="ru-RU" dirty="0" err="1" smtClean="0"/>
              <a:t>традочка</a:t>
            </a:r>
            <a:r>
              <a:rPr lang="ru-RU" dirty="0" smtClean="0"/>
              <a:t>      Т-</a:t>
            </a:r>
            <a:r>
              <a:rPr lang="ru-RU" dirty="0" err="1" smtClean="0"/>
              <a:t>тра</a:t>
            </a:r>
            <a:r>
              <a:rPr lang="ru-RU" dirty="0" smtClean="0"/>
              <a:t>-ка</a:t>
            </a:r>
          </a:p>
          <a:p>
            <a:r>
              <a:rPr lang="ru-RU" dirty="0" smtClean="0"/>
              <a:t>В-село        Л-пата              К-</a:t>
            </a:r>
            <a:r>
              <a:rPr lang="ru-RU" dirty="0" err="1" smtClean="0"/>
              <a:t>ньки</a:t>
            </a:r>
            <a:endParaRPr lang="ru-RU" dirty="0" smtClean="0"/>
          </a:p>
          <a:p>
            <a:r>
              <a:rPr lang="ru-RU" dirty="0" smtClean="0"/>
              <a:t>Т-</a:t>
            </a:r>
            <a:r>
              <a:rPr lang="ru-RU" dirty="0" err="1" smtClean="0"/>
              <a:t>тра</a:t>
            </a:r>
            <a:r>
              <a:rPr lang="ru-RU" dirty="0" smtClean="0"/>
              <a:t>-ь       М-г-</a:t>
            </a:r>
            <a:r>
              <a:rPr lang="ru-RU" dirty="0" err="1" smtClean="0"/>
              <a:t>зин</a:t>
            </a:r>
            <a:r>
              <a:rPr lang="ru-RU" dirty="0" smtClean="0"/>
              <a:t>            К-ток</a:t>
            </a:r>
          </a:p>
          <a:p>
            <a:r>
              <a:rPr lang="ru-RU" dirty="0" smtClean="0"/>
              <a:t>К-р-</a:t>
            </a:r>
            <a:r>
              <a:rPr lang="ru-RU" dirty="0" err="1" smtClean="0"/>
              <a:t>ндаш</a:t>
            </a:r>
            <a:r>
              <a:rPr lang="ru-RU" dirty="0" smtClean="0"/>
              <a:t>   М-две-ь             Ин-й</a:t>
            </a:r>
          </a:p>
          <a:p>
            <a:r>
              <a:rPr lang="ru-RU" dirty="0" err="1" smtClean="0"/>
              <a:t>Уч</a:t>
            </a:r>
            <a:r>
              <a:rPr lang="ru-RU" dirty="0" smtClean="0"/>
              <a:t>-ник       С-</a:t>
            </a:r>
            <a:r>
              <a:rPr lang="ru-RU" dirty="0" err="1" smtClean="0"/>
              <a:t>ница</a:t>
            </a:r>
            <a:r>
              <a:rPr lang="ru-RU" dirty="0" smtClean="0"/>
              <a:t>              Т-</a:t>
            </a:r>
            <a:r>
              <a:rPr lang="ru-RU" dirty="0" err="1" smtClean="0"/>
              <a:t>тради</a:t>
            </a:r>
            <a:endParaRPr lang="ru-RU" dirty="0" smtClean="0"/>
          </a:p>
          <a:p>
            <a:r>
              <a:rPr lang="ru-RU" dirty="0" smtClean="0"/>
              <a:t>В—зал        Х-р-</a:t>
            </a:r>
            <a:r>
              <a:rPr lang="ru-RU" dirty="0" err="1" smtClean="0"/>
              <a:t>шо</a:t>
            </a:r>
            <a:r>
              <a:rPr lang="ru-RU" dirty="0" smtClean="0"/>
              <a:t>             </a:t>
            </a:r>
            <a:r>
              <a:rPr lang="ru-RU" dirty="0" err="1" smtClean="0"/>
              <a:t>Пл</a:t>
            </a:r>
            <a:r>
              <a:rPr lang="ru-RU" dirty="0" smtClean="0"/>
              <a:t>-ток</a:t>
            </a:r>
          </a:p>
          <a:p>
            <a:r>
              <a:rPr lang="ru-RU" dirty="0" smtClean="0"/>
              <a:t>Р-</a:t>
            </a:r>
            <a:r>
              <a:rPr lang="ru-RU" dirty="0" err="1" smtClean="0"/>
              <a:t>бина</a:t>
            </a:r>
            <a:r>
              <a:rPr lang="ru-RU" dirty="0" smtClean="0"/>
              <a:t>         -та-                   П-</a:t>
            </a:r>
            <a:r>
              <a:rPr lang="ru-RU" dirty="0" err="1" smtClean="0"/>
              <a:t>мидор</a:t>
            </a:r>
            <a:endParaRPr lang="ru-RU" dirty="0" smtClean="0"/>
          </a:p>
          <a:p>
            <a:r>
              <a:rPr lang="ru-RU" dirty="0"/>
              <a:t>С</a:t>
            </a:r>
            <a:r>
              <a:rPr lang="ru-RU" dirty="0" smtClean="0"/>
              <a:t>-бака         В-</a:t>
            </a:r>
            <a:r>
              <a:rPr lang="ru-RU" dirty="0" err="1" smtClean="0"/>
              <a:t>рона</a:t>
            </a:r>
            <a:r>
              <a:rPr lang="ru-RU" dirty="0" smtClean="0"/>
              <a:t>              П-года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45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194" y="229208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/>
              <a:t>¬      ˄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r>
              <a:rPr lang="ru-RU" dirty="0" smtClean="0"/>
              <a:t>ВЗБРТКСОСТАВСЛОВАПРЕОНВЯЧКВАТИРО</a:t>
            </a:r>
          </a:p>
          <a:p>
            <a:pPr marL="137160" indent="0">
              <a:buNone/>
            </a:pPr>
            <a:r>
              <a:rPr lang="ru-RU" dirty="0" smtClean="0"/>
              <a:t>ОНЕКТОЬБДРЛДИТЬСЛОВАТИРНЕРОЛДХЗН</a:t>
            </a:r>
            <a:endParaRPr lang="ru-RU" dirty="0"/>
          </a:p>
        </p:txBody>
      </p:sp>
      <p:pic>
        <p:nvPicPr>
          <p:cNvPr id="5122" name="Picture 2" descr="C:\Users\сфы\Desktop\230619__baby-ducklings_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790874"/>
            <a:ext cx="3888431" cy="24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сфы\Desktop\guseni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94" y="1790874"/>
            <a:ext cx="3843592" cy="224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процесс 4"/>
          <p:cNvSpPr/>
          <p:nvPr/>
        </p:nvSpPr>
        <p:spPr>
          <a:xfrm>
            <a:off x="7020272" y="604127"/>
            <a:ext cx="1080120" cy="46805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Арка 5"/>
          <p:cNvSpPr/>
          <p:nvPr/>
        </p:nvSpPr>
        <p:spPr>
          <a:xfrm>
            <a:off x="1403648" y="566682"/>
            <a:ext cx="1224136" cy="505497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55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</a:t>
            </a:r>
            <a:r>
              <a:rPr lang="ru-RU" dirty="0" smtClean="0"/>
              <a:t>скристый, земля, лежит, снежок, на</a:t>
            </a:r>
            <a:endParaRPr lang="ru-RU" dirty="0"/>
          </a:p>
        </p:txBody>
      </p:sp>
      <p:pic>
        <p:nvPicPr>
          <p:cNvPr id="6146" name="Picture 2" descr="C:\Users\сфы\Desktop\7ed23eac60ea7d041d711ed5fe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379066" cy="461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43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 </a:t>
            </a:r>
            <a:r>
              <a:rPr lang="ru-RU" dirty="0" smtClean="0"/>
              <a:t>       </a:t>
            </a:r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Пр.       Сущ.             Глаг.</a:t>
            </a:r>
            <a:endParaRPr lang="ru-RU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На з</a:t>
            </a:r>
            <a:r>
              <a:rPr lang="ru-RU" sz="7200" u="sng" dirty="0" smtClean="0">
                <a:solidFill>
                  <a:schemeClr val="bg1"/>
                </a:solidFill>
              </a:rPr>
              <a:t>е</a:t>
            </a:r>
            <a:r>
              <a:rPr lang="ru-RU" sz="7200" dirty="0" smtClean="0">
                <a:solidFill>
                  <a:schemeClr val="bg1"/>
                </a:solidFill>
              </a:rPr>
              <a:t>мле л</a:t>
            </a:r>
            <a:r>
              <a:rPr lang="ru-RU" sz="7200" u="sng" dirty="0" smtClean="0">
                <a:solidFill>
                  <a:schemeClr val="bg1"/>
                </a:solidFill>
              </a:rPr>
              <a:t>е</a:t>
            </a:r>
            <a:r>
              <a:rPr lang="ru-RU" sz="7200" dirty="0" smtClean="0">
                <a:solidFill>
                  <a:schemeClr val="bg1"/>
                </a:solidFill>
              </a:rPr>
              <a:t>жит</a:t>
            </a:r>
          </a:p>
          <a:p>
            <a:pPr marL="137160" indent="0" algn="ctr">
              <a:buNone/>
            </a:pPr>
            <a:endParaRPr lang="ru-RU" sz="7200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Прил.                                          Сущ.</a:t>
            </a:r>
          </a:p>
          <a:p>
            <a:pPr marL="137160" indent="0" algn="ctr">
              <a:buNone/>
            </a:pPr>
            <a:r>
              <a:rPr lang="ru-RU" sz="7200" u="sng" dirty="0" smtClean="0">
                <a:solidFill>
                  <a:schemeClr val="bg1"/>
                </a:solidFill>
              </a:rPr>
              <a:t>и</a:t>
            </a:r>
            <a:r>
              <a:rPr lang="ru-RU" sz="7200" dirty="0" smtClean="0">
                <a:solidFill>
                  <a:schemeClr val="bg1"/>
                </a:solidFill>
              </a:rPr>
              <a:t>скристый сн</a:t>
            </a:r>
            <a:r>
              <a:rPr lang="ru-RU" sz="7200" u="sng" dirty="0" smtClean="0">
                <a:solidFill>
                  <a:schemeClr val="bg1"/>
                </a:solidFill>
              </a:rPr>
              <a:t>е</a:t>
            </a:r>
            <a:r>
              <a:rPr lang="ru-RU" sz="7200" dirty="0" smtClean="0">
                <a:solidFill>
                  <a:schemeClr val="bg1"/>
                </a:solidFill>
              </a:rPr>
              <a:t>жок.</a:t>
            </a:r>
            <a:endParaRPr lang="ru-RU" sz="7200" dirty="0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436096" y="2924944"/>
            <a:ext cx="2376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436096" y="2708920"/>
            <a:ext cx="2376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Блок-схема: процесс 14"/>
          <p:cNvSpPr/>
          <p:nvPr/>
        </p:nvSpPr>
        <p:spPr>
          <a:xfrm>
            <a:off x="4644008" y="1736344"/>
            <a:ext cx="504056" cy="11521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Е</a:t>
            </a:r>
            <a:endParaRPr lang="ru-RU" sz="5400" dirty="0">
              <a:solidFill>
                <a:schemeClr val="bg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901507" y="1753459"/>
            <a:ext cx="1152128" cy="9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err="1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ит</a:t>
            </a:r>
            <a:endParaRPr lang="ru-RU" sz="6600" dirty="0">
              <a:solidFill>
                <a:schemeClr val="bg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87695" y="5157192"/>
            <a:ext cx="11881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err="1" smtClean="0">
                <a:solidFill>
                  <a:schemeClr val="accent1">
                    <a:lumMod val="10000"/>
                  </a:schemeClr>
                </a:solidFill>
              </a:rPr>
              <a:t>ый</a:t>
            </a:r>
            <a:endParaRPr lang="ru-RU" sz="5400" dirty="0">
              <a:solidFill>
                <a:schemeClr val="accent1">
                  <a:lumMod val="10000"/>
                </a:schemeClr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664745" y="6165304"/>
            <a:ext cx="24735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Арка 20"/>
          <p:cNvSpPr/>
          <p:nvPr/>
        </p:nvSpPr>
        <p:spPr>
          <a:xfrm>
            <a:off x="2987824" y="1844824"/>
            <a:ext cx="1593937" cy="358685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Арка 22"/>
          <p:cNvSpPr/>
          <p:nvPr/>
        </p:nvSpPr>
        <p:spPr>
          <a:xfrm>
            <a:off x="5292080" y="1736344"/>
            <a:ext cx="1440160" cy="28782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Арка 23"/>
          <p:cNvSpPr/>
          <p:nvPr/>
        </p:nvSpPr>
        <p:spPr>
          <a:xfrm>
            <a:off x="755576" y="4869160"/>
            <a:ext cx="1944216" cy="432048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Арка 25"/>
          <p:cNvSpPr/>
          <p:nvPr/>
        </p:nvSpPr>
        <p:spPr>
          <a:xfrm>
            <a:off x="5436096" y="4869160"/>
            <a:ext cx="1656184" cy="432048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40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Задания для работы в группах.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Подберите и запишите родственные слова, используя данный корень, чтобы они являлись разными частями речи.</a:t>
            </a:r>
          </a:p>
          <a:p>
            <a:r>
              <a:rPr lang="ru-RU" dirty="0" smtClean="0"/>
              <a:t>Подберите и назовите слово, которое состоит  только из корня и окончания ( окончание может быть нулевое).</a:t>
            </a:r>
          </a:p>
          <a:p>
            <a:r>
              <a:rPr lang="ru-RU" dirty="0" smtClean="0"/>
              <a:t>Подберите и назовите слово, которое образовано при помощи суффикса.</a:t>
            </a:r>
          </a:p>
          <a:p>
            <a:r>
              <a:rPr lang="ru-RU" dirty="0" smtClean="0"/>
              <a:t>Подберите и назовите слово, которое образовано при помощи приставки и суффикса одновременно.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525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179</TotalTime>
  <Words>294</Words>
  <Application>Microsoft Office PowerPoint</Application>
  <PresentationFormat>Экран (4:3)</PresentationFormat>
  <Paragraphs>83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Презентация PowerPoint</vt:lpstr>
      <vt:lpstr>Девиз: «Не говори не умею, а говори-научусь!»</vt:lpstr>
      <vt:lpstr>«Способность видеть чудесное в обыкновенно –несомненный признак мудрости». Ральф Уолдо Эмерсон. (Американский поэт и философ),  </vt:lpstr>
      <vt:lpstr>Минутка чистописания.</vt:lpstr>
      <vt:lpstr>Повторяем словарные слова.</vt:lpstr>
      <vt:lpstr>¬      ˄</vt:lpstr>
      <vt:lpstr>искристый, земля, лежит, снежок, на</vt:lpstr>
      <vt:lpstr>        Пр.       Сущ.             Глаг.</vt:lpstr>
      <vt:lpstr>Задания для работы в группах.</vt:lpstr>
      <vt:lpstr>Иван Иванович Шишкин «Зима»</vt:lpstr>
      <vt:lpstr>Сергей Погореловский  «Снежная сказка».</vt:lpstr>
      <vt:lpstr>Ключ.</vt:lpstr>
      <vt:lpstr>Ключ к самостоятельной работе.</vt:lpstr>
      <vt:lpstr>Фразеологизмы. «Зри в корень» «Смотри в корень» </vt:lpstr>
      <vt:lpstr>Переменка.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Девиз: «Не говори не умею, а говори-научусь!»</dc:title>
  <dc:creator>сфы</dc:creator>
  <cp:lastModifiedBy>сфы</cp:lastModifiedBy>
  <cp:revision>20</cp:revision>
  <dcterms:created xsi:type="dcterms:W3CDTF">2015-09-27T15:21:39Z</dcterms:created>
  <dcterms:modified xsi:type="dcterms:W3CDTF">2015-09-27T18:31:54Z</dcterms:modified>
</cp:coreProperties>
</file>