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34" r:id="rId4"/>
    <p:sldId id="336" r:id="rId5"/>
    <p:sldId id="335" r:id="rId6"/>
    <p:sldId id="337" r:id="rId7"/>
    <p:sldId id="309" r:id="rId8"/>
    <p:sldId id="307" r:id="rId9"/>
    <p:sldId id="338" r:id="rId10"/>
    <p:sldId id="306" r:id="rId11"/>
    <p:sldId id="310" r:id="rId12"/>
    <p:sldId id="308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39" r:id="rId21"/>
    <p:sldId id="318" r:id="rId22"/>
    <p:sldId id="340" r:id="rId23"/>
    <p:sldId id="322" r:id="rId24"/>
    <p:sldId id="321" r:id="rId25"/>
    <p:sldId id="320" r:id="rId26"/>
    <p:sldId id="319" r:id="rId27"/>
    <p:sldId id="341" r:id="rId28"/>
    <p:sldId id="324" r:id="rId29"/>
    <p:sldId id="323" r:id="rId30"/>
    <p:sldId id="326" r:id="rId31"/>
    <p:sldId id="325" r:id="rId32"/>
    <p:sldId id="327" r:id="rId33"/>
    <p:sldId id="330" r:id="rId34"/>
    <p:sldId id="332" r:id="rId35"/>
    <p:sldId id="34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60"/>
    <a:srgbClr val="8B2165"/>
    <a:srgbClr val="A8287A"/>
    <a:srgbClr val="B01C74"/>
    <a:srgbClr val="5A1642"/>
    <a:srgbClr val="BBBF23"/>
    <a:srgbClr val="EDED3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637" autoAdjust="0"/>
    <p:restoredTop sz="94660"/>
  </p:normalViewPr>
  <p:slideViewPr>
    <p:cSldViewPr>
      <p:cViewPr varScale="1">
        <p:scale>
          <a:sx n="103" d="100"/>
          <a:sy n="103" d="100"/>
        </p:scale>
        <p:origin x="-31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DED3B"/>
            </a:gs>
            <a:gs pos="50000">
              <a:srgbClr val="BBBF23"/>
            </a:gs>
            <a:gs pos="100000">
              <a:srgbClr val="92D05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5214950"/>
            <a:ext cx="1390382" cy="13903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214554"/>
            <a:ext cx="7772400" cy="178595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«Особенности государственной общественной системы дошкольного образования по Федеральному закону </a:t>
            </a:r>
            <a:br>
              <a:rPr lang="ru-RU" sz="32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«Об образовании в РФ»</a:t>
            </a:r>
            <a:endParaRPr lang="ru-RU" sz="3200" b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6286520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г. Урай, 2013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000108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Деловая игра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4143380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Ефимова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Марина Александровна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71538" y="142852"/>
            <a:ext cx="757242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общеобразовательное учреждение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ентр развития ребенка - детский сад №19 «Радость»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Урай  Ханты-Мансийский автономный округ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137214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государственные гарантии реализации права на образование в РФ?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214686"/>
            <a:ext cx="79581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 каждого человека на образование независимо от пола, национальности, языка, места жительства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Общедоступность и бесплатность в соответствии ФГОС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24482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что направлено дошкольное образование, согласно ФЗ №273?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3143248"/>
            <a:ext cx="84296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1B60"/>
                </a:solidFill>
                <a:latin typeface="Times New Roman" pitchFamily="18" charset="0"/>
                <a:cs typeface="Times New Roman" pitchFamily="18" charset="0"/>
              </a:rPr>
              <a:t>на формирование общей культуры, развитие физических, интеллектуальных, нравственных, эстетических и личностных качеств, формирование предпосылок учебной деятельности, сохранение и укрепление здоровья детей дошкольного возраста</a:t>
            </a:r>
            <a:endParaRPr lang="ru-RU" sz="2000" dirty="0">
              <a:solidFill>
                <a:srgbClr val="001B6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928662" y="1000108"/>
            <a:ext cx="7729534" cy="108639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Назовите требования ФГОС?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841242"/>
            <a:ext cx="91440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структуре основных образовательных программ и их объему;</a:t>
            </a:r>
          </a:p>
          <a:p>
            <a:pPr marL="514350" indent="-514350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 условиям реализации основных образовательных программ, в том числе кадровым, финансовым, материально – техническим..;</a:t>
            </a:r>
          </a:p>
          <a:p>
            <a:pPr marL="514350" indent="-514350"/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 результатам освоения основных образовательных программ.</a:t>
            </a:r>
          </a:p>
          <a:p>
            <a:pPr marL="514350" indent="-514350">
              <a:buAutoNum type="arabicPeriod"/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244827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Сопровождается ли промежуточная и итоговая аттестация обучающихся по освоению образовательных программ дошкольного образования?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624" y="4437112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ст. 11, 64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24482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Имеют ли родители (законные представители) несовершеннолетних обучающихся преимущественное право на обучение и воспитание детей перед всеми другими лицами. Они обязаны заложить основы физического, нравственного и интеллектуального развития личности ребенка?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4414" y="5643578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Да. ст.44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24482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каком языке, в образовательных организациях, осуществляется образовательная деятельность?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624" y="4437112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Ст. 14 на государственном языке РФ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208880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что направлена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образовательная программа дошкольного образования?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571744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разностороннее развитие детей дошкольного возраста с учетом их возрастных и индивидуальных особенностей, в том числе достижения детьми дошкольного возраста уровня развития, необходимого и достаточного для успешного освоения ими образовательных программ начального общего образования. На основе индивидуального подхода к детям дошкольного возраста и специфических для детей дошкольного возраста видов деятельности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214546" y="214290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10886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Где дети могут получить дошкольное образование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2357430"/>
            <a:ext cx="835824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дошкольных образовательных организациях, осуществляющих образовательную деятельность.</a:t>
            </a:r>
          </a:p>
          <a:p>
            <a:pPr marL="742950" indent="-742950" algn="ctr">
              <a:buAutoNum type="arabicPeriod"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 организаций, осуществляющих образовательную деятельность </a:t>
            </a:r>
          </a:p>
          <a:p>
            <a:pPr marL="742950" indent="-742950"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(в форме семейного образования) 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71472" y="2000240"/>
            <a:ext cx="8229600" cy="19288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права родителей (законных представителей) несовершеннолетних обучающихся?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3108" y="928670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85728"/>
            <a:ext cx="842968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Выбирать до завершения получения ребенком основного общего образования с учетом мнения ребенка формы получения образования и формы обучения;</a:t>
            </a:r>
          </a:p>
          <a:p>
            <a:pPr marL="514350" indent="-514350" algn="ctr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Дать ребенку дошкольное, начальное и т.д. образование в семье;</a:t>
            </a:r>
          </a:p>
          <a:p>
            <a:pPr marL="514350" indent="-514350" algn="ctr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Знакомиться с уставом организации, лицензией, свидетельством о государственной аккредитации, с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программной документацией;</a:t>
            </a:r>
          </a:p>
          <a:p>
            <a:pPr marL="514350" indent="-514350" algn="ctr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Знакомиться с содержанием образования, используемыми методиками обучения и воспитания, образовательными технологиями, а также с оценками успеваемости своих детей;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9714" y="4500570"/>
            <a:ext cx="1736742" cy="1736742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3528" y="764704"/>
            <a:ext cx="8229600" cy="3521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</a:p>
          <a:p>
            <a:pPr algn="ctr">
              <a:spcBef>
                <a:spcPct val="0"/>
              </a:spcBef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Повысить правовую культуру педагогов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Федеральному закону №273«Об образовании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Российской Федерации», умение работать в команде, аргументировано отстаивать свою точку зрения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42968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Защищать права и законные интересы обучающихся;</a:t>
            </a:r>
          </a:p>
          <a:p>
            <a:pPr marL="514350" indent="-51435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Получать информацию о всех видах планируемых обследованиях обучающихся, давать согласие на проведение таких обследований или участие, отказаться от их проведения.</a:t>
            </a:r>
          </a:p>
          <a:p>
            <a:pPr marL="514350" indent="-51435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Принимать участие в управлении организацией, осуществляющей образовательную деятельность, в форме, определяемой уставом этой организации;</a:t>
            </a:r>
          </a:p>
          <a:p>
            <a:pPr marL="514350" indent="-514350"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Присутствовать при обследовании детей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медико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 педагогической комиссией.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71472" y="2000240"/>
            <a:ext cx="8229600" cy="28803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Назовите обязанности родителей (законных представителей) несовершеннолетних обучающихся?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143108" y="214290"/>
            <a:ext cx="4572032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Обеспечить получение детьми общего образования;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Соблюдать правила внутреннего распорядка организации, осуществляющей образовательную деятельность;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Уважать честь и достоинство обучающихся и работников организации.</a:t>
            </a:r>
          </a:p>
          <a:p>
            <a:pPr algn="ctr"/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10172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имеет право на занятие педагогической деятельностью?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2857496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Лица, имеющие среднее профессиональное, высшее образование и отвечающие квалификационным требованиям, указанным в квалификационных справочниках, и профессиональным стандартам.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3108" y="428604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23042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Взимается ли с родителей (законных представителей) родительская плата  за присмотр и уход за ребенком, осваивающим образовательные программы дошкольного образования в организациях, осуществляющих образовательную деятельность?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4143380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Да.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детьми – инвалидами, детьми сиротами и детьми, оставшимися без попечения родителей, с туберкулезной интоксикацией родительская плата не взимается.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143108" y="214290"/>
            <a:ext cx="4572032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714348" y="428604"/>
            <a:ext cx="8229600" cy="1071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Назовите обязанности педагогических работников?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1571612"/>
            <a:ext cx="864399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Осуществлять свою деятельность на высоком профессиональном уровне;</a:t>
            </a:r>
          </a:p>
          <a:p>
            <a:pPr marL="742950" indent="-742950" algn="ctr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Соблюдать правовые, нравственные и этические нормы, следовать требованиям профессиональной этики;</a:t>
            </a:r>
          </a:p>
          <a:p>
            <a:pPr marL="742950" indent="-742950" algn="ctr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Уважать честь и достоинство обучающихся и других участников образовательных отношений;</a:t>
            </a:r>
          </a:p>
          <a:p>
            <a:pPr marL="742950" indent="-742950" algn="ctr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Систематические повышать свои профессиональный уровень;</a:t>
            </a:r>
          </a:p>
          <a:p>
            <a:pPr marL="742950" indent="-742950" algn="ctr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Проходить аттестацию на соответствие занимаемой должности в порядке, установленном законодательством об образовании.</a:t>
            </a:r>
          </a:p>
          <a:p>
            <a:pPr marL="742950" indent="-742950" algn="ctr">
              <a:buAutoNum type="arabicPeriod"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 algn="ctr">
              <a:buAutoNum type="arabicPeriod"/>
            </a:pP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3108" y="0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21602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 что несут ответственность педагогические работники?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472" y="3789040"/>
            <a:ext cx="7672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неисполнение или ненадлежащее исполнение возложенных на них обязанностей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43108" y="0"/>
            <a:ext cx="457203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команда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4348" y="1785926"/>
            <a:ext cx="7772400" cy="1470025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Закончи предложение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005064"/>
            <a:ext cx="237626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3286148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Деятельность, направленная на развитие личности, создание условий для самоопределения и социализации обучающегося на основе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духовно – нравственных ценностей и принятых в обществе правил и норм поведения в интересах человека, семьи, общества и государства – это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1604" y="5357826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3571900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Целенаправленный процесс организации деятельности обучающихся по овладению знаниями, умениями, навыками и компетенцией, приобретению опыта деятельности, развитию способностей, приобретению опыта применения знаний в повседневной жизни и формированию у обучающихся мотивации получения образования в течение всей жизни – это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4429132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Обучение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528" y="764704"/>
            <a:ext cx="8229600" cy="3521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Правила игра:</a:t>
            </a:r>
          </a:p>
          <a:p>
            <a:pPr algn="ctr">
              <a:spcBef>
                <a:spcPct val="0"/>
              </a:spcBef>
              <a:defRPr/>
            </a:pPr>
            <a:endParaRPr kumimoji="0" lang="ru-RU" sz="28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kumimoji="0" lang="ru-RU" sz="280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Слушаем друг друга, договариваемся</a:t>
            </a:r>
          </a:p>
          <a:p>
            <a:pPr algn="ctr">
              <a:spcBef>
                <a:spcPct val="0"/>
              </a:spcBef>
              <a:defRPr/>
            </a:pPr>
            <a:endParaRPr kumimoji="0" lang="ru-RU" sz="280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sz="2800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 Поддерживаем друг друга</a:t>
            </a:r>
          </a:p>
          <a:p>
            <a:pPr algn="ctr">
              <a:spcBef>
                <a:spcPct val="0"/>
              </a:spcBef>
              <a:defRPr/>
            </a:pPr>
            <a:endParaRPr lang="ru-RU" sz="2800" baseline="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kumimoji="0" lang="ru-RU" sz="280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Слушаем ведущего, работаем дружно</a:t>
            </a:r>
            <a:endParaRPr kumimoji="0" lang="ru-RU" sz="28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92" y="3861048"/>
            <a:ext cx="237626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1728192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Деятельность по реализации образовательных программ – это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3356992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2304256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Образовательная организация, осуществляющая в качестве основной цели ее деятельности образовательную деятельность по образовательным программам дошкольного образования, присмотр и уход за детьми – это  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4786322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Дошкольная образовательная организация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71472" y="571480"/>
            <a:ext cx="8229600" cy="3571900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Лица, осваивающие образовательную программу дошкольного образования, лица, осваивающие основную общеобразовательную программу с одновременным проживанием или нахождением в образовательной организации – это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4437112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Воспитанники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2304256"/>
          </a:xfrm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мер по организации питания и хозяйственно – бытового обслуживания детей, обеспечению соблюдения ими личной гигиены и режима дня – это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4077072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Присмотр и уход за детьми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571472" y="1000108"/>
            <a:ext cx="8327928" cy="45005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1B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ВСЕМ СПАСИБО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1B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 ВНИМАНИЕ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1B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1B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АКТИВНОЕ УЧАСТИЕ!</a:t>
            </a:r>
            <a:endParaRPr kumimoji="0" lang="ru-RU" sz="5400" b="1" i="1" u="none" strike="noStrike" kern="1200" cap="none" spc="0" normalizeH="0" baseline="0" noProof="0" dirty="0">
              <a:ln>
                <a:noFill/>
              </a:ln>
              <a:solidFill>
                <a:srgbClr val="001B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071546"/>
            <a:ext cx="82868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использованной литературы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Федеральный закон «Об образовании в Российской Федерации» №273 от 29.12.2012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4348" y="192880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Разминка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005064"/>
            <a:ext cx="237626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4293096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сентября 2013 года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1556792"/>
            <a:ext cx="8229600" cy="15150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Когда вступил в силу Федеральный закон «Об образовании» № 273? </a:t>
            </a:r>
          </a:p>
        </p:txBody>
      </p:sp>
      <p:pic>
        <p:nvPicPr>
          <p:cNvPr id="5" name="Рисунок 4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467544" y="1556792"/>
            <a:ext cx="8229600" cy="194421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Кем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 когда был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подписал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Федеральный закон №273 ?</a:t>
            </a: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538" y="3571876"/>
            <a:ext cx="6840760" cy="2394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Президентом РФ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В.В. Путиным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29 декабря 2012 года</a:t>
            </a:r>
            <a:endParaRPr lang="ru-RU" sz="4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24482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основании, какого документа, утвержденного в порядке, установленном законодательством РФ, действует образовательная организация?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624" y="4437112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Устав образовательной организации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404664"/>
            <a:ext cx="936104" cy="936104"/>
          </a:xfrm>
          <a:prstGeom prst="rect">
            <a:avLst/>
          </a:prstGeom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19442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Каким уровнем общего образования, согласно ФЗ №273, становиться дошкольное образование?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600" y="4293096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Первым уровнем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1357298"/>
            <a:ext cx="7772400" cy="2571768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latin typeface="Cambria Math" pitchFamily="18" charset="0"/>
                <a:ea typeface="Cambria Math" pitchFamily="18" charset="0"/>
                <a:cs typeface="+mj-cs"/>
              </a:rPr>
              <a:t> </a:t>
            </a:r>
            <a:r>
              <a:rPr lang="ru-RU" sz="66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Конкурс для команд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</a:p>
          <a:p>
            <a:pPr lvl="0" algn="ctr">
              <a:spcBef>
                <a:spcPct val="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Знатоки </a:t>
            </a:r>
          </a:p>
          <a:p>
            <a:pPr lvl="0" algn="ctr">
              <a:spcBef>
                <a:spcPct val="0"/>
              </a:spcBef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Федерального </a:t>
            </a:r>
            <a:r>
              <a:rPr lang="ru-RU" sz="66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закона №273</a:t>
            </a:r>
          </a:p>
          <a:p>
            <a:pPr lvl="0" algn="ctr">
              <a:spcBef>
                <a:spcPct val="0"/>
              </a:spcBef>
            </a:pPr>
            <a:r>
              <a:rPr lang="ru-RU" sz="66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«</a:t>
            </a: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Об образовании в РФ»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смайлик9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005064"/>
            <a:ext cx="2376264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1038</Words>
  <Application>Microsoft Office PowerPoint</Application>
  <PresentationFormat>Экран (4:3)</PresentationFormat>
  <Paragraphs>118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«Особенности государственной общественной системы дошкольного образования по Федеральному закону  «Об образовании в РФ»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cp:lastModifiedBy>Admin</cp:lastModifiedBy>
  <cp:revision>158</cp:revision>
  <dcterms:modified xsi:type="dcterms:W3CDTF">2014-01-19T16:15:28Z</dcterms:modified>
</cp:coreProperties>
</file>