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300" r:id="rId6"/>
    <p:sldId id="290" r:id="rId7"/>
    <p:sldId id="291" r:id="rId8"/>
    <p:sldId id="278" r:id="rId9"/>
    <p:sldId id="267" r:id="rId10"/>
    <p:sldId id="265" r:id="rId11"/>
    <p:sldId id="279" r:id="rId12"/>
    <p:sldId id="295" r:id="rId13"/>
    <p:sldId id="304" r:id="rId14"/>
    <p:sldId id="292" r:id="rId15"/>
    <p:sldId id="30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99" d="100"/>
          <a:sy n="99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sideWall>
      <c:spPr>
        <a:solidFill>
          <a:schemeClr val="bg2">
            <a:lumMod val="90000"/>
          </a:schemeClr>
        </a:solidFill>
      </c:spPr>
    </c:sideWall>
    <c:backWall>
      <c:spPr>
        <a:solidFill>
          <a:schemeClr val="bg2">
            <a:lumMod val="90000"/>
          </a:schemeClr>
        </a:solidFill>
        <a:effectLst>
          <a:innerShdw blurRad="63500" dist="50800" dir="13500000">
            <a:prstClr val="black">
              <a:alpha val="50000"/>
            </a:prstClr>
          </a:innerShdw>
        </a:effectLst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2012-2013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1 группа</c:v>
                </c:pt>
                <c:pt idx="1">
                  <c:v>2 группа</c:v>
                </c:pt>
                <c:pt idx="2">
                  <c:v>3 группа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82</c:v>
                </c:pt>
                <c:pt idx="2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2013-2014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1 группа</c:v>
                </c:pt>
                <c:pt idx="1">
                  <c:v>2 группа</c:v>
                </c:pt>
                <c:pt idx="2">
                  <c:v>3 группа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83</c:v>
                </c:pt>
                <c:pt idx="2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2014-2015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1 группа</c:v>
                </c:pt>
                <c:pt idx="1">
                  <c:v>2 группа</c:v>
                </c:pt>
                <c:pt idx="2">
                  <c:v>3 группа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</c:v>
                </c:pt>
                <c:pt idx="1">
                  <c:v>86</c:v>
                </c:pt>
                <c:pt idx="2">
                  <c:v>10</c:v>
                </c:pt>
              </c:numCache>
            </c:numRef>
          </c:val>
        </c:ser>
        <c:shape val="pyramid"/>
        <c:axId val="34241920"/>
        <c:axId val="34256000"/>
        <c:axId val="56049664"/>
      </c:bar3DChart>
      <c:catAx>
        <c:axId val="34241920"/>
        <c:scaling>
          <c:orientation val="minMax"/>
        </c:scaling>
        <c:axPos val="b"/>
        <c:tickLblPos val="nextTo"/>
        <c:crossAx val="34256000"/>
        <c:crosses val="autoZero"/>
        <c:auto val="1"/>
        <c:lblAlgn val="ctr"/>
        <c:lblOffset val="100"/>
      </c:catAx>
      <c:valAx>
        <c:axId val="34256000"/>
        <c:scaling>
          <c:orientation val="minMax"/>
          <c:max val="100"/>
          <c:min val="0"/>
        </c:scaling>
        <c:axPos val="l"/>
        <c:majorGridlines>
          <c:spPr>
            <a:ln>
              <a:solidFill>
                <a:schemeClr val="bg2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</c:majorGridlines>
        <c:numFmt formatCode="0%" sourceLinked="0"/>
        <c:tickLblPos val="nextTo"/>
        <c:spPr>
          <a:ln>
            <a:solidFill>
              <a:srgbClr val="EEECE1"/>
            </a:solidFill>
          </a:ln>
        </c:spPr>
        <c:crossAx val="34241920"/>
        <c:crosses val="autoZero"/>
        <c:crossBetween val="between"/>
        <c:dispUnits>
          <c:builtInUnit val="hundreds"/>
        </c:dispUnits>
      </c:valAx>
      <c:serAx>
        <c:axId val="56049664"/>
        <c:scaling>
          <c:orientation val="minMax"/>
        </c:scaling>
        <c:delete val="1"/>
        <c:axPos val="b"/>
        <c:tickLblPos val="none"/>
        <c:crossAx val="34256000"/>
        <c:crosses val="autoZero"/>
      </c:serAx>
      <c:spPr>
        <a:solidFill>
          <a:schemeClr val="accent6">
            <a:lumMod val="20000"/>
            <a:lumOff val="80000"/>
          </a:schemeClr>
        </a:solidFill>
      </c:spPr>
    </c:plotArea>
    <c:legend>
      <c:legendPos val="r"/>
      <c:layout/>
    </c:legend>
    <c:plotVisOnly val="1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дней, пропущенных по болезни на 1 ребенка</c:v>
                </c:pt>
              </c:strCache>
            </c:strRef>
          </c:tx>
          <c:dLbls>
            <c:dLblPos val="l"/>
            <c:showVal val="1"/>
          </c:dLbls>
          <c:cat>
            <c:strRef>
              <c:f>Лист1!$A$2:$A$6</c:f>
              <c:strCache>
                <c:ptCount val="5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</c:v>
                </c:pt>
                <c:pt idx="1">
                  <c:v>25</c:v>
                </c:pt>
                <c:pt idx="2">
                  <c:v>30</c:v>
                </c:pt>
                <c:pt idx="3">
                  <c:v>28</c:v>
                </c:pt>
                <c:pt idx="4">
                  <c:v>26</c:v>
                </c:pt>
              </c:numCache>
            </c:numRef>
          </c:val>
        </c:ser>
        <c:dLbls>
          <c:showVal val="1"/>
        </c:dLbls>
        <c:marker val="1"/>
        <c:axId val="34419840"/>
        <c:axId val="34421376"/>
      </c:lineChart>
      <c:catAx>
        <c:axId val="34419840"/>
        <c:scaling>
          <c:orientation val="minMax"/>
        </c:scaling>
        <c:axPos val="b"/>
        <c:numFmt formatCode="General" sourceLinked="1"/>
        <c:tickLblPos val="nextTo"/>
        <c:crossAx val="34421376"/>
        <c:crosses val="autoZero"/>
        <c:auto val="1"/>
        <c:lblAlgn val="ctr"/>
        <c:lblOffset val="100"/>
      </c:catAx>
      <c:valAx>
        <c:axId val="3442137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34419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552070697045262"/>
          <c:y val="0.21897802523638524"/>
          <c:w val="0.30975703557888601"/>
          <c:h val="0.35620992982571742"/>
        </c:manualLayout>
      </c:layout>
    </c:legend>
    <c:plotVisOnly val="1"/>
  </c:chart>
  <c:spPr>
    <a:ln w="19050">
      <a:solidFill>
        <a:schemeClr val="accent6">
          <a:lumMod val="75000"/>
        </a:schemeClr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2014-2015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учебный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stockChart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социально-коммуникативное развитие</c:v>
                </c:pt>
                <c:pt idx="1">
                  <c:v>познавательное развитие</c:v>
                </c:pt>
                <c:pt idx="2">
                  <c:v>речевое развитие</c:v>
                </c:pt>
                <c:pt idx="3">
                  <c:v>физическое развитие</c:v>
                </c:pt>
                <c:pt idx="4">
                  <c:v>художественно-эстетическое развиие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84</c:v>
                </c:pt>
                <c:pt idx="1">
                  <c:v>85</c:v>
                </c:pt>
                <c:pt idx="2">
                  <c:v>80</c:v>
                </c:pt>
                <c:pt idx="3">
                  <c:v>84</c:v>
                </c:pt>
                <c:pt idx="4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социально-коммуникативное развитие</c:v>
                </c:pt>
                <c:pt idx="1">
                  <c:v>познавательное развитие</c:v>
                </c:pt>
                <c:pt idx="2">
                  <c:v>речевое развитие</c:v>
                </c:pt>
                <c:pt idx="3">
                  <c:v>физическое развитие</c:v>
                </c:pt>
                <c:pt idx="4">
                  <c:v>художественно-эстетическое развиие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dot"/>
            <c:size val="3"/>
          </c:marker>
          <c:cat>
            <c:strRef>
              <c:f>Лист1!$A$2:$A$6</c:f>
              <c:strCache>
                <c:ptCount val="5"/>
                <c:pt idx="0">
                  <c:v>социально-коммуникативное развитие</c:v>
                </c:pt>
                <c:pt idx="1">
                  <c:v>познавательное развитие</c:v>
                </c:pt>
                <c:pt idx="2">
                  <c:v>речевое развитие</c:v>
                </c:pt>
                <c:pt idx="3">
                  <c:v>физическое развитие</c:v>
                </c:pt>
                <c:pt idx="4">
                  <c:v>художественно-эстетическое развиие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ropLines>
          <c:spPr>
            <a:ln>
              <a:solidFill>
                <a:srgbClr val="C00000"/>
              </a:solidFill>
            </a:ln>
          </c:spPr>
        </c:dropLines>
        <c:axId val="35238656"/>
        <c:axId val="35240192"/>
      </c:stockChart>
      <c:catAx>
        <c:axId val="35238656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35240192"/>
        <c:crosses val="autoZero"/>
        <c:auto val="1"/>
        <c:lblAlgn val="ctr"/>
        <c:lblOffset val="100"/>
      </c:catAx>
      <c:valAx>
        <c:axId val="35240192"/>
        <c:scaling>
          <c:orientation val="minMax"/>
          <c:max val="100"/>
          <c:min val="10"/>
        </c:scaling>
        <c:axPos val="l"/>
        <c:majorGridlines/>
        <c:numFmt formatCode="0%" sourceLinked="0"/>
        <c:tickLblPos val="nextTo"/>
        <c:crossAx val="35238656"/>
        <c:crosses val="autoZero"/>
        <c:crossBetween val="between"/>
        <c:dispUnits>
          <c:builtInUnit val="hundreds"/>
        </c:dispUnits>
      </c:valAx>
      <c:spPr>
        <a:noFill/>
      </c:spPr>
    </c:plotArea>
    <c:plotVisOnly val="1"/>
  </c:chart>
  <c:spPr>
    <a:solidFill>
      <a:srgbClr val="FFFFFF"/>
    </a:solidFill>
    <a:ln w="38100">
      <a:solidFill>
        <a:srgbClr val="CC3399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934A6-9988-4204-85B8-1AF23D669113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08233-6FB6-48D0-B62F-AC30FD539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08233-6FB6-48D0-B62F-AC30FD5391E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3042" y="714356"/>
            <a:ext cx="5286412" cy="3786214"/>
          </a:xfrm>
        </p:spPr>
        <p:txBody>
          <a:bodyPr>
            <a:normAutofit fontScale="925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Аналитический отчет о результатах  педагогической деятельности за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период 2010-2015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Алексеева Валентина Анатольевна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МКДОУ «Маминский детский сад»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Преемственность со школой</a:t>
            </a:r>
            <a:endParaRPr lang="ru-RU" sz="4000" b="1" dirty="0"/>
          </a:p>
        </p:txBody>
      </p:sp>
      <p:pic>
        <p:nvPicPr>
          <p:cNvPr id="4" name="Рисунок 3" descr="C:\Users\Валентина\Desktop\Мое\Для сайта\Фотографии\Группа Пол\Зарница\P11305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714620"/>
            <a:ext cx="424131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Валентина\Desktop\Мое\Другое\фото\Мои\Детский сад\Аттестация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2828925" cy="212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572000" y="5572140"/>
            <a:ext cx="3571900" cy="503237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64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оенно-спортивная</a:t>
            </a:r>
            <a:r>
              <a:rPr kumimoji="0" lang="ru-RU" sz="6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игра </a:t>
            </a:r>
            <a:r>
              <a:rPr kumimoji="0" lang="ru-RU" sz="6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Зарница</a:t>
            </a:r>
            <a:r>
              <a:rPr kumimoji="0" lang="ru-RU" sz="6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	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14348" y="3786190"/>
            <a:ext cx="2857520" cy="785818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Переводной педсовет</a:t>
            </a:r>
            <a:r>
              <a:rPr kumimoji="0" lang="ru-RU" sz="2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Анализ образовательного процесса</a:t>
            </a:r>
            <a:endParaRPr lang="ru-RU" dirty="0"/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643182"/>
            <a:ext cx="43719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Диаграмма 3"/>
          <p:cNvGraphicFramePr/>
          <p:nvPr/>
        </p:nvGraphicFramePr>
        <p:xfrm>
          <a:off x="5143504" y="2643182"/>
          <a:ext cx="3743332" cy="3843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071538" y="1428736"/>
            <a:ext cx="345598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i="1" kern="0" dirty="0">
                <a:latin typeface="+mn-lt"/>
                <a:cs typeface="+mn-cs"/>
              </a:rPr>
              <a:t>	</a:t>
            </a:r>
            <a:r>
              <a:rPr lang="ru-RU" sz="1600" i="1" kern="0" dirty="0" smtClean="0">
                <a:latin typeface="Times New Roman" pitchFamily="18" charset="0"/>
                <a:cs typeface="Times New Roman" pitchFamily="18" charset="0"/>
              </a:rPr>
              <a:t>Реализация Федеральных государственных требований</a:t>
            </a:r>
            <a:r>
              <a:rPr lang="ru-RU" sz="2800" i="1" kern="0" dirty="0">
                <a:latin typeface="+mn-lt"/>
                <a:cs typeface="+mn-cs"/>
              </a:rPr>
              <a:t>	</a:t>
            </a:r>
            <a:r>
              <a:rPr lang="ru-RU" sz="2400" kern="0" dirty="0">
                <a:latin typeface="+mn-lt"/>
                <a:cs typeface="+mn-cs"/>
              </a:rPr>
              <a:t>		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endParaRPr lang="ru-RU" sz="2800" kern="0" dirty="0">
              <a:latin typeface="+mn-lt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072066" y="1357298"/>
            <a:ext cx="345598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i="1" kern="0" dirty="0">
                <a:latin typeface="+mn-lt"/>
                <a:cs typeface="+mn-cs"/>
              </a:rPr>
              <a:t>	</a:t>
            </a:r>
            <a:r>
              <a:rPr lang="ru-RU" sz="1600" i="1" kern="0" dirty="0" smtClean="0">
                <a:latin typeface="Times New Roman" pitchFamily="18" charset="0"/>
                <a:cs typeface="Times New Roman" pitchFamily="18" charset="0"/>
              </a:rPr>
              <a:t>Реализация Федерального государственного образовательного стандарта</a:t>
            </a:r>
            <a:r>
              <a:rPr lang="ru-RU" sz="2800" i="1" kern="0" dirty="0">
                <a:latin typeface="+mn-lt"/>
                <a:cs typeface="+mn-cs"/>
              </a:rPr>
              <a:t>	</a:t>
            </a:r>
            <a:r>
              <a:rPr lang="ru-RU" sz="2400" kern="0" dirty="0">
                <a:latin typeface="+mn-lt"/>
                <a:cs typeface="+mn-cs"/>
              </a:rPr>
              <a:t>		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endParaRPr lang="ru-RU" sz="2800" kern="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arnasse.ru/upload/comments/9fe7f61df9671e65321e94a9bfc895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7"/>
            <a:ext cx="8229600" cy="928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Люблю детей я всей душой, и знаньями делиться рада. Возможность вместе быть всегда, успехи их  - моя награда!</a:t>
            </a:r>
          </a:p>
        </p:txBody>
      </p:sp>
      <p:pic>
        <p:nvPicPr>
          <p:cNvPr id="4" name="Рисунок 3" descr="C:\Users\Валентина\Desktop\Мое\Детский сад\ФотоВидео\Фотки из садика\физо\Вес старты\P11000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Валентина\Desktop\Мое\Для сайта\Фотографии\Мероприятия\День Знаний\Встреча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428736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етский сад\ФотоВидео\Фотки из садика\Продуктивные виды деят\Бажов\P11302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000504"/>
            <a:ext cx="27146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071802" y="6286520"/>
            <a:ext cx="4500594" cy="4714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 Не рядом, не над, а вместе!»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Участие детей в конкурсах</a:t>
            </a:r>
            <a:endParaRPr lang="ru-RU" dirty="0"/>
          </a:p>
        </p:txBody>
      </p:sp>
      <p:pic>
        <p:nvPicPr>
          <p:cNvPr id="4" name="Рисунок 3" descr="C:\Users\Валентина\Desktop\Мое\407061-050-052-se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429000"/>
            <a:ext cx="22145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Валентина\Desktop\svidetelstvo_tr-185107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428736"/>
            <a:ext cx="230943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Валентина\AppData\Local\Microsoft\Windows\Temporary Internet Files\Content.Word\P11409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736"/>
            <a:ext cx="40005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Использование современных педагогических технологий в образовательном пространстве ДОО</a:t>
            </a:r>
            <a:endParaRPr lang="ru-RU" sz="2400" dirty="0">
              <a:solidFill>
                <a:srgbClr val="CC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Мониторинг уровня здоровья воспитанников:</a:t>
            </a:r>
          </a:p>
          <a:p>
            <a:pPr marL="0" indent="0"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Распределение по группам здоровья: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857752" y="3071810"/>
          <a:ext cx="4034728" cy="258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51520" y="3071810"/>
          <a:ext cx="4320480" cy="2661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современных педагогических технологий в образовательном пространстве ДОО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Исследовательское обучение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 descr="C:\Users\Валентина\Desktop\Детский сад\ФотоВидео\Фотки из садика\Природа\Посадка лука\старшая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112" y="2285992"/>
            <a:ext cx="361180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857224" y="4714884"/>
            <a:ext cx="34559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2800" i="1" kern="0" dirty="0">
                <a:latin typeface="+mn-lt"/>
                <a:cs typeface="+mn-cs"/>
              </a:rPr>
              <a:t>	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Опыт «Свойства почвы»</a:t>
            </a:r>
            <a:r>
              <a:rPr lang="ru-RU" sz="2800" i="1" kern="0" dirty="0">
                <a:latin typeface="+mn-lt"/>
                <a:cs typeface="+mn-cs"/>
              </a:rPr>
              <a:t>	</a:t>
            </a:r>
            <a:r>
              <a:rPr lang="ru-RU" sz="2400" kern="0" dirty="0">
                <a:latin typeface="+mn-lt"/>
                <a:cs typeface="+mn-cs"/>
              </a:rPr>
              <a:t>		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endParaRPr lang="ru-RU" sz="2800" kern="0" dirty="0">
              <a:latin typeface="+mn-lt"/>
              <a:cs typeface="+mn-cs"/>
            </a:endParaRPr>
          </a:p>
        </p:txBody>
      </p:sp>
      <p:pic>
        <p:nvPicPr>
          <p:cNvPr id="6" name="Рисунок 4" descr="C:\Users\Валентина\Desktop\МОЁ\Документы мамы\разное\Печатать\Новая папка\Математика\P1130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14554"/>
            <a:ext cx="391159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286380" y="4857760"/>
            <a:ext cx="2592388" cy="503237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«Река времени»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современных педагогических технологий в образовательном пространстве ДОО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Валентина\Desktop\Мое\фото\экология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225" y="2571744"/>
            <a:ext cx="361023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Валентина\Desktop\Мое\фото\сел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571744"/>
            <a:ext cx="358715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Times New Roman" pitchFamily="18" charset="0"/>
              </a:rPr>
              <a:t>Развивающая предметно-пространственная среда</a:t>
            </a:r>
            <a:endParaRPr lang="ru-RU" sz="2400" dirty="0"/>
          </a:p>
        </p:txBody>
      </p:sp>
      <p:pic>
        <p:nvPicPr>
          <p:cNvPr id="8" name="Рисунок 7" descr="C:\Users\Валентина\Desktop\Мое\Детский сад\ФотоВидео\Фотки из садика\В Паспорт группы\лаборатор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857364"/>
            <a:ext cx="2362649" cy="270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лександр\Рабочий стол\Детский сад\ФотоВидео\Фотки из садика\В Паспорт группы\P11406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571612"/>
            <a:ext cx="207170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лександр\Рабочий стол\Детский сад\ФотоВидео\Фотки из садика\В Паспорт группы\P1140656.JPG"/>
          <p:cNvPicPr/>
          <p:nvPr/>
        </p:nvPicPr>
        <p:blipFill>
          <a:blip r:embed="rId4" cstate="print"/>
          <a:srcRect r="13833"/>
          <a:stretch>
            <a:fillRect/>
          </a:stretch>
        </p:blipFill>
        <p:spPr bwMode="auto">
          <a:xfrm>
            <a:off x="714348" y="2000240"/>
            <a:ext cx="2557628" cy="213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C3399"/>
                </a:solidFill>
                <a:cs typeface="Times New Roman" pitchFamily="18" charset="0"/>
              </a:rPr>
              <a:t>Анализ взаимодействия с родителями</a:t>
            </a:r>
            <a:endParaRPr lang="ru-RU" sz="4000" dirty="0">
              <a:solidFill>
                <a:srgbClr val="CC3399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525963"/>
          </a:xfrm>
        </p:spPr>
        <p:txBody>
          <a:bodyPr>
            <a:normAutofit/>
          </a:bodyPr>
          <a:lstStyle/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Родительские собрания в нетрадиционной форме,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консультации, мастер-классы,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круглые столы и др.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Помощь и участие в жизни группы и детского сада</a:t>
            </a:r>
          </a:p>
          <a:p>
            <a:endParaRPr lang="ru-RU" dirty="0"/>
          </a:p>
        </p:txBody>
      </p:sp>
      <p:pic>
        <p:nvPicPr>
          <p:cNvPr id="4" name="Рисунок 3" descr="C:\Users\Валентина\Desktop\Мое\Для сайта\Фотографии\Мероприятия\Собрание\P10901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143248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Валентина\Desktop\Мое\Для сайта\К Новости\АКЦИЯ\МУСОР\P11408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428868"/>
            <a:ext cx="22117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Валентина\Desktop\Мое\Другое\фото\Мои\Детский сад\Масленица\2015\Масленица 13 (5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357694"/>
            <a:ext cx="220820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cs typeface="Times New Roman" pitchFamily="18" charset="0"/>
              </a:rPr>
              <a:t>Анализ взаимодействия с социумом</a:t>
            </a:r>
            <a:endParaRPr lang="ru-RU" dirty="0"/>
          </a:p>
        </p:txBody>
      </p:sp>
      <p:pic>
        <p:nvPicPr>
          <p:cNvPr id="6" name="Рисунок 5" descr="C:\Users\Валентина\Desktop\Мое\Детский сад\ФотоВидео\Фотки из садика\Экскурсии\В музее\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143248"/>
            <a:ext cx="285752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Валентина\Desktop\Мое\Для сайта\Фотографии\Группа Пол\Бажов\P11302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214554"/>
            <a:ext cx="264320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b="9867"/>
          <a:stretch>
            <a:fillRect/>
          </a:stretch>
        </p:blipFill>
        <p:spPr bwMode="auto">
          <a:xfrm>
            <a:off x="642910" y="1857364"/>
            <a:ext cx="1928826" cy="195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43BDFD5-AF7D-47DD-944F-0A9E24D59CF6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402C614C-32F0-4E99-98B1-0567D4414F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</TotalTime>
  <Words>141</Words>
  <Application>Microsoft Office PowerPoint</Application>
  <PresentationFormat>Экран (4:3)</PresentationFormat>
  <Paragraphs>38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TS101908700</vt:lpstr>
      <vt:lpstr>    </vt:lpstr>
      <vt:lpstr>Слайд 2</vt:lpstr>
      <vt:lpstr>Участие детей в конкурсах</vt:lpstr>
      <vt:lpstr>Использование современных педагогических технологий в образовательном пространстве ДОО</vt:lpstr>
      <vt:lpstr>Использование современных педагогических технологий в образовательном пространстве ДОО</vt:lpstr>
      <vt:lpstr>Использование современных педагогических технологий в образовательном пространстве ДОО</vt:lpstr>
      <vt:lpstr>Развивающая предметно-пространственная среда</vt:lpstr>
      <vt:lpstr>Анализ взаимодействия с родителями</vt:lpstr>
      <vt:lpstr>Анализ взаимодействия с социумом</vt:lpstr>
      <vt:lpstr>Преемственность со школой</vt:lpstr>
      <vt:lpstr>Анализ образовательного процесса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Валентина</dc:creator>
  <cp:lastModifiedBy>Валентина</cp:lastModifiedBy>
  <cp:revision>144</cp:revision>
  <dcterms:created xsi:type="dcterms:W3CDTF">2015-09-04T16:24:36Z</dcterms:created>
  <dcterms:modified xsi:type="dcterms:W3CDTF">2015-10-05T13:35:53Z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