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4" r:id="rId4"/>
    <p:sldId id="265" r:id="rId5"/>
    <p:sldId id="263" r:id="rId6"/>
    <p:sldId id="260" r:id="rId7"/>
    <p:sldId id="262" r:id="rId8"/>
    <p:sldId id="257" r:id="rId9"/>
    <p:sldId id="259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0789" autoAdjust="0"/>
  </p:normalViewPr>
  <p:slideViewPr>
    <p:cSldViewPr>
      <p:cViewPr varScale="1">
        <p:scale>
          <a:sx n="47" d="100"/>
          <a:sy n="47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EC4AB-6433-4411-BE7F-175A2FE1F15B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DAD2-B3D3-4E95-A79E-416B82E4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Сегодня я хочу познакомить вас с картиной на которой нарисован</a:t>
            </a:r>
            <a:r>
              <a:rPr lang="ru-RU" baseline="0" dirty="0" smtClean="0"/>
              <a:t> лесной пожар, поэтому все звери так напуганы! </a:t>
            </a:r>
          </a:p>
          <a:p>
            <a:r>
              <a:rPr lang="ru-RU" baseline="0" dirty="0" smtClean="0"/>
              <a:t>Рассмотрите картину с помощью лупы. Вы видите огонь и дым? </a:t>
            </a:r>
          </a:p>
          <a:p>
            <a:r>
              <a:rPr lang="ru-RU" baseline="0" dirty="0" smtClean="0"/>
              <a:t>Возьмите Зоркое Око и покажите на картине те участки, где начался пожар.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DAD2-B3D3-4E95-A79E-416B82E493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Здесь много птиц? Покажи их с помощью инструментов. </a:t>
            </a:r>
          </a:p>
          <a:p>
            <a:r>
              <a:rPr lang="ru-RU" baseline="0" dirty="0" smtClean="0"/>
              <a:t>Расскажи, как ведут себя птицы?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DAD2-B3D3-4E95-A79E-416B82E493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А кому легче спастись от пожара: птицам или зверям? Почему ты так думаешь?</a:t>
            </a:r>
          </a:p>
          <a:p>
            <a:r>
              <a:rPr lang="ru-RU" baseline="0" dirty="0" smtClean="0"/>
              <a:t>Каких диких животных ты узнаешь?</a:t>
            </a:r>
          </a:p>
          <a:p>
            <a:r>
              <a:rPr lang="ru-RU" baseline="0" dirty="0" smtClean="0"/>
              <a:t>Почему животные, которых обычно нельзя увидеть вместе, оказались рядом?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DAD2-B3D3-4E95-A79E-416B82E493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А видите ли вы животных с человеческими лицами? Назови их. Покажи их лица Зорким Оком. </a:t>
            </a:r>
          </a:p>
          <a:p>
            <a:r>
              <a:rPr lang="ru-RU" baseline="0" dirty="0" smtClean="0"/>
              <a:t>Как вы думаете, зачем художник нарисовал животных с настоящими человеческими лицами? Хотел показать, что у всех созданий на Земле есть душа. Что все умеют переживать… на человеческом лице это просто заметней! Когда случается общая беда, все делаются похожими друг на друга! </a:t>
            </a:r>
          </a:p>
          <a:p>
            <a:r>
              <a:rPr lang="ru-RU" baseline="0" dirty="0" smtClean="0"/>
              <a:t>Еще не известно, как там у львов. У львицы-то – львиная морда, а у льва – неизвестно: он же к нам задом стоит! А как вы думаете: если лев обернется, у него будет человеческое лицо или львиная морда?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DAD2-B3D3-4E95-A79E-416B82E493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Рассмотрите голову коровы в лупу. Подтверди, что она нервничает.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А вы видите тех, кто помогает спастись от пожара домашним животным? Покажи их с помощью инструментов.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DAD2-B3D3-4E95-A79E-416B82E4937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вы думаете, все ли животные спасутся?</a:t>
            </a:r>
          </a:p>
          <a:p>
            <a:r>
              <a:rPr lang="ru-RU" baseline="0" dirty="0" smtClean="0"/>
              <a:t>Прочитайте слова напечатанные на слайде.</a:t>
            </a:r>
          </a:p>
          <a:p>
            <a:r>
              <a:rPr lang="ru-RU" baseline="0" dirty="0" smtClean="0"/>
              <a:t>Сколько в каждом из них частей?</a:t>
            </a:r>
          </a:p>
          <a:p>
            <a:r>
              <a:rPr lang="ru-RU" baseline="0" dirty="0" smtClean="0"/>
              <a:t>Есть ли у всех этих слов одинаковая часть? Где она в словах находится?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DAD2-B3D3-4E95-A79E-416B82E493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0043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должны спастись!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img8"/>
          <p:cNvPicPr>
            <a:picLocks noChangeAspect="1" noChangeArrowheads="1"/>
          </p:cNvPicPr>
          <p:nvPr/>
        </p:nvPicPr>
        <p:blipFill>
          <a:blip r:embed="rId2"/>
          <a:srcRect l="51762"/>
          <a:stretch>
            <a:fillRect/>
          </a:stretch>
        </p:blipFill>
        <p:spPr bwMode="auto">
          <a:xfrm>
            <a:off x="214281" y="214290"/>
            <a:ext cx="1777485" cy="242889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643042" y="1214422"/>
            <a:ext cx="728664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луб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бителей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тения и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гадок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усского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зыка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ПНШ 1класс\Рабочие программы для 1го класса\Ключ и Заря\untitle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52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ПНШ 1класс\Рабочие программы для 1го класса\Ключ и Заря\untitle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144000" cy="3252742"/>
          </a:xfrm>
          <a:prstGeom prst="rect">
            <a:avLst/>
          </a:prstGeom>
          <a:noFill/>
        </p:spPr>
      </p:pic>
      <p:pic>
        <p:nvPicPr>
          <p:cNvPr id="4" name="Picture 11" descr="C:\Users\Оля\Desktop\Лупа коп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4566" y="3864500"/>
            <a:ext cx="14425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357422" y="4143380"/>
            <a:ext cx="722433" cy="757939"/>
            <a:chOff x="3714744" y="428604"/>
            <a:chExt cx="722433" cy="757939"/>
          </a:xfrm>
        </p:grpSpPr>
        <p:sp>
          <p:nvSpPr>
            <p:cNvPr id="6" name="Прямоугольник 5"/>
            <p:cNvSpPr/>
            <p:nvPr/>
          </p:nvSpPr>
          <p:spPr bwMode="auto">
            <a:xfrm rot="3080771" flipV="1">
              <a:off x="4242161" y="991527"/>
              <a:ext cx="222669" cy="1673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7" name="Oval 15"/>
            <p:cNvSpPr>
              <a:spLocks noChangeAspect="1" noChangeArrowheads="1"/>
            </p:cNvSpPr>
            <p:nvPr/>
          </p:nvSpPr>
          <p:spPr bwMode="auto">
            <a:xfrm>
              <a:off x="3714744" y="428604"/>
              <a:ext cx="655647" cy="618621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1727" t="20508" r="50586" b="68750"/>
          <a:stretch>
            <a:fillRect/>
          </a:stretch>
        </p:blipFill>
        <p:spPr bwMode="auto">
          <a:xfrm>
            <a:off x="3786182" y="4143380"/>
            <a:ext cx="10001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0" y="857232"/>
            <a:ext cx="6573514" cy="2928958"/>
            <a:chOff x="0" y="857232"/>
            <a:chExt cx="6573514" cy="2928958"/>
          </a:xfrm>
        </p:grpSpPr>
        <p:sp>
          <p:nvSpPr>
            <p:cNvPr id="10" name="Oval 15"/>
            <p:cNvSpPr>
              <a:spLocks noChangeAspect="1" noChangeArrowheads="1"/>
            </p:cNvSpPr>
            <p:nvPr/>
          </p:nvSpPr>
          <p:spPr bwMode="auto">
            <a:xfrm>
              <a:off x="0" y="2571744"/>
              <a:ext cx="1287134" cy="1214446"/>
            </a:xfrm>
            <a:prstGeom prst="ellipse">
              <a:avLst/>
            </a:prstGeom>
            <a:noFill/>
            <a:ln w="57150"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11" name="Oval 15"/>
            <p:cNvSpPr>
              <a:spLocks noChangeAspect="1" noChangeArrowheads="1"/>
            </p:cNvSpPr>
            <p:nvPr/>
          </p:nvSpPr>
          <p:spPr bwMode="auto">
            <a:xfrm>
              <a:off x="3143240" y="1142984"/>
              <a:ext cx="1287134" cy="1214446"/>
            </a:xfrm>
            <a:prstGeom prst="ellipse">
              <a:avLst/>
            </a:prstGeom>
            <a:noFill/>
            <a:ln w="57150"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12" name="Oval 15"/>
            <p:cNvSpPr>
              <a:spLocks noChangeAspect="1" noChangeArrowheads="1"/>
            </p:cNvSpPr>
            <p:nvPr/>
          </p:nvSpPr>
          <p:spPr bwMode="auto">
            <a:xfrm>
              <a:off x="1928794" y="857232"/>
              <a:ext cx="1287134" cy="1214446"/>
            </a:xfrm>
            <a:prstGeom prst="ellipse">
              <a:avLst/>
            </a:prstGeom>
            <a:noFill/>
            <a:ln w="57150"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13" name="Oval 15"/>
            <p:cNvSpPr>
              <a:spLocks noChangeAspect="1" noChangeArrowheads="1"/>
            </p:cNvSpPr>
            <p:nvPr/>
          </p:nvSpPr>
          <p:spPr bwMode="auto">
            <a:xfrm>
              <a:off x="5286380" y="1214422"/>
              <a:ext cx="1287134" cy="1214446"/>
            </a:xfrm>
            <a:prstGeom prst="ellipse">
              <a:avLst/>
            </a:prstGeom>
            <a:noFill/>
            <a:ln w="57150"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G:\ПНШ 1класс\Рабочие программы для 1го класса\Ключ и Заря\untitle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144000" cy="3252742"/>
          </a:xfrm>
          <a:prstGeom prst="rect">
            <a:avLst/>
          </a:prstGeom>
          <a:noFill/>
        </p:spPr>
      </p:pic>
      <p:pic>
        <p:nvPicPr>
          <p:cNvPr id="13" name="Picture 11" descr="C:\Users\Оля\Desktop\Лупа коп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4566" y="3864500"/>
            <a:ext cx="14425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2357422" y="4143380"/>
            <a:ext cx="722433" cy="757939"/>
            <a:chOff x="3714744" y="428604"/>
            <a:chExt cx="722433" cy="757939"/>
          </a:xfrm>
        </p:grpSpPr>
        <p:sp>
          <p:nvSpPr>
            <p:cNvPr id="15" name="Прямоугольник 14"/>
            <p:cNvSpPr/>
            <p:nvPr/>
          </p:nvSpPr>
          <p:spPr bwMode="auto">
            <a:xfrm rot="3080771" flipV="1">
              <a:off x="4242161" y="991527"/>
              <a:ext cx="222669" cy="1673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6" name="Oval 15"/>
            <p:cNvSpPr>
              <a:spLocks noChangeAspect="1" noChangeArrowheads="1"/>
            </p:cNvSpPr>
            <p:nvPr/>
          </p:nvSpPr>
          <p:spPr bwMode="auto">
            <a:xfrm>
              <a:off x="3714744" y="428604"/>
              <a:ext cx="655647" cy="618621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1727" t="20508" r="50586" b="68750"/>
          <a:stretch>
            <a:fillRect/>
          </a:stretch>
        </p:blipFill>
        <p:spPr bwMode="auto">
          <a:xfrm>
            <a:off x="3786182" y="4143380"/>
            <a:ext cx="10001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Группа 22"/>
          <p:cNvGrpSpPr/>
          <p:nvPr/>
        </p:nvGrpSpPr>
        <p:grpSpPr>
          <a:xfrm>
            <a:off x="0" y="428604"/>
            <a:ext cx="7645084" cy="1785950"/>
            <a:chOff x="0" y="428604"/>
            <a:chExt cx="7645084" cy="1785950"/>
          </a:xfrm>
        </p:grpSpPr>
        <p:sp>
          <p:nvSpPr>
            <p:cNvPr id="24" name="Oval 15"/>
            <p:cNvSpPr>
              <a:spLocks noChangeAspect="1" noChangeArrowheads="1"/>
            </p:cNvSpPr>
            <p:nvPr/>
          </p:nvSpPr>
          <p:spPr bwMode="auto">
            <a:xfrm>
              <a:off x="0" y="714356"/>
              <a:ext cx="1287134" cy="1214446"/>
            </a:xfrm>
            <a:prstGeom prst="ellipse">
              <a:avLst/>
            </a:prstGeom>
            <a:noFill/>
            <a:ln w="57150"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25" name="Oval 15"/>
            <p:cNvSpPr>
              <a:spLocks noChangeAspect="1" noChangeArrowheads="1"/>
            </p:cNvSpPr>
            <p:nvPr/>
          </p:nvSpPr>
          <p:spPr bwMode="auto">
            <a:xfrm>
              <a:off x="3357554" y="714356"/>
              <a:ext cx="1287134" cy="1214446"/>
            </a:xfrm>
            <a:prstGeom prst="ellipse">
              <a:avLst/>
            </a:prstGeom>
            <a:noFill/>
            <a:ln w="57150"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26" name="Oval 15"/>
            <p:cNvSpPr>
              <a:spLocks noChangeAspect="1" noChangeArrowheads="1"/>
            </p:cNvSpPr>
            <p:nvPr/>
          </p:nvSpPr>
          <p:spPr bwMode="auto">
            <a:xfrm>
              <a:off x="1071538" y="428604"/>
              <a:ext cx="1287134" cy="1214446"/>
            </a:xfrm>
            <a:prstGeom prst="ellipse">
              <a:avLst/>
            </a:prstGeom>
            <a:noFill/>
            <a:ln w="57150"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27" name="Oval 15"/>
            <p:cNvSpPr>
              <a:spLocks noChangeAspect="1" noChangeArrowheads="1"/>
            </p:cNvSpPr>
            <p:nvPr/>
          </p:nvSpPr>
          <p:spPr bwMode="auto">
            <a:xfrm>
              <a:off x="5000628" y="1000108"/>
              <a:ext cx="1287134" cy="1214446"/>
            </a:xfrm>
            <a:prstGeom prst="ellipse">
              <a:avLst/>
            </a:prstGeom>
            <a:noFill/>
            <a:ln w="57150"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28" name="Oval 15"/>
            <p:cNvSpPr>
              <a:spLocks noChangeAspect="1" noChangeArrowheads="1"/>
            </p:cNvSpPr>
            <p:nvPr/>
          </p:nvSpPr>
          <p:spPr bwMode="auto">
            <a:xfrm>
              <a:off x="6357950" y="571480"/>
              <a:ext cx="1287134" cy="1214446"/>
            </a:xfrm>
            <a:prstGeom prst="ellipse">
              <a:avLst/>
            </a:prstGeom>
            <a:noFill/>
            <a:ln w="57150"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ПНШ 1класс\Рабочие программы для 1го класса\Ключ и Заря\untitle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144000" cy="3252742"/>
          </a:xfrm>
          <a:prstGeom prst="rect">
            <a:avLst/>
          </a:prstGeom>
          <a:noFill/>
        </p:spPr>
      </p:pic>
      <p:pic>
        <p:nvPicPr>
          <p:cNvPr id="3" name="Picture 11" descr="C:\Users\Оля\Desktop\Лупа коп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4566" y="3864500"/>
            <a:ext cx="14425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2357422" y="4143380"/>
            <a:ext cx="722433" cy="757939"/>
            <a:chOff x="3714744" y="428604"/>
            <a:chExt cx="722433" cy="757939"/>
          </a:xfrm>
        </p:grpSpPr>
        <p:sp>
          <p:nvSpPr>
            <p:cNvPr id="5" name="Прямоугольник 4"/>
            <p:cNvSpPr/>
            <p:nvPr/>
          </p:nvSpPr>
          <p:spPr bwMode="auto">
            <a:xfrm rot="3080771" flipV="1">
              <a:off x="4242161" y="991527"/>
              <a:ext cx="222669" cy="1673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6" name="Oval 15"/>
            <p:cNvSpPr>
              <a:spLocks noChangeAspect="1" noChangeArrowheads="1"/>
            </p:cNvSpPr>
            <p:nvPr/>
          </p:nvSpPr>
          <p:spPr bwMode="auto">
            <a:xfrm>
              <a:off x="3714744" y="428604"/>
              <a:ext cx="655647" cy="618621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1727" t="20508" r="50586" b="68750"/>
          <a:stretch>
            <a:fillRect/>
          </a:stretch>
        </p:blipFill>
        <p:spPr bwMode="auto">
          <a:xfrm>
            <a:off x="3786182" y="4143380"/>
            <a:ext cx="10001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ПНШ 1класс\Рабочие программы для 1го класса\Ключ и Заря\untitled5.jpg"/>
          <p:cNvPicPr>
            <a:picLocks noChangeAspect="1" noChangeArrowheads="1"/>
          </p:cNvPicPr>
          <p:nvPr/>
        </p:nvPicPr>
        <p:blipFill>
          <a:blip r:embed="rId3"/>
          <a:srcRect l="9329" t="52383" r="83287" b="27872"/>
          <a:stretch>
            <a:fillRect/>
          </a:stretch>
        </p:blipFill>
        <p:spPr bwMode="auto">
          <a:xfrm>
            <a:off x="2214546" y="4071918"/>
            <a:ext cx="2928958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G:\ПНШ 1класс\Рабочие программы для 1го класса\Ключ и Заря\untitled5.jpg"/>
          <p:cNvPicPr>
            <a:picLocks noChangeAspect="1" noChangeArrowheads="1"/>
          </p:cNvPicPr>
          <p:nvPr/>
        </p:nvPicPr>
        <p:blipFill>
          <a:blip r:embed="rId3"/>
          <a:srcRect l="22986" t="58027" r="71836" b="27416"/>
          <a:stretch>
            <a:fillRect/>
          </a:stretch>
        </p:blipFill>
        <p:spPr bwMode="auto">
          <a:xfrm>
            <a:off x="5214942" y="3929042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:\ПНШ 1класс\Рабочие программы для 1го класса\Ключ и Заря\untitle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144000" cy="3252742"/>
          </a:xfrm>
          <a:prstGeom prst="rect">
            <a:avLst/>
          </a:prstGeom>
          <a:noFill/>
        </p:spPr>
      </p:pic>
      <p:pic>
        <p:nvPicPr>
          <p:cNvPr id="5" name="Picture 2" descr="C:\Users\ТЕВ\Desktop\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2161"/>
            <a:ext cx="1257517" cy="1055839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0" y="4786322"/>
            <a:ext cx="722433" cy="757939"/>
            <a:chOff x="3714744" y="428604"/>
            <a:chExt cx="722433" cy="757939"/>
          </a:xfrm>
        </p:grpSpPr>
        <p:sp>
          <p:nvSpPr>
            <p:cNvPr id="7" name="Прямоугольник 6"/>
            <p:cNvSpPr/>
            <p:nvPr/>
          </p:nvSpPr>
          <p:spPr bwMode="auto">
            <a:xfrm rot="3080771" flipV="1">
              <a:off x="4242161" y="991527"/>
              <a:ext cx="222669" cy="1673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8" name="Oval 15"/>
            <p:cNvSpPr>
              <a:spLocks noChangeAspect="1" noChangeArrowheads="1"/>
            </p:cNvSpPr>
            <p:nvPr/>
          </p:nvSpPr>
          <p:spPr bwMode="auto">
            <a:xfrm>
              <a:off x="3714744" y="428604"/>
              <a:ext cx="655647" cy="618621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ПНШ 1класс\Рабочие программы для 1го класса\Ключ и Заря\untitled5.jpg"/>
          <p:cNvPicPr>
            <a:picLocks noChangeAspect="1" noChangeArrowheads="1"/>
          </p:cNvPicPr>
          <p:nvPr/>
        </p:nvPicPr>
        <p:blipFill>
          <a:blip r:embed="rId3"/>
          <a:srcRect l="62695" t="50184" r="28893" b="26170"/>
          <a:stretch>
            <a:fillRect/>
          </a:stretch>
        </p:blipFill>
        <p:spPr bwMode="auto">
          <a:xfrm>
            <a:off x="285720" y="571480"/>
            <a:ext cx="3571900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4676534" y="357166"/>
            <a:ext cx="4467466" cy="5143536"/>
            <a:chOff x="4357686" y="571480"/>
            <a:chExt cx="4467466" cy="5143536"/>
          </a:xfrm>
        </p:grpSpPr>
        <p:pic>
          <p:nvPicPr>
            <p:cNvPr id="3" name="Picture 3" descr="G:\ПНШ 1класс\Рабочие программы для 1го класса\Ключ и Заря\untitled5.jpg"/>
            <p:cNvPicPr>
              <a:picLocks noChangeAspect="1" noChangeArrowheads="1"/>
            </p:cNvPicPr>
            <p:nvPr/>
          </p:nvPicPr>
          <p:blipFill>
            <a:blip r:embed="rId3"/>
            <a:srcRect l="76841" t="33372" r="13389" b="40840"/>
            <a:stretch>
              <a:fillRect/>
            </a:stretch>
          </p:blipFill>
          <p:spPr bwMode="auto">
            <a:xfrm>
              <a:off x="5857884" y="571480"/>
              <a:ext cx="2967268" cy="27860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 descr="G:\ПНШ 1класс\Рабочие программы для 1го класса\Ключ и Заря\untitled5.jpg"/>
            <p:cNvPicPr>
              <a:picLocks noChangeAspect="1" noChangeArrowheads="1"/>
            </p:cNvPicPr>
            <p:nvPr/>
          </p:nvPicPr>
          <p:blipFill>
            <a:blip r:embed="rId3"/>
            <a:srcRect l="69243" t="43901" r="19540" b="24565"/>
            <a:stretch>
              <a:fillRect/>
            </a:stretch>
          </p:blipFill>
          <p:spPr bwMode="auto">
            <a:xfrm>
              <a:off x="4357686" y="2786058"/>
              <a:ext cx="2928958" cy="29289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Picture 11" descr="C:\Users\Оля\Desktop\Лупа коп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4566" y="5007508"/>
            <a:ext cx="14425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2214579" y="5157279"/>
            <a:ext cx="722433" cy="757939"/>
            <a:chOff x="3714744" y="428604"/>
            <a:chExt cx="722433" cy="757939"/>
          </a:xfrm>
        </p:grpSpPr>
        <p:sp>
          <p:nvSpPr>
            <p:cNvPr id="8" name="Прямоугольник 7"/>
            <p:cNvSpPr/>
            <p:nvPr/>
          </p:nvSpPr>
          <p:spPr bwMode="auto">
            <a:xfrm rot="3080771" flipV="1">
              <a:off x="4242161" y="991527"/>
              <a:ext cx="222669" cy="1673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3714744" y="428604"/>
              <a:ext cx="655647" cy="618621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4143380"/>
            <a:ext cx="3400420" cy="2214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У-СПЕ-ЮТ?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У-БЕ-ГУТ?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У-ЛЕ-ТЯТ?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У-ПОЛ-ЗУТ?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:\ПНШ 1класс\Рабочие программы для 1го класса\Ключ и Заря\untitle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325274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1727" t="20508" r="50586" b="68750"/>
          <a:stretch>
            <a:fillRect/>
          </a:stretch>
        </p:blipFill>
        <p:spPr bwMode="auto">
          <a:xfrm>
            <a:off x="0" y="5572140"/>
            <a:ext cx="10001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НШ 1класс\Рабочие программы для 1го класса\Ключ и Заря\untitled3.jpg"/>
          <p:cNvPicPr>
            <a:picLocks noChangeAspect="1" noChangeArrowheads="1"/>
          </p:cNvPicPr>
          <p:nvPr/>
        </p:nvPicPr>
        <p:blipFill>
          <a:blip r:embed="rId2" cstate="print"/>
          <a:srcRect r="2316"/>
          <a:stretch>
            <a:fillRect/>
          </a:stretch>
        </p:blipFill>
        <p:spPr bwMode="auto">
          <a:xfrm>
            <a:off x="0" y="0"/>
            <a:ext cx="920118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ПНШ 1класс\Рабочие программы для 1го класса\Ключ и Заря\untitle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302</Words>
  <PresentationFormat>Экран (4:3)</PresentationFormat>
  <Paragraphs>29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Все должны спастись!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ТЕВ</dc:creator>
  <cp:lastModifiedBy>HP</cp:lastModifiedBy>
  <cp:revision>15</cp:revision>
  <dcterms:created xsi:type="dcterms:W3CDTF">2015-09-26T11:51:11Z</dcterms:created>
  <dcterms:modified xsi:type="dcterms:W3CDTF">2015-10-09T03:02:43Z</dcterms:modified>
</cp:coreProperties>
</file>