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8" r:id="rId3"/>
    <p:sldId id="269" r:id="rId4"/>
    <p:sldId id="270" r:id="rId5"/>
    <p:sldId id="271" r:id="rId6"/>
    <p:sldId id="274" r:id="rId7"/>
    <p:sldId id="260" r:id="rId8"/>
    <p:sldId id="257" r:id="rId9"/>
    <p:sldId id="259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52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6E280-A6E0-4339-928C-B7436BE53B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4F19-D966-46A5-BB59-5E01B5D2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9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2AD28-555F-4F65-A98F-75C16281CB23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F75B-8EE5-4503-975A-A2547559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0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F75B-8EE5-4503-975A-A254755952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6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7173416"/>
          </a:xfrm>
          <a:prstGeom prst="frame">
            <a:avLst>
              <a:gd name="adj1" fmla="val 2396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877272"/>
            <a:ext cx="3421108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2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338" y="5445224"/>
            <a:ext cx="2752725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865437"/>
            <a:ext cx="1656184" cy="1834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6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8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8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954308"/>
            <a:ext cx="1603896" cy="1776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3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6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1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42694">
            <a:off x="-431072" y="-158617"/>
            <a:ext cx="25304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98066">
            <a:off x="7162922" y="-109629"/>
            <a:ext cx="1773970" cy="1957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2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kreceptov.ru/pict/tak-11.jpg" TargetMode="External"/><Relationship Id="rId13" Type="http://schemas.openxmlformats.org/officeDocument/2006/relationships/hyperlink" Target="http://ugra-biser.ucoz.ru/publ/2-1-0-2" TargetMode="External"/><Relationship Id="rId3" Type="http://schemas.openxmlformats.org/officeDocument/2006/relationships/hyperlink" Target="http://skaz-pushkina.ru/kadr/rr14.jpg" TargetMode="External"/><Relationship Id="rId7" Type="http://schemas.openxmlformats.org/officeDocument/2006/relationships/hyperlink" Target="http://skaz-pushkina.ru/kadr/rr52.jpg" TargetMode="External"/><Relationship Id="rId12" Type="http://schemas.openxmlformats.org/officeDocument/2006/relationships/hyperlink" Target="http://svb.ucoz.ru/load/frazeologizmy_a_s_pushkina/12" TargetMode="External"/><Relationship Id="rId2" Type="http://schemas.openxmlformats.org/officeDocument/2006/relationships/hyperlink" Target="http://skaz-pushkina.ru/kadr/rr5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1/57/398/57398612_1270478000_15.jpg" TargetMode="External"/><Relationship Id="rId11" Type="http://schemas.openxmlformats.org/officeDocument/2006/relationships/hyperlink" Target="http://www.tvoyrebenok.ru/images/frazeologizmy/3.jpg" TargetMode="External"/><Relationship Id="rId5" Type="http://schemas.openxmlformats.org/officeDocument/2006/relationships/hyperlink" Target="http://kriliasovetov-fok.ru/sites/default/files/33_1.jpg" TargetMode="External"/><Relationship Id="rId15" Type="http://schemas.openxmlformats.org/officeDocument/2006/relationships/hyperlink" Target="http://dic.academic.ru/dic.nsf/wordhistory/70/%D0%9F%D0%A0%D0%9E%D0%A1%D0%A2%D0%9E%D0%A4%D0%98%D0%9B%D0%AF" TargetMode="External"/><Relationship Id="rId10" Type="http://schemas.openxmlformats.org/officeDocument/2006/relationships/hyperlink" Target="http://skaz-pushkina.ru/rr_1.html" TargetMode="External"/><Relationship Id="rId4" Type="http://schemas.openxmlformats.org/officeDocument/2006/relationships/hyperlink" Target="http://hiblogger.net/img/userfiles/2009/12/07/79428/istock_000004405846xsmall-tio0y.jpg" TargetMode="External"/><Relationship Id="rId9" Type="http://schemas.openxmlformats.org/officeDocument/2006/relationships/hyperlink" Target="http://ogoom.com/uploads/posts/2010-10/ogoom.com_1288007563_854e534f6b23.jpg" TargetMode="External"/><Relationship Id="rId14" Type="http://schemas.openxmlformats.org/officeDocument/2006/relationships/hyperlink" Target="http://referat.yabotanik.ru/inostrannye-yazyki/skazka-analiz-frazeologizmov-v-skazkah/199393/186493/page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knpu.gov.ua/sites/default/files/0_89789_18b75133_xl.jpg?1400782082" TargetMode="External"/><Relationship Id="rId13" Type="http://schemas.openxmlformats.org/officeDocument/2006/relationships/hyperlink" Target="http://xrest.ru/schemes/00/12/dc/fa/%D0%97%D0%BE%D0%BB%D0%BE%D1%82%D0%B0%D1%8F%20%D1%80%D1%8B%D0%B1%D0%BA%D0%B0-1.jpg" TargetMode="External"/><Relationship Id="rId18" Type="http://schemas.openxmlformats.org/officeDocument/2006/relationships/hyperlink" Target="http://www.kalitva.ru/uploads/posts/1160773172_18505a.jpg" TargetMode="External"/><Relationship Id="rId26" Type="http://schemas.openxmlformats.org/officeDocument/2006/relationships/hyperlink" Target="http://referat.yabotanik.ru/inostrannye-yazyki/skazka-analiz-frazeologizmov-v-skazkah/199393/186493/page2.html" TargetMode="External"/><Relationship Id="rId3" Type="http://schemas.openxmlformats.org/officeDocument/2006/relationships/hyperlink" Target="http://img2.goodfon.ru/wallpaper/big/f/8b/stol-pero-pismo-chernila.jpg" TargetMode="External"/><Relationship Id="rId21" Type="http://schemas.openxmlformats.org/officeDocument/2006/relationships/hyperlink" Target="http://uchitel-slovesnosti.ru/991/0-73.jpg" TargetMode="External"/><Relationship Id="rId7" Type="http://schemas.openxmlformats.org/officeDocument/2006/relationships/hyperlink" Target="https://img-fotki.yandex.ru/get/6100/23869276.d/0_85c0a_e72d40ee_S" TargetMode="External"/><Relationship Id="rId12" Type="http://schemas.openxmlformats.org/officeDocument/2006/relationships/hyperlink" Target="http://go2.imgsmail.ru/imgpreview?key=2903f1fc141826b&amp;mb=imgdb_preview_1146" TargetMode="External"/><Relationship Id="rId17" Type="http://schemas.openxmlformats.org/officeDocument/2006/relationships/hyperlink" Target="http://img.lady.ru/data/aphoto/c/8/3/37200/main/b3933eb2c2927e3f93f44f40da0ea0b7.jpg" TargetMode="External"/><Relationship Id="rId25" Type="http://schemas.openxmlformats.org/officeDocument/2006/relationships/hyperlink" Target="http://ugra-biser.ucoz.ru/publ/2-1-0-2" TargetMode="External"/><Relationship Id="rId2" Type="http://schemas.openxmlformats.org/officeDocument/2006/relationships/hyperlink" Target="http://cdn.sellbe.com/shop-18658/publication/24/602908.jpg" TargetMode="External"/><Relationship Id="rId16" Type="http://schemas.openxmlformats.org/officeDocument/2006/relationships/hyperlink" Target="http://maskball.ru/images/russia_costume_bilibin_holop.jpg" TargetMode="External"/><Relationship Id="rId20" Type="http://schemas.openxmlformats.org/officeDocument/2006/relationships/hyperlink" Target="http://medrezept.ru/uploads/posts/2009-12/1261483591_bele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122/47407354.ae3/0_1143c3_1c710030_orig.png" TargetMode="External"/><Relationship Id="rId11" Type="http://schemas.openxmlformats.org/officeDocument/2006/relationships/hyperlink" Target="http://skaz-pushkina.ru/kadr/rr20.jpg" TargetMode="External"/><Relationship Id="rId24" Type="http://schemas.openxmlformats.org/officeDocument/2006/relationships/hyperlink" Target="http://svb.ucoz.ru/load/frazeologizmy_a_s_pushkina/12" TargetMode="External"/><Relationship Id="rId5" Type="http://schemas.openxmlformats.org/officeDocument/2006/relationships/hyperlink" Target="http://www.playcast.ru/uploads/2013/11/29/6694669.png" TargetMode="External"/><Relationship Id="rId15" Type="http://schemas.openxmlformats.org/officeDocument/2006/relationships/hyperlink" Target="http://skaz-pushkina.ru/kadr/rr17.jpg" TargetMode="External"/><Relationship Id="rId23" Type="http://schemas.openxmlformats.org/officeDocument/2006/relationships/hyperlink" Target="http://www.tvoyrebenok.ru/images/frazeologizmy/3.jpg" TargetMode="External"/><Relationship Id="rId10" Type="http://schemas.openxmlformats.org/officeDocument/2006/relationships/hyperlink" Target="http://www.gorod.cn.ua/image/users/4470/blog_00000565.jpg" TargetMode="External"/><Relationship Id="rId19" Type="http://schemas.openxmlformats.org/officeDocument/2006/relationships/hyperlink" Target="http://skaz-pushkina.ru/kadr/rr43.jpg" TargetMode="External"/><Relationship Id="rId4" Type="http://schemas.openxmlformats.org/officeDocument/2006/relationships/hyperlink" Target="http://speleo-perm.ru/article_image.php?id=56&amp;image_type=article" TargetMode="External"/><Relationship Id="rId9" Type="http://schemas.openxmlformats.org/officeDocument/2006/relationships/hyperlink" Target="http://img1.liveinternet.ru/images/attach/c/1/49/530/49530115_1254757711_pushkin_223e.jpg" TargetMode="External"/><Relationship Id="rId14" Type="http://schemas.openxmlformats.org/officeDocument/2006/relationships/hyperlink" Target="http://skaz-pushkina.ru/images/img3.jpg" TargetMode="External"/><Relationship Id="rId22" Type="http://schemas.openxmlformats.org/officeDocument/2006/relationships/hyperlink" Target="http://expert.urc.ac.ru/flora_rus/images/23.jpg" TargetMode="External"/><Relationship Id="rId27" Type="http://schemas.openxmlformats.org/officeDocument/2006/relationships/hyperlink" Target="http://dic.academic.ru/dic.nsf/wordhistory/70/%D0%9F%D0%A0%D0%9E%D0%A1%D0%A2%D0%9E%D0%A4%D0%98%D0%9B%D0%A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/>
              <a:t>Не хочу быть столбовою дворянкой,</a:t>
            </a:r>
            <a:br>
              <a:rPr lang="ru-RU" sz="3200" dirty="0"/>
            </a:br>
            <a:r>
              <a:rPr lang="ru-RU" sz="3200" dirty="0"/>
              <a:t>А хочу быть вольною царицей.“</a:t>
            </a:r>
            <a:br>
              <a:rPr lang="ru-RU" sz="3200" dirty="0"/>
            </a:br>
            <a:r>
              <a:rPr lang="ru-RU" sz="3200" dirty="0"/>
              <a:t>Испугался старик, взмолился:</a:t>
            </a:r>
            <a:br>
              <a:rPr lang="ru-RU" sz="3200" dirty="0"/>
            </a:br>
            <a:r>
              <a:rPr lang="ru-RU" sz="3200" dirty="0"/>
              <a:t>„Что ты, баба, </a:t>
            </a:r>
            <a:r>
              <a:rPr lang="ru-RU" sz="3200" dirty="0">
                <a:solidFill>
                  <a:srgbClr val="FF0000"/>
                </a:solidFill>
              </a:rPr>
              <a:t>белены объелась?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579" y="1772816"/>
            <a:ext cx="625352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skaz-pushkina.ru/kadr/rr56.jpg</a:t>
            </a:r>
            <a:r>
              <a:rPr lang="ru-RU" sz="1100" dirty="0" smtClean="0"/>
              <a:t> старуха</a:t>
            </a:r>
          </a:p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skaz-pushkina.ru/kadr/rr14.jpg</a:t>
            </a:r>
            <a:r>
              <a:rPr lang="ru-RU" sz="1100" dirty="0" smtClean="0"/>
              <a:t>  старик</a:t>
            </a:r>
          </a:p>
          <a:p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hiblogger.net/img/userfiles/2009/12/07/79428/istock_000004405846xsmall-tio0y.jpg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kriliasovetov-fok.ru/sites/default/files/33_1.jpg</a:t>
            </a:r>
            <a:r>
              <a:rPr lang="ru-RU" sz="1100" dirty="0" smtClean="0"/>
              <a:t> </a:t>
            </a:r>
          </a:p>
          <a:p>
            <a:r>
              <a:rPr lang="en-US" sz="1100" dirty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img0.liveinternet.ru/images/attach/c/1/57/398/57398612_1270478000_15.jpg</a:t>
            </a:r>
            <a:r>
              <a:rPr lang="ru-RU" sz="1100" dirty="0" smtClean="0"/>
              <a:t> Золушка</a:t>
            </a:r>
          </a:p>
          <a:p>
            <a:r>
              <a:rPr lang="en-US" sz="1100" dirty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skaz-pushkina.ru/kadr/rr52.jpg</a:t>
            </a:r>
            <a:r>
              <a:rPr lang="ru-RU" sz="1100" dirty="0" smtClean="0"/>
              <a:t>  прогоняют старика</a:t>
            </a:r>
          </a:p>
          <a:p>
            <a:r>
              <a:rPr lang="en-US" sz="1100" dirty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www.bankreceptov.ru/pict/tak-11.jpg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ogoom.com/uploads/posts/2010-10/ogoom.com_1288007563_854e534f6b23.jpg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5477" y="1772816"/>
            <a:ext cx="80441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10"/>
              </a:rPr>
              <a:t>http://</a:t>
            </a:r>
            <a:r>
              <a:rPr lang="en-US" sz="1100" dirty="0" smtClean="0">
                <a:hlinkClick r:id="rId10"/>
              </a:rPr>
              <a:t>skaz-pushkina.ru/rr_1.html</a:t>
            </a:r>
            <a:r>
              <a:rPr lang="ru-RU" sz="1100" dirty="0" smtClean="0"/>
              <a:t> «Сказка о рыбаке и рыбке»</a:t>
            </a:r>
          </a:p>
          <a:p>
            <a:r>
              <a:rPr lang="en-US" sz="1100" dirty="0">
                <a:hlinkClick r:id="rId11"/>
              </a:rPr>
              <a:t>http://</a:t>
            </a:r>
            <a:r>
              <a:rPr lang="en-US" sz="1100" dirty="0" smtClean="0">
                <a:hlinkClick r:id="rId11"/>
              </a:rPr>
              <a:t>www.tvoyrebenok.ru/images/frazeologizmy/3.jpg</a:t>
            </a:r>
            <a:r>
              <a:rPr lang="ru-RU" sz="1100" dirty="0" smtClean="0"/>
              <a:t> </a:t>
            </a:r>
            <a:r>
              <a:rPr lang="en-US" sz="1100" dirty="0" smtClean="0"/>
              <a:t> </a:t>
            </a:r>
            <a:r>
              <a:rPr lang="ru-RU" sz="1100" dirty="0" smtClean="0"/>
              <a:t> </a:t>
            </a:r>
            <a:endParaRPr lang="en-US" sz="1100" dirty="0"/>
          </a:p>
          <a:p>
            <a:r>
              <a:rPr lang="en-US" sz="1100" dirty="0">
                <a:hlinkClick r:id="rId12"/>
              </a:rPr>
              <a:t>http://</a:t>
            </a:r>
            <a:r>
              <a:rPr lang="en-US" sz="1100" dirty="0" smtClean="0">
                <a:hlinkClick r:id="rId12"/>
              </a:rPr>
              <a:t>svb.ucoz.ru/load/frazeologizmy_a_s_pushkina/12</a:t>
            </a:r>
            <a:r>
              <a:rPr lang="ru-RU" sz="1100" dirty="0" smtClean="0"/>
              <a:t> </a:t>
            </a:r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dirty="0">
                <a:hlinkClick r:id="rId13"/>
              </a:rPr>
              <a:t>http://</a:t>
            </a:r>
            <a:r>
              <a:rPr lang="en-US" sz="1100" dirty="0" smtClean="0">
                <a:hlinkClick r:id="rId13"/>
              </a:rPr>
              <a:t>ugra-biser.ucoz.ru/publ/2-1-0-2</a:t>
            </a:r>
            <a:r>
              <a:rPr lang="ru-RU" sz="1100" dirty="0" smtClean="0"/>
              <a:t> </a:t>
            </a:r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dirty="0">
                <a:hlinkClick r:id="rId14"/>
              </a:rPr>
              <a:t>http://</a:t>
            </a:r>
            <a:r>
              <a:rPr lang="en-US" sz="1100" dirty="0" smtClean="0">
                <a:hlinkClick r:id="rId14"/>
              </a:rPr>
              <a:t>referat.yabotanik.ru/inostrannye-yazyki/skazka-analiz-frazeologizmov-v-skazkah/199393/186493/page2.html</a:t>
            </a:r>
            <a:r>
              <a:rPr lang="ru-RU" sz="1100" dirty="0" smtClean="0"/>
              <a:t> </a:t>
            </a:r>
            <a:r>
              <a:rPr lang="en-US" sz="1100" dirty="0" smtClean="0"/>
              <a:t> </a:t>
            </a:r>
            <a:r>
              <a:rPr lang="ru-RU" sz="1100" dirty="0" smtClean="0"/>
              <a:t> </a:t>
            </a:r>
            <a:endParaRPr lang="en-US" sz="1100" dirty="0"/>
          </a:p>
          <a:p>
            <a:r>
              <a:rPr lang="en-US" sz="1100" dirty="0">
                <a:hlinkClick r:id="rId15"/>
              </a:rPr>
              <a:t>http://dic.academic.ru/dic.nsf/wordhistory/70/%</a:t>
            </a:r>
            <a:r>
              <a:rPr lang="en-US" sz="1100" dirty="0" smtClean="0">
                <a:hlinkClick r:id="rId15"/>
              </a:rPr>
              <a:t>D0%9F%D0%A0%D0%9E%D0%A1%D0%A2%D0%9E%D0%A4%D0%98%D0%9B%D0%AF</a:t>
            </a:r>
            <a:r>
              <a:rPr lang="ru-RU" sz="1100" dirty="0" smtClean="0"/>
              <a:t> </a:t>
            </a:r>
            <a:r>
              <a:rPr lang="en-US" sz="1100" dirty="0" smtClean="0"/>
              <a:t> </a:t>
            </a:r>
            <a:endParaRPr lang="en-US" sz="11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03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Белены </a:t>
            </a:r>
            <a:r>
              <a:rPr lang="ru-RU" dirty="0" smtClean="0"/>
              <a:t>объелся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елена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– очень ядовитое растение. Ее семена напоминают мак, но тот, кто их съест, становится как бы безумным: бредит, буйствует и нередко умирает.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221088"/>
            <a:ext cx="55463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Народные названия белены отражают ее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особенность (токсичность)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бесиво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куриная слепота, одурь, дурь-трава.</a:t>
            </a:r>
          </a:p>
        </p:txBody>
      </p:sp>
    </p:spTree>
    <p:extLst>
      <p:ext uri="{BB962C8B-B14F-4D97-AF65-F5344CB8AC3E}">
        <p14:creationId xmlns:p14="http://schemas.microsoft.com/office/powerpoint/2010/main" val="38131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261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Белены объелся - применяются </a:t>
            </a:r>
            <a:r>
              <a:rPr lang="ru-RU" sz="3200" dirty="0"/>
              <a:t>в народе к людям, делающим всевозможные глупости, к буянам и чудакам, к тем, у кого «ум за разум зашел».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58" t="20074" r="-15764" b="5139"/>
          <a:stretch/>
        </p:blipFill>
        <p:spPr bwMode="auto">
          <a:xfrm>
            <a:off x="2809925" y="1623846"/>
            <a:ext cx="4536504" cy="50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649813"/>
            <a:ext cx="1118245" cy="196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284901"/>
            <a:ext cx="633670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Посмотри на него, он точно белены объелся!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91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3094"/>
            <a:ext cx="8856984" cy="22182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/>
              <a:t>Хочу быть владычицей морскою,</a:t>
            </a:r>
            <a:br>
              <a:rPr lang="ru-RU" sz="3600" dirty="0"/>
            </a:br>
            <a:r>
              <a:rPr lang="ru-RU" sz="3600" dirty="0"/>
              <a:t>Чтобы жить мне в </a:t>
            </a:r>
            <a:r>
              <a:rPr lang="ru-RU" sz="3600" dirty="0" err="1"/>
              <a:t>Окияне</a:t>
            </a:r>
            <a:r>
              <a:rPr lang="ru-RU" sz="3600" dirty="0"/>
              <a:t> море,</a:t>
            </a:r>
            <a:br>
              <a:rPr lang="ru-RU" sz="3600" dirty="0"/>
            </a:br>
            <a:r>
              <a:rPr lang="ru-RU" sz="3600" dirty="0"/>
              <a:t>Чтоб служила мне рыбка золотая</a:t>
            </a:r>
            <a:br>
              <a:rPr lang="ru-RU" sz="3600" dirty="0"/>
            </a:br>
            <a:r>
              <a:rPr lang="ru-RU" sz="3600" dirty="0"/>
              <a:t>И была б у меня </a:t>
            </a:r>
            <a:r>
              <a:rPr lang="ru-RU" sz="3600" dirty="0">
                <a:solidFill>
                  <a:srgbClr val="FF0000"/>
                </a:solidFill>
              </a:rPr>
              <a:t>на посылках.“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733256" cy="433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6421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Быть на </a:t>
            </a:r>
            <a:r>
              <a:rPr lang="ru-RU" sz="3600" dirty="0"/>
              <a:t>посылках </a:t>
            </a:r>
            <a:r>
              <a:rPr lang="ru-RU" sz="3600" dirty="0" smtClean="0"/>
              <a:t>– быть в полном </a:t>
            </a:r>
            <a:r>
              <a:rPr lang="ru-RU" sz="3600" dirty="0"/>
              <a:t>подчинении, в готовности исполнить </a:t>
            </a:r>
            <a:r>
              <a:rPr lang="ru-RU" sz="3600" dirty="0" smtClean="0"/>
              <a:t> </a:t>
            </a:r>
            <a:r>
              <a:rPr lang="ru-RU" sz="3600" dirty="0"/>
              <a:t>малейшее желание;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39197"/>
            <a:ext cx="6925534" cy="497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18"/>
            <a:ext cx="8928100" cy="2722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А в дверях-то стража подбежала,</a:t>
            </a:r>
            <a:br>
              <a:rPr lang="ru-RU" sz="3200" dirty="0"/>
            </a:br>
            <a:r>
              <a:rPr lang="ru-RU" sz="3200" dirty="0"/>
              <a:t>Топорами чуть не изрубила.</a:t>
            </a:r>
            <a:br>
              <a:rPr lang="ru-RU" sz="3200" dirty="0"/>
            </a:br>
            <a:r>
              <a:rPr lang="ru-RU" sz="3200" dirty="0"/>
              <a:t>А народ-то над ним насмеялся:</a:t>
            </a:r>
            <a:br>
              <a:rPr lang="ru-RU" sz="3200" dirty="0"/>
            </a:br>
            <a:r>
              <a:rPr lang="ru-RU" sz="3200" dirty="0"/>
              <a:t>„По делом тебе, старый невежа!</a:t>
            </a:r>
            <a:br>
              <a:rPr lang="ru-RU" sz="3200" dirty="0"/>
            </a:br>
            <a:r>
              <a:rPr lang="ru-RU" sz="3200" dirty="0"/>
              <a:t>Впредь тебе, невежа, наука:</a:t>
            </a:r>
            <a:br>
              <a:rPr lang="ru-RU" sz="3200" dirty="0"/>
            </a:br>
            <a:r>
              <a:rPr lang="ru-RU" sz="3200" dirty="0">
                <a:solidFill>
                  <a:srgbClr val="FF0000"/>
                </a:solidFill>
              </a:rPr>
              <a:t>Не </a:t>
            </a:r>
            <a:r>
              <a:rPr lang="ru-RU" sz="3200" dirty="0" err="1">
                <a:solidFill>
                  <a:srgbClr val="FF0000"/>
                </a:solidFill>
              </a:rPr>
              <a:t>садися</a:t>
            </a:r>
            <a:r>
              <a:rPr lang="ru-RU" sz="3200" dirty="0">
                <a:solidFill>
                  <a:srgbClr val="FF0000"/>
                </a:solidFill>
              </a:rPr>
              <a:t> не в свои сани!</a:t>
            </a:r>
            <a:r>
              <a:rPr lang="ru-RU" sz="3200" dirty="0"/>
              <a:t>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5256584" cy="39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23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Не </a:t>
            </a:r>
            <a:r>
              <a:rPr lang="ru-RU" sz="3200" dirty="0" err="1" smtClean="0"/>
              <a:t>садися</a:t>
            </a:r>
            <a:r>
              <a:rPr lang="ru-RU" sz="3200" dirty="0" smtClean="0"/>
              <a:t> не в свои сани - не берись за дело, с которым не можешь справиться;  не </a:t>
            </a:r>
            <a:r>
              <a:rPr lang="ru-RU" sz="3200" dirty="0"/>
              <a:t>пытайся равняться с тем, кто принадлежит к более высокому обществу.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13" y="2420888"/>
            <a:ext cx="6363072" cy="42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92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242" y="2492896"/>
            <a:ext cx="4813885" cy="42536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464" y="116632"/>
            <a:ext cx="8871663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«Глядь</a:t>
            </a:r>
            <a:r>
              <a:rPr lang="ru-RU" sz="4000" dirty="0"/>
              <a:t>: опять перед ним землянка;</a:t>
            </a:r>
          </a:p>
          <a:p>
            <a:r>
              <a:rPr lang="ru-RU" sz="4000" dirty="0"/>
              <a:t>На пороге сидит его старуха,</a:t>
            </a:r>
          </a:p>
          <a:p>
            <a:r>
              <a:rPr lang="ru-RU" sz="4000" dirty="0"/>
              <a:t>А перед нею разбитое </a:t>
            </a:r>
            <a:r>
              <a:rPr lang="ru-RU" sz="4000" dirty="0" smtClean="0"/>
              <a:t>корыто.»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1658" y="2872260"/>
            <a:ext cx="49664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разбитого корыта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–остаться ни с чем,</a:t>
            </a:r>
          </a:p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после временного благополучия,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счастья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48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03648" y="332656"/>
            <a:ext cx="7272808" cy="5904656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Источники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cdn.sellbe.com/shop-18658/publication/24/602908.jpg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фон титульного слайда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img2.goodfon.ru/wallpaper/big/f/8b/stol-pero-pismo-chernila.jpg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 фон рабочих слайдов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speleo-perm.ru/article_image.php?id=56&amp;image_type=article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свеча, чернильница, лист бумаги.</a:t>
            </a:r>
          </a:p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www.playcast.ru/uploads/2013/11/29/6694669.png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декор уголков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img-fotki.yandex.ru/get/4122/47407354.ae3/0_1143c3_1c710030_orig.png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книга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7"/>
              </a:rPr>
              <a:t>https://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img-fotki.yandex.ru/get/6100/23869276.d/0_85c0a_e72d40ee_S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свеча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8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8"/>
              </a:rPr>
              <a:t>knpu.gov.ua/sites/default/files/0_89789_18b75133_xl.jpg?1400782082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книга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9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9"/>
              </a:rPr>
              <a:t>img1.liveinternet.ru/images/attach/c/1/49/530/49530115_1254757711_pushkin_223e.jpg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Пушкин А С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0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0"/>
              </a:rPr>
              <a:t>www.gorod.cn.ua/image/users/4470/blog_00000565.jpg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корыто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1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1"/>
              </a:rPr>
              <a:t>skaz-pushkina.ru/kadr/rr20.jpg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старик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2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2"/>
              </a:rPr>
              <a:t>go2.imgsmail.ru/imgpreview?key=2903f1fc141826b&amp;mb=imgdb_preview_1146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старуха у разбитого корыта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3"/>
              </a:rPr>
              <a:t>http://xrest.ru/schemes/00/12/dc/fa/%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3"/>
              </a:rPr>
              <a:t>D0%97%D0%BE%D0%BB%D0%BE%D1%82%D0%B0%D1%8F%20%D1%80%D1%8B%D0%B1%D0%BA%D0%B0-1.jpg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золотая рыбка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4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4"/>
              </a:rPr>
              <a:t>skaz-pushkina.ru/images/img3.jpg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5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5"/>
              </a:rPr>
              <a:t>skaz-pushkina.ru/kadr/rr17.jpg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старуха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6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6"/>
              </a:rPr>
              <a:t>maskball.ru/images/russia_costume_bilibin_holop.jpg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холоп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7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7"/>
              </a:rPr>
              <a:t>img.lady.ru/data/aphoto/c/8/3/37200/main/b3933eb2c2927e3f93f44f40da0ea0b7.jpg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ссора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8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8"/>
              </a:rPr>
              <a:t>www.kalitva.ru/uploads/posts/1160773172_18505a.jpg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белые медведи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19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19"/>
              </a:rPr>
              <a:t>skaz-pushkina.ru/kadr/rr43.jpg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0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0"/>
              </a:rPr>
              <a:t>medrezept.ru/uploads/posts/2009-12/1261483591_belena.jpg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белена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1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1"/>
              </a:rPr>
              <a:t>uchitel-slovesnosti.ru/991/0-73.jpg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2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2"/>
              </a:rPr>
              <a:t>expert.urc.ac.ru/flora_rus/images/23.jpg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белена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3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3"/>
              </a:rPr>
              <a:t>www.tvoyrebenok.ru/images/frazeologizmy/3.jpg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4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4"/>
              </a:rPr>
              <a:t>svb.ucoz.ru/load/frazeologizmy_a_s_pushkina/12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5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5"/>
              </a:rPr>
              <a:t>ugra-biser.ucoz.ru/publ/2-1-0-2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6"/>
              </a:rPr>
              <a:t>http://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6"/>
              </a:rPr>
              <a:t>referat.yabotanik.ru/inostrannye-yazyki/skazka-analiz-frazeologizmov-v-skazkah/199393/186493/page2.html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hlinkClick r:id="rId27"/>
              </a:rPr>
              <a:t>http://dic.academic.ru/dic.nsf/wordhistory/70/%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hlinkClick r:id="rId27"/>
              </a:rPr>
              <a:t>D0%9F%D0%A0%D0%9E%D0%A1%D0%A2%D0%9E%D0%A4%D0%98%D0%9B%D0%AF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540</TotalTime>
  <Words>368</Words>
  <Application>Microsoft Office PowerPoint</Application>
  <PresentationFormat>Экран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 хочу быть столбовою дворянкой, А хочу быть вольною царицей.“ Испугался старик, взмолился: „Что ты, баба, белены объелась?</vt:lpstr>
      <vt:lpstr>Белены объелся  </vt:lpstr>
      <vt:lpstr> Белены объелся - применяются в народе к людям, делающим всевозможные глупости, к буянам и чудакам, к тем, у кого «ум за разум зашел».</vt:lpstr>
      <vt:lpstr>Хочу быть владычицей морскою, Чтобы жить мне в Окияне море, Чтоб служила мне рыбка золотая И была б у меня на посылках.“</vt:lpstr>
      <vt:lpstr>Быть на посылках – быть в полном подчинении, в готовности исполнить  малейшее желание; </vt:lpstr>
      <vt:lpstr>А в дверях-то стража подбежала, Топорами чуть не изрубила. А народ-то над ним насмеялся: „По делом тебе, старый невежа! Впредь тебе, невежа, наука: Не садися не в свои сани!“</vt:lpstr>
      <vt:lpstr>Не садися не в свои сани - не берись за дело, с которым не можешь справиться;  не пытайся равняться с тем, кто принадлежит к более высокому обществу.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60</cp:revision>
  <dcterms:created xsi:type="dcterms:W3CDTF">2015-07-26T12:24:43Z</dcterms:created>
  <dcterms:modified xsi:type="dcterms:W3CDTF">2015-10-11T05:32:21Z</dcterms:modified>
</cp:coreProperties>
</file>