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72" r:id="rId12"/>
    <p:sldId id="273" r:id="rId13"/>
    <p:sldId id="274" r:id="rId14"/>
    <p:sldId id="264" r:id="rId15"/>
    <p:sldId id="265" r:id="rId16"/>
    <p:sldId id="266" r:id="rId17"/>
    <p:sldId id="267" r:id="rId18"/>
    <p:sldId id="268" r:id="rId19"/>
    <p:sldId id="269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843899"/>
              </p:ext>
            </p:extLst>
          </p:nvPr>
        </p:nvGraphicFramePr>
        <p:xfrm>
          <a:off x="395536" y="836710"/>
          <a:ext cx="8496942" cy="45365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16157"/>
                <a:gridCol w="1416157"/>
                <a:gridCol w="1416157"/>
                <a:gridCol w="1416157"/>
                <a:gridCol w="1416157"/>
                <a:gridCol w="1416157"/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 </a:t>
                      </a:r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Цена вопроса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ru-RU" dirty="0" smtClean="0"/>
                        <a:t>Машина времени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hlinkClick r:id="rId2" action="ppaction://hlinksldjump"/>
                        </a:rPr>
                        <a:t>10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3" action="ppaction://hlinksldjump"/>
                        </a:rPr>
                        <a:t>20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4" action="ppaction://hlinksldjump"/>
                        </a:rPr>
                        <a:t>30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5" action="ppaction://hlinksldjump"/>
                        </a:rPr>
                        <a:t>40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6" action="ppaction://hlinksldjump"/>
                        </a:rPr>
                        <a:t>50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ru-RU" dirty="0" smtClean="0"/>
                        <a:t>Богатыри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7" action="ppaction://hlinksldjump"/>
                        </a:rPr>
                        <a:t>10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8" action="ppaction://hlinksldjump"/>
                        </a:rPr>
                        <a:t>20</a:t>
                      </a:r>
                      <a:endParaRPr lang="ru-RU" sz="3600" dirty="0" smtClean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9" action="ppaction://hlinksldjump"/>
                        </a:rPr>
                        <a:t>30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10" action="ppaction://hlinksldjump"/>
                        </a:rPr>
                        <a:t>40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11" action="ppaction://hlinksldjump"/>
                        </a:rPr>
                        <a:t>50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ru-RU" dirty="0" smtClean="0"/>
                        <a:t>Живая картинка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12" action="ppaction://hlinksldjump"/>
                        </a:rPr>
                        <a:t>10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13" action="ppaction://hlinksldjump"/>
                        </a:rPr>
                        <a:t>20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14" action="ppaction://hlinksldjump"/>
                        </a:rPr>
                        <a:t>30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15" action="ppaction://hlinksldjump"/>
                        </a:rPr>
                        <a:t>40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16" action="ppaction://hlinksldjump"/>
                        </a:rPr>
                        <a:t>50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Колесо истории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17" action="ppaction://hlinksldjump"/>
                        </a:rPr>
                        <a:t>10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18" action="ppaction://hlinksldjump"/>
                        </a:rPr>
                        <a:t>20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19" action="ppaction://hlinksldjump"/>
                        </a:rPr>
                        <a:t>30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20" action="ppaction://hlinksldjump"/>
                        </a:rPr>
                        <a:t>40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21" action="ppaction://hlinksldjump"/>
                        </a:rPr>
                        <a:t>50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ru-RU" dirty="0" smtClean="0"/>
                        <a:t>Памятники культуры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22" action="ppaction://hlinksldjump"/>
                        </a:rPr>
                        <a:t>10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23" action="ppaction://hlinksldjump"/>
                        </a:rPr>
                        <a:t>20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24" action="ppaction://hlinksldjump"/>
                        </a:rPr>
                        <a:t>30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25" action="ppaction://hlinksldjump"/>
                        </a:rPr>
                        <a:t>40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hlinkClick r:id="rId26" action="ppaction://hlinksldjump"/>
                        </a:rPr>
                        <a:t>50</a:t>
                      </a:r>
                      <a:endParaRPr lang="ru-RU" sz="36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51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28208"/>
            <a:ext cx="90556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Назовите вашего любимого былинного героя. </a:t>
            </a:r>
          </a:p>
          <a:p>
            <a:r>
              <a:rPr lang="ru-RU" sz="3200" dirty="0" smtClean="0"/>
              <a:t>Обоснуйте свой ответ. </a:t>
            </a:r>
            <a:endParaRPr lang="ru-RU" sz="32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9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76672"/>
            <a:ext cx="9036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Чем похожи сказки и былина об </a:t>
            </a:r>
          </a:p>
          <a:p>
            <a:pPr algn="ctr"/>
            <a:r>
              <a:rPr lang="ru-RU" sz="3200" dirty="0" smtClean="0"/>
              <a:t>Илье Муромце? Чем отличаются?</a:t>
            </a:r>
            <a:endParaRPr lang="ru-RU" sz="32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55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556" y="146107"/>
            <a:ext cx="88296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Прочитайте выразительно понравившийся отрывок </a:t>
            </a:r>
          </a:p>
          <a:p>
            <a:r>
              <a:rPr lang="ru-RU" sz="2800" dirty="0" smtClean="0"/>
              <a:t>из любого прочитанного произведения.</a:t>
            </a:r>
            <a:endParaRPr lang="ru-RU" sz="28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3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3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Расскажите, почему погибла Троя.</a:t>
            </a:r>
            <a:endParaRPr lang="ru-RU" sz="4000" dirty="0"/>
          </a:p>
        </p:txBody>
      </p:sp>
      <p:pic>
        <p:nvPicPr>
          <p:cNvPr id="6146" name="Picture 2" descr="http://i.kinja-img.com/gawker-media/image/upload/s--Y1hRtehG--/18lpglgjj3faojp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21452" y="1562016"/>
            <a:ext cx="6423697" cy="36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13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Назовите героев Древней Эллады.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24744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Персей - герой, сын Зевса и Данаи, убийца горгоны Медузы 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освободитель Андромеды, дочери </a:t>
            </a:r>
            <a:r>
              <a:rPr lang="ru-RU" sz="2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Кефея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Тесей 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афинский герой, сын афинского царя Эгея (или Посейдона) </a:t>
            </a:r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Эфры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победитель Прокруста, Минотавра и пр.</a:t>
            </a:r>
          </a:p>
          <a:p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Беллерофонт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-Великий 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герой Греции, укротитель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Пегаса 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победитель </a:t>
            </a:r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Химеры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Прометей-Титан 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Прометей, принесший людям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огонь и 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прикованный в </a:t>
            </a:r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наказание 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 это Зевсом к скале.</a:t>
            </a:r>
          </a:p>
          <a:p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Геракл-Величайший 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герой, сын Зевса и </a:t>
            </a:r>
            <a:r>
              <a:rPr lang="ru-RU" sz="2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Алкмены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совершивший </a:t>
            </a:r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множество подвигов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путешествовавший с Аргонавтами. </a:t>
            </a:r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80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90204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Назовите основные качества греческого </a:t>
            </a:r>
          </a:p>
          <a:p>
            <a:r>
              <a:rPr lang="ru-RU" sz="3600" dirty="0" smtClean="0"/>
              <a:t>героя и русского богатыря. </a:t>
            </a:r>
            <a:endParaRPr lang="ru-RU" sz="36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07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473402"/>
            <a:ext cx="6245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Назовите структуру былин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412776"/>
            <a:ext cx="64807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I. Зачин</a:t>
            </a:r>
            <a:br>
              <a:rPr lang="ru-RU" sz="2800" b="1" dirty="0">
                <a:solidFill>
                  <a:srgbClr val="00B050"/>
                </a:solidFill>
              </a:rPr>
            </a:br>
            <a:r>
              <a:rPr lang="ru-RU" sz="2800" b="1" dirty="0">
                <a:solidFill>
                  <a:srgbClr val="00B050"/>
                </a:solidFill>
              </a:rPr>
              <a:t>II. Основная часть:</a:t>
            </a:r>
            <a:br>
              <a:rPr lang="ru-RU" sz="2800" b="1" dirty="0">
                <a:solidFill>
                  <a:srgbClr val="00B050"/>
                </a:solidFill>
              </a:rPr>
            </a:br>
            <a:r>
              <a:rPr lang="ru-RU" sz="2800" b="1" dirty="0">
                <a:solidFill>
                  <a:srgbClr val="00B050"/>
                </a:solidFill>
              </a:rPr>
              <a:t>Завязка действия</a:t>
            </a:r>
            <a:br>
              <a:rPr lang="ru-RU" sz="2800" b="1" dirty="0">
                <a:solidFill>
                  <a:srgbClr val="00B050"/>
                </a:solidFill>
              </a:rPr>
            </a:br>
            <a:r>
              <a:rPr lang="ru-RU" sz="2800" b="1" dirty="0">
                <a:solidFill>
                  <a:srgbClr val="00B050"/>
                </a:solidFill>
              </a:rPr>
              <a:t>Развитие действия</a:t>
            </a:r>
            <a:br>
              <a:rPr lang="ru-RU" sz="2800" b="1" dirty="0">
                <a:solidFill>
                  <a:srgbClr val="00B050"/>
                </a:solidFill>
              </a:rPr>
            </a:br>
            <a:r>
              <a:rPr lang="ru-RU" sz="2800" b="1" dirty="0" err="1">
                <a:solidFill>
                  <a:srgbClr val="00B050"/>
                </a:solidFill>
              </a:rPr>
              <a:t>Кульмицация</a:t>
            </a:r>
            <a:r>
              <a:rPr lang="ru-RU" sz="2800" b="1" dirty="0">
                <a:solidFill>
                  <a:srgbClr val="00B050"/>
                </a:solidFill>
              </a:rPr>
              <a:t> (самая напряжённая часть действия)</a:t>
            </a:r>
            <a:br>
              <a:rPr lang="ru-RU" sz="2800" b="1" dirty="0">
                <a:solidFill>
                  <a:srgbClr val="00B050"/>
                </a:solidFill>
              </a:rPr>
            </a:br>
            <a:r>
              <a:rPr lang="ru-RU" sz="2800" b="1" dirty="0">
                <a:solidFill>
                  <a:srgbClr val="00B050"/>
                </a:solidFill>
              </a:rPr>
              <a:t>Развязка действия</a:t>
            </a:r>
            <a:br>
              <a:rPr lang="ru-RU" sz="2800" b="1" dirty="0">
                <a:solidFill>
                  <a:srgbClr val="00B050"/>
                </a:solidFill>
              </a:rPr>
            </a:br>
            <a:r>
              <a:rPr lang="ru-RU" sz="2800" b="1" dirty="0">
                <a:solidFill>
                  <a:srgbClr val="00B050"/>
                </a:solidFill>
              </a:rPr>
              <a:t>III. Концовка.</a:t>
            </a:r>
          </a:p>
        </p:txBody>
      </p:sp>
      <p:sp>
        <p:nvSpPr>
          <p:cNvPr id="5" name="Управляющая кнопка: назад 4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77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548680"/>
            <a:ext cx="6829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Дайте определение слову былина.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6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Былина – эпический жанр народного фольклора, о </a:t>
            </a:r>
            <a:r>
              <a:rPr lang="ru-RU" sz="2800" b="1" dirty="0">
                <a:solidFill>
                  <a:srgbClr val="00B050"/>
                </a:solidFill>
              </a:rPr>
              <a:t>подвигах богатырей, сохранившиеся </a:t>
            </a:r>
            <a:r>
              <a:rPr lang="ru-RU" sz="2800" b="1" dirty="0" smtClean="0">
                <a:solidFill>
                  <a:srgbClr val="00B050"/>
                </a:solidFill>
              </a:rPr>
              <a:t>в </a:t>
            </a:r>
            <a:r>
              <a:rPr lang="ru-RU" sz="2800" b="1" dirty="0">
                <a:solidFill>
                  <a:srgbClr val="00B050"/>
                </a:solidFill>
              </a:rPr>
              <a:t>памяти певцов-сказателей.</a:t>
            </a:r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63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Объясните своими словами, что такое летопись. Откуда появилось это название? Зачем создавались?</a:t>
            </a:r>
            <a:endParaRPr lang="ru-RU" sz="32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0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76110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Вырыл клад, да без клада назад</a:t>
            </a:r>
          </a:p>
          <a:p>
            <a:pPr algn="ctr"/>
            <a:r>
              <a:rPr lang="ru-RU" sz="3200" dirty="0" smtClean="0"/>
              <a:t>Воротился и опять не богат!</a:t>
            </a:r>
          </a:p>
          <a:p>
            <a:pPr algn="ctr"/>
            <a:r>
              <a:rPr lang="ru-RU" sz="3200" dirty="0" smtClean="0"/>
              <a:t>А судьбу я за гриву ловлю,</a:t>
            </a:r>
          </a:p>
          <a:p>
            <a:pPr algn="ctr"/>
            <a:r>
              <a:rPr lang="ru-RU" sz="3200" dirty="0" smtClean="0"/>
              <a:t>Норовистую </a:t>
            </a:r>
            <a:r>
              <a:rPr lang="ru-RU" sz="3200" dirty="0" err="1" smtClean="0"/>
              <a:t>объезживаю</a:t>
            </a:r>
            <a:r>
              <a:rPr lang="ru-RU" sz="3200" dirty="0" smtClean="0"/>
              <a:t>, </a:t>
            </a:r>
          </a:p>
          <a:p>
            <a:pPr algn="ctr"/>
            <a:r>
              <a:rPr lang="ru-RU" sz="3200" dirty="0" smtClean="0"/>
              <a:t>И судьбина моя – за коня!</a:t>
            </a:r>
          </a:p>
          <a:p>
            <a:r>
              <a:rPr lang="ru-RU" sz="3200" dirty="0" smtClean="0"/>
              <a:t>Чьи слова,  и где написаны?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3590472"/>
            <a:ext cx="6480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Илья Муромец написал эти слова   на камне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95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2589"/>
            <a:ext cx="92593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каком веке впервые на Руси начали записывать сведения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происходивших событиях 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1815" y="1916832"/>
            <a:ext cx="53094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В </a:t>
            </a:r>
            <a:r>
              <a:rPr lang="en-US" sz="4400" b="1" dirty="0" smtClean="0">
                <a:solidFill>
                  <a:srgbClr val="00B050"/>
                </a:solidFill>
              </a:rPr>
              <a:t>XI </a:t>
            </a:r>
            <a:r>
              <a:rPr lang="ru-RU" sz="4400" b="1" dirty="0" smtClean="0">
                <a:solidFill>
                  <a:srgbClr val="00B050"/>
                </a:solidFill>
              </a:rPr>
              <a:t>веке (11 веке)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24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Что напророчили волхвы князю Олегу? Сбылись ли предсказания? Расскажите.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1540" y="1623281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Они напророчили Олегу смерть от его коня. Предсказание сбылось даже после смерти коня. 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8194" name="Picture 2" descr="http://www.easy-kiev.com/gfx/history/big/ole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2564904"/>
            <a:ext cx="4081636" cy="398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назад 4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79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Какое прозвание получил князь Дмитрий?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1540" y="1623281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Дмитрий Донской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25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76672"/>
            <a:ext cx="62103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Первая печатная книга</a:t>
            </a:r>
            <a:endParaRPr lang="ru-RU" sz="4400" dirty="0"/>
          </a:p>
        </p:txBody>
      </p:sp>
      <p:pic>
        <p:nvPicPr>
          <p:cNvPr id="10242" name="Picture 2" descr="http://luckyfamilyman.ru/wp-content/uploads/2015/08/60i55d876ce30fa5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78052" y="1412776"/>
            <a:ext cx="3312313" cy="416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49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4753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Красивая рисованная буква, </a:t>
            </a:r>
          </a:p>
          <a:p>
            <a:r>
              <a:rPr lang="ru-RU" sz="4000" dirty="0" smtClean="0"/>
              <a:t>с которой начинается текст книги.</a:t>
            </a:r>
            <a:endParaRPr lang="ru-RU" sz="4000" dirty="0"/>
          </a:p>
        </p:txBody>
      </p:sp>
      <p:pic>
        <p:nvPicPr>
          <p:cNvPr id="12292" name="Picture 4" descr="http://www.playing-field.ru/img/2015/051811/05189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2780928"/>
            <a:ext cx="5786825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31540" y="1623281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Буквица 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назад 5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05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4905" y="249664"/>
            <a:ext cx="89611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Изображения в храме, рассказывающие </a:t>
            </a:r>
          </a:p>
          <a:p>
            <a:r>
              <a:rPr lang="ru-RU" sz="3600" dirty="0" smtClean="0"/>
              <a:t>о жизни Иисуса Христа и святых.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1540" y="1623281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Фреска  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13314" name="Picture 2" descr="http://www.dionisy.com/img/242/frag_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2146501"/>
            <a:ext cx="762000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назад 4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5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4906" y="30224"/>
            <a:ext cx="90614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Он основал монастырь во славу </a:t>
            </a:r>
          </a:p>
          <a:p>
            <a:r>
              <a:rPr lang="ru-RU" sz="3600" dirty="0" smtClean="0"/>
              <a:t>Святой Троицы. Кто  этот человек? Назовите монастырь.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897" y="1686065"/>
            <a:ext cx="89289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Сергий Радонежский основал Свято – Троицкую лавру. 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14340" name="Picture 4" descr="http://st.biglion.ru/cfs2/company_photo/09/f7/09f74a6b363ee00565dcad921f28f76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2348880"/>
            <a:ext cx="6546302" cy="436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назад 5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10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351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Назовите автора иконы «Троица»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897" y="1686065"/>
            <a:ext cx="89289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Иконописец Андрей Рублёв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15364" name="Picture 4" descr="http://img-fotki.yandex.ru/get/6800/6756809.e/0_a4d26_7129f891_ori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2420888"/>
            <a:ext cx="3096344" cy="387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назад 5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21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9512" y="613384"/>
            <a:ext cx="8725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Имя одного  из первых русских летописцев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3812" y="1162198"/>
            <a:ext cx="75168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Монах </a:t>
            </a:r>
            <a:r>
              <a:rPr lang="ru-RU" sz="3200" dirty="0" err="1" smtClean="0">
                <a:solidFill>
                  <a:srgbClr val="00B050"/>
                </a:solidFill>
              </a:rPr>
              <a:t>Киево</a:t>
            </a:r>
            <a:r>
              <a:rPr lang="ru-RU" sz="3200" dirty="0" smtClean="0">
                <a:solidFill>
                  <a:srgbClr val="00B050"/>
                </a:solidFill>
              </a:rPr>
              <a:t> – Печерского монастыря 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- Нестор</a:t>
            </a:r>
            <a:endParaRPr lang="ru-RU" sz="32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://volovo.bezformata.ru/content/image1056495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2239416"/>
            <a:ext cx="307834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98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7229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каком году Русь впервые услышала  о набегах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монголов на свои земли?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1508" y="1916832"/>
            <a:ext cx="26500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В 1224 г.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44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404664"/>
            <a:ext cx="66447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«Любите книгу  - источник знания».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Чьи это слова?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player.myshared.ru/862937/data/images/im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1340768"/>
            <a:ext cx="3933825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63888" y="6032903"/>
            <a:ext cx="2169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Максим Горький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5" name="Управляющая кнопка: назад 4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81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82920"/>
            <a:ext cx="811151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Московский князь Дмитрий Иванович </a:t>
            </a:r>
          </a:p>
          <a:p>
            <a:r>
              <a:rPr lang="ru-RU" sz="3200" dirty="0"/>
              <a:t>р</a:t>
            </a:r>
            <a:r>
              <a:rPr lang="ru-RU" sz="3200" dirty="0" smtClean="0"/>
              <a:t>азбил на Дону полчища хана Мамая, за </a:t>
            </a:r>
          </a:p>
          <a:p>
            <a:r>
              <a:rPr lang="ru-RU" sz="3200" dirty="0" smtClean="0"/>
              <a:t>что был прозван Донским. Откуда мы это</a:t>
            </a:r>
          </a:p>
          <a:p>
            <a:r>
              <a:rPr lang="ru-RU" sz="3200" dirty="0"/>
              <a:t>у</a:t>
            </a:r>
            <a:r>
              <a:rPr lang="ru-RU" sz="3200" dirty="0" smtClean="0"/>
              <a:t>знали?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555776" y="2052057"/>
            <a:ext cx="39132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Из летописей</a:t>
            </a:r>
            <a:endParaRPr lang="ru-RU" sz="4400" b="1" dirty="0">
              <a:solidFill>
                <a:srgbClr val="00B050"/>
              </a:solidFill>
            </a:endParaRPr>
          </a:p>
        </p:txBody>
      </p:sp>
      <p:pic>
        <p:nvPicPr>
          <p:cNvPr id="3074" name="Picture 2" descr="http://cultcalend.ru/upload/iblock/9b7/9b7a6370c0d3eb0442ff8acfe07cb1f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53734" y="2743965"/>
            <a:ext cx="4824536" cy="381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назад 4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09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artcyclopedia.ru/img/big/00155004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3065360"/>
            <a:ext cx="5400600" cy="2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7369"/>
            <a:ext cx="8676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Прямо ехать  -  убитому быть!</a:t>
            </a:r>
          </a:p>
          <a:p>
            <a:pPr algn="ctr"/>
            <a:r>
              <a:rPr lang="ru-RU" sz="2400" dirty="0" smtClean="0"/>
              <a:t>Влево ехать – женатому быть!</a:t>
            </a:r>
          </a:p>
          <a:p>
            <a:pPr algn="ctr"/>
            <a:r>
              <a:rPr lang="ru-RU" sz="2400" dirty="0" smtClean="0"/>
              <a:t>Вправо ехать – богатому быть!</a:t>
            </a:r>
          </a:p>
          <a:p>
            <a:r>
              <a:rPr lang="ru-RU" sz="2400" dirty="0" smtClean="0"/>
              <a:t>Откуда эти строки?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1886" y="2052057"/>
            <a:ext cx="8501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Из былины «Ильины три </a:t>
            </a:r>
            <a:r>
              <a:rPr lang="ru-RU" sz="3600" b="1" dirty="0" err="1" smtClean="0">
                <a:solidFill>
                  <a:srgbClr val="00B050"/>
                </a:solidFill>
              </a:rPr>
              <a:t>поездочки</a:t>
            </a:r>
            <a:r>
              <a:rPr lang="ru-RU" sz="3600" b="1" dirty="0" smtClean="0">
                <a:solidFill>
                  <a:srgbClr val="00B050"/>
                </a:solidFill>
              </a:rPr>
              <a:t>»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5" name="Управляющая кнопка: назад 4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73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166"/>
            <a:ext cx="91823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Кто автор картин «Богатыри» и «Витязь на распутье».</a:t>
            </a:r>
          </a:p>
          <a:p>
            <a:r>
              <a:rPr lang="ru-RU" sz="2800" dirty="0" smtClean="0"/>
              <a:t>Кто на них  изображен?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77432" y="1372390"/>
            <a:ext cx="79864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Художник Виктор Михайлович Васнецов.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Герои – Добрыня Никитич, Алёша Попович и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Илья Муромец 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5122" name="Picture 2" descr="http://art.rin.ru/imagesbig/593_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4060" y="2996952"/>
            <a:ext cx="4146521" cy="270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do-pripev.ru/uploads/images/via_sinjaja_ptitsa_na_pereput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996952"/>
            <a:ext cx="4330345" cy="270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назад 5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8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86918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 былине говорится, как Илья Муромец попадает в  плен. </a:t>
            </a:r>
          </a:p>
          <a:p>
            <a:r>
              <a:rPr lang="ru-RU" sz="2400" dirty="0" smtClean="0"/>
              <a:t>А кто на самом деле в плену? Как называется такой приём </a:t>
            </a:r>
          </a:p>
          <a:p>
            <a:r>
              <a:rPr lang="ru-RU" sz="2400" dirty="0" smtClean="0"/>
              <a:t>в литературе?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782521" y="1372390"/>
            <a:ext cx="59763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Русский народ.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Аллегорией, или иносказанием. 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395536" y="6165304"/>
            <a:ext cx="504056" cy="576064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2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98</TotalTime>
  <Words>535</Words>
  <Application>Microsoft Office PowerPoint</Application>
  <PresentationFormat>Экран (4:3)</PresentationFormat>
  <Paragraphs>116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Лена</cp:lastModifiedBy>
  <cp:revision>34</cp:revision>
  <dcterms:modified xsi:type="dcterms:W3CDTF">2015-10-04T15:23:45Z</dcterms:modified>
</cp:coreProperties>
</file>