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81" r:id="rId14"/>
    <p:sldId id="280" r:id="rId15"/>
    <p:sldId id="283" r:id="rId16"/>
    <p:sldId id="284" r:id="rId17"/>
    <p:sldId id="285" r:id="rId18"/>
    <p:sldId id="268" r:id="rId19"/>
    <p:sldId id="269" r:id="rId20"/>
    <p:sldId id="270" r:id="rId21"/>
    <p:sldId id="279" r:id="rId22"/>
    <p:sldId id="289" r:id="rId23"/>
    <p:sldId id="278" r:id="rId24"/>
    <p:sldId id="272" r:id="rId25"/>
    <p:sldId id="273" r:id="rId26"/>
    <p:sldId id="274" r:id="rId27"/>
    <p:sldId id="275" r:id="rId28"/>
    <p:sldId id="287" r:id="rId29"/>
    <p:sldId id="286" r:id="rId30"/>
    <p:sldId id="288" r:id="rId31"/>
    <p:sldId id="282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B328-8997-41CF-A44A-1FF0826D794B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05E8-1127-4630-B1B5-30344E11B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1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D8B8-1F48-47C0-B1A8-7B133B2F375B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F0DB-CC17-4CB1-A2CE-35143E1920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0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5FC-2B65-4D7A-9753-AA1A296228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3CB2-9EB3-4DE8-8306-48838EC9872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F4AF-41D2-4528-B1F2-9320B8A148A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A745-51A4-4C68-8943-7B4520FF9A6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9E6F-96C5-4697-8138-65EC360DD8B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5C66-59A0-4B58-9B0B-F100E99FCDA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Конвенция о правах ребенка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C62EC-2989-48FF-A82D-031DE1AE0F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1C63B-E301-4017-8766-2CC4DFF2436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BA0A-2368-469B-85E5-EF440D51A7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997D-6460-4CE6-AA19-A258CD6E3CC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8528-9165-4AA4-A68C-F3FDB25F800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0F2C-32AB-4C09-8BF9-42A5F9FFD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279C4-35EF-468D-81B2-0AB40FB45615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36639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Организация индивидуального сопровождения детей с ограниченными возможностями здоровья(ОВЗ) специалистами ДОУ.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4941888"/>
            <a:ext cx="3600450" cy="1079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Старший воспитатель МБДОУ «Детский сад комбинированного вида№14» Смирнова М.П.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0207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Компоненты образовательного маршрута: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/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целевой (постановка целей, определение задач образовательной работы);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содержательный (отбор содержания программного материала на основе образовательных программ, реализуемой в ДОУ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технологический (определение используемых педагогических технологий, методов, методик, систем обучения и воспитания с учетом индивидуальных особенностей ребенка);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диагностический (определение системы диагностического сопровождения);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результативный (формулируются ожидаемые результаты, сроки их достижения).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159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Варианты оформления ИОМ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маршрут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22369"/>
            <a:ext cx="8458200" cy="6135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шрут1.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47"/>
            <a:ext cx="8928791" cy="659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шрут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7020"/>
            <a:ext cx="8419471" cy="6107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шрут2.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"/>
            <a:ext cx="8458200" cy="6135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шрут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563693" cy="621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шрут 5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4800"/>
            <a:ext cx="8560278" cy="621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ршрут 4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668738" cy="628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МБДОУ «Детский сад комбинированного вида №14: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9групп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общеразвивающей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 направленности</a:t>
            </a: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1 группа компенсирующей направленности для детей с нарушениями опорно-двигательного аппарата</a:t>
            </a: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1 группа компенсирующей направленности для детей с нарушениями интеллекта (умственной отсталостью легкой степени)</a:t>
            </a: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1 группа комбинированной направленности для детей с нарушениями речи 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Реализуемые программы: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"Коррекционно-развивающее обучение и воспитание" Программа дошкольных образовательных учреждений компенсирующего вида для детей с нарушениями интеллекта.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Екжанова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Е.А.,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Стребелева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Е.А. 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"Программа воспитания и обучения в детском саду" под ред.М.А. Васильевой и др.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"Родничок" Программа комплексной физической реабилитации детей с нарушением опорно-двигательного аппарата. под ред. Л.С.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Сековец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 «Воспитание  и обучение детей дошкольного возраста с фонетико-фонематическим недоразвитием» Т.Б. Филичева, Г.В. Чиркина.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Актуальность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419600" cy="5791200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Конвенция о правах ребенка(1989г.) 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Конвенции ООН о правах инвалидов(2006г.)-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Закон РФ "Об образовании в Российской Федерации" от 29декабря 2012г.№ 273- ФЗ 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ФГОС ДО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России от 30 августа 2013г. №1014" 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334000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идеи индивидуализации 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гуманизации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образования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обеспечение равных возможностей для полноценного развития каждого ребенка, независимо от психофизиологических и других особенностей (в том числе ограниченных возможностей здоровья)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 учет индивидуальных потребностей  и возможностей освоения ребенком Программы</a:t>
            </a:r>
            <a:r>
              <a:rPr lang="ru-RU" sz="2000" dirty="0" smtClean="0"/>
              <a:t> 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создание необходимых условий для детей с ОВЗ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Алгоритм сопровождения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91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ПМПК</a:t>
            </a:r>
          </a:p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Базовая диагностика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ПМПк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Разработка ИОМ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Реализация ИОМ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Итоговая диагностика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ПМПК или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ПМПк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определение дальнейшего маршрута)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267200" y="1371600"/>
            <a:ext cx="381000" cy="381000"/>
          </a:xfrm>
          <a:prstGeom prst="downArrow">
            <a:avLst>
              <a:gd name="adj1" fmla="val 50000"/>
              <a:gd name="adj2" fmla="val 392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67200" y="2057400"/>
            <a:ext cx="381000" cy="381000"/>
          </a:xfrm>
          <a:prstGeom prst="downArrow">
            <a:avLst>
              <a:gd name="adj1" fmla="val 50000"/>
              <a:gd name="adj2" fmla="val 392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267200" y="2895600"/>
            <a:ext cx="381000" cy="381000"/>
          </a:xfrm>
          <a:prstGeom prst="downArrow">
            <a:avLst>
              <a:gd name="adj1" fmla="val 50000"/>
              <a:gd name="adj2" fmla="val 392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267200" y="3657600"/>
            <a:ext cx="381000" cy="381000"/>
          </a:xfrm>
          <a:prstGeom prst="downArrow">
            <a:avLst>
              <a:gd name="adj1" fmla="val 50000"/>
              <a:gd name="adj2" fmla="val 392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67200" y="5410200"/>
            <a:ext cx="381000" cy="381000"/>
          </a:xfrm>
          <a:prstGeom prst="downArrow">
            <a:avLst>
              <a:gd name="adj1" fmla="val 50000"/>
              <a:gd name="adj2" fmla="val 392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267200" y="4572000"/>
            <a:ext cx="381000" cy="381000"/>
          </a:xfrm>
          <a:prstGeom prst="downArrow">
            <a:avLst>
              <a:gd name="adj1" fmla="val 50000"/>
              <a:gd name="adj2" fmla="val 392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10668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Задачи маршрута сопровождения.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lvl="0"/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развитие личности ребенка (с учетом его индивидуальных физических и умственных возможностей)</a:t>
            </a:r>
          </a:p>
          <a:p>
            <a:pPr lvl="0"/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осуществление полноценной адаптации в группе сверстников</a:t>
            </a:r>
          </a:p>
          <a:p>
            <a:pPr lvl="0"/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проведение коррекционно-педагогической, психологической работы с детьми</a:t>
            </a:r>
          </a:p>
          <a:p>
            <a:pPr lvl="0"/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подготовка к школьному обучению</a:t>
            </a:r>
          </a:p>
          <a:p>
            <a:pPr lvl="0"/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оказание помощи и поддержки родителям, консультирование по вопросам воспитания и развития ребенка</a:t>
            </a:r>
          </a:p>
          <a:p>
            <a:pPr>
              <a:buNone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Папка индивидуального сопровождения: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Соглашение для родителей на организацию индивидуального образовательного сопровождения ребенка специалистами ДОУ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Общие данные о ребенке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Индивидуальная программа реабилитации  ребенка-инвалида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Информация о специалистах, реализующих ИОМ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Выписка из протокола Городецкой ПМПК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Выписка из истории развития ребенка, лист медицинских заключений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Карта развития ребенка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Карты диагностического обследования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Индивидуальный образовательный маршрут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Взаимодействие с семьей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Психолого-педагогические характеристики  на ребенка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Справка по результатам освоения программы за учебный год 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Детские работы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096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Модель взаимодействия специалистов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4038600" y="1981200"/>
            <a:ext cx="14478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Ребенок с ОВЗ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6400" y="609600"/>
            <a:ext cx="3429000" cy="16002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Административное сопровождение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  <a:t>комплектование групп в </a:t>
            </a: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соответствии с решением ПМПК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создание климата психологического комфорта для детей с ОВЗ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Формирование коррекционно-развивающей среды в группах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33400"/>
            <a:ext cx="3886200" cy="25146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  <a:p>
            <a:endParaRPr lang="ru-RU" sz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  <a:p>
            <a:pPr lvl="0" eaLnBrk="0" fontAlgn="base" hangingPunct="0">
              <a:spcBef>
                <a:spcPct val="0"/>
              </a:spcBef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  <a:t>Медицинское сопровождение</a:t>
            </a:r>
          </a:p>
          <a:p>
            <a:pPr lvl="0" eaLnBrk="0" fontAlgn="base" hangingPunct="0">
              <a:spcBef>
                <a:spcPct val="0"/>
              </a:spcBef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  <a:t>(врач-педиатр, медицинская сестра, психоневролог, </a:t>
            </a:r>
            <a:r>
              <a:rPr lang="ru-RU" sz="1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  <a:t>массажист,физиосестра,инструктор</a:t>
            </a: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  <a:t> ЛФК)</a:t>
            </a:r>
            <a:endParaRPr lang="ru-RU" sz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Осмотры детей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Антропометрические измерения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Лечебно-оздоровительная профилактика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Сезонная профилактика эпидемий гриппа и ОРВИ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Проведение медицинского массажа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Физиопроцедуры</a:t>
            </a:r>
            <a:endParaRPr lang="ru-RU" sz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Занятия ЛФК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Участие в </a:t>
            </a:r>
            <a:r>
              <a:rPr lang="ru-RU" sz="1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ПМПк</a:t>
            </a: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  ДОУ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Контроль за организацией полноценного питания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Консультирование педагогов, родителей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1000" y="3352800"/>
            <a:ext cx="2133600" cy="6096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Психолого-педагогическое сопровождение</a:t>
            </a:r>
            <a:endParaRPr lang="ru-RU" sz="1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96000" y="5638800"/>
            <a:ext cx="3048000" cy="12192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Социальный педагог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Координирование сопровождения детей-инвалидов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Консультирование педагогов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Работа с семьями</a:t>
            </a:r>
            <a:endParaRPr lang="ru-RU" sz="1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3124200"/>
            <a:ext cx="3581400" cy="17526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Учитель-дефектолог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 диагностика психических процессов, познавательной деятельности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Разработка ИОМ, их реализация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Коррекционно-развивающая работа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оснащение и оформление кабинета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консультирование педагогов, родителей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Участие в </a:t>
            </a:r>
            <a:r>
              <a:rPr lang="ru-RU" sz="1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ПМПк</a:t>
            </a: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 ДОУ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Представление детей на ПМПК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4953000"/>
            <a:ext cx="4419600" cy="19050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Воспитатели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Педагогическая диагностика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НОД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Создание предметно-развивающей  коррекционной среды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коррекционная направленность режимных моментов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индивидуальная работа по заданию учителя -дефектолога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реализация ИОМ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работа с семьями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культурно -  </a:t>
            </a:r>
            <a:r>
              <a:rPr lang="ru-RU" sz="1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досуговая</a:t>
            </a: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  деятельность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29400" y="2819400"/>
            <a:ext cx="2514600" cy="19812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Музыкальный руководитель: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педагогическая диагностика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музыкальные занятия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Индивидуальная коррекционная работа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коммуникативные игры, танцы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Праздники, развлечения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Работа с семьями</a:t>
            </a:r>
            <a:endParaRPr lang="ru-RU" sz="1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91000" y="4191000"/>
            <a:ext cx="2438400" cy="1600200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Педагог-психолог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Занятия в сенсорной комнате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Консультирование педагогов, родителей по запросу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Диагностическое обследование, коррекционные занятия по запросу</a:t>
            </a:r>
          </a:p>
        </p:txBody>
      </p:sp>
      <p:cxnSp>
        <p:nvCxnSpPr>
          <p:cNvPr id="38" name="Прямая со стрелкой 37"/>
          <p:cNvCxnSpPr>
            <a:endCxn id="11" idx="1"/>
          </p:cNvCxnSpPr>
          <p:nvPr/>
        </p:nvCxnSpPr>
        <p:spPr>
          <a:xfrm flipV="1">
            <a:off x="5029200" y="1409700"/>
            <a:ext cx="457200" cy="5715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886200" y="1524000"/>
            <a:ext cx="4572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57800" y="2971800"/>
            <a:ext cx="60960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1" grpId="0" animBg="1"/>
      <p:bldP spid="13" grpId="0" animBg="1"/>
      <p:bldP spid="18" grpId="0" animBg="1"/>
      <p:bldP spid="22" grpId="0" animBg="1"/>
      <p:bldP spid="24" grpId="0" animBg="1"/>
      <p:bldP spid="25" grpId="0" animBg="1"/>
      <p:bldP spid="28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Взаимодействие с социумом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38600" y="2819400"/>
            <a:ext cx="14478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Ребенок с ОВЗ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1"/>
          </p:cNvCxnSpPr>
          <p:nvPr/>
        </p:nvCxnSpPr>
        <p:spPr>
          <a:xfrm flipH="1" flipV="1">
            <a:off x="3733800" y="2514600"/>
            <a:ext cx="516826" cy="472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0"/>
          </p:cNvCxnSpPr>
          <p:nvPr/>
        </p:nvCxnSpPr>
        <p:spPr>
          <a:xfrm flipV="1">
            <a:off x="4762500" y="2209800"/>
            <a:ext cx="38100" cy="609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 flipH="1">
            <a:off x="3352800" y="3390900"/>
            <a:ext cx="685800" cy="381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H="1">
            <a:off x="3733800" y="3795012"/>
            <a:ext cx="516826" cy="5483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4"/>
          </p:cNvCxnSpPr>
          <p:nvPr/>
        </p:nvCxnSpPr>
        <p:spPr>
          <a:xfrm flipH="1">
            <a:off x="4724400" y="3962400"/>
            <a:ext cx="38100" cy="609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5"/>
          </p:cNvCxnSpPr>
          <p:nvPr/>
        </p:nvCxnSpPr>
        <p:spPr>
          <a:xfrm>
            <a:off x="5274374" y="3795012"/>
            <a:ext cx="593026" cy="3959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6"/>
          </p:cNvCxnSpPr>
          <p:nvPr/>
        </p:nvCxnSpPr>
        <p:spPr>
          <a:xfrm flipV="1">
            <a:off x="5486400" y="3352800"/>
            <a:ext cx="762000" cy="381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7"/>
          </p:cNvCxnSpPr>
          <p:nvPr/>
        </p:nvCxnSpPr>
        <p:spPr>
          <a:xfrm flipV="1">
            <a:off x="5274374" y="2514600"/>
            <a:ext cx="516826" cy="472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5715000" y="914400"/>
            <a:ext cx="17526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Реабилитационный центр для детей и подростков  с ОВЗ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400800" y="2590800"/>
            <a:ext cx="1676400" cy="1447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Коррекционная школа  </a:t>
            </a:r>
            <a:r>
              <a:rPr lang="en-US" sz="1400" b="1" dirty="0" smtClean="0">
                <a:solidFill>
                  <a:schemeClr val="tx1"/>
                </a:solidFill>
              </a:rPr>
              <a:t>V</a:t>
            </a:r>
            <a:r>
              <a:rPr lang="ru-RU" sz="1400" b="1" dirty="0" smtClean="0">
                <a:solidFill>
                  <a:schemeClr val="tx1"/>
                </a:solidFill>
              </a:rPr>
              <a:t>вида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867400" y="4191000"/>
            <a:ext cx="16764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Коррекционная школа  </a:t>
            </a:r>
            <a:r>
              <a:rPr lang="en-US" sz="1400" b="1" dirty="0" err="1" smtClean="0">
                <a:solidFill>
                  <a:schemeClr val="tx1"/>
                </a:solidFill>
              </a:rPr>
              <a:t>Vlll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вида</a:t>
            </a:r>
          </a:p>
        </p:txBody>
      </p:sp>
      <p:sp>
        <p:nvSpPr>
          <p:cNvPr id="51" name="Овал 50"/>
          <p:cNvSpPr/>
          <p:nvPr/>
        </p:nvSpPr>
        <p:spPr>
          <a:xfrm>
            <a:off x="4038600" y="4648200"/>
            <a:ext cx="1752600" cy="160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Центральная  детская библиотека </a:t>
            </a:r>
          </a:p>
        </p:txBody>
      </p:sp>
      <p:sp>
        <p:nvSpPr>
          <p:cNvPr id="52" name="Овал 51"/>
          <p:cNvSpPr/>
          <p:nvPr/>
        </p:nvSpPr>
        <p:spPr>
          <a:xfrm>
            <a:off x="2057400" y="4343400"/>
            <a:ext cx="18288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Городецкий Федоровский  мужской монастырь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600200" y="2819400"/>
            <a:ext cx="1676400" cy="1447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Детский музей на Купеческой, Музей добра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209800" y="1219200"/>
            <a:ext cx="1524000" cy="1447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Центр  социальной помощи семье и детям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62400" y="685800"/>
            <a:ext cx="16002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Детская поликлиника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Результативность работы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4876800"/>
          </a:xfrm>
        </p:spPr>
        <p:txBody>
          <a:bodyPr/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высокая посещаемость групп комбинированной и компенсирующей направленности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положительная динамика в освоении детьми программы         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выпускники ДОУ продолжили свое обучение в  массовых школах,  школах 5 и 8 вида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родители получают надежду и уверенность в том, что их дети будут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адаптированны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к социуму.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Основные трудности в работе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Опыт работы детских садов   мало освещен в литературе.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Недостаточное обеспечение необходимым количеством специалистов. 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Недостаточное обеспечение специализированной  литературой(методические разработки, диагностический инструментарий и т.д.)</a:t>
            </a:r>
          </a:p>
          <a:p>
            <a:r>
              <a:rPr lang="ru-RU" dirty="0" smtClean="0"/>
              <a:t>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Недостаточна материально-техническая база(специализированное игровое и дидактическое оборудование, специальная мебель, технические средства)</a:t>
            </a:r>
          </a:p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Отсутствуют курсы повышения квалификации для педагогов, работающих с детьми с ОВЗ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Развивающее пространство ДОУ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179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</a:rPr>
              <a:t> </a:t>
            </a:r>
            <a:endParaRPr lang="ru-RU" dirty="0"/>
          </a:p>
        </p:txBody>
      </p:sp>
      <p:pic>
        <p:nvPicPr>
          <p:cNvPr id="25" name="Picture 4" descr="Копия DSC011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710172" cy="1981200"/>
          </a:xfrm>
          <a:prstGeom prst="rect">
            <a:avLst/>
          </a:prstGeom>
          <a:noFill/>
        </p:spPr>
      </p:pic>
      <p:pic>
        <p:nvPicPr>
          <p:cNvPr id="26" name="Picture 8" descr="DSC090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048000" cy="2286000"/>
          </a:xfrm>
          <a:prstGeom prst="rect">
            <a:avLst/>
          </a:prstGeom>
          <a:noFill/>
        </p:spPr>
      </p:pic>
      <p:pic>
        <p:nvPicPr>
          <p:cNvPr id="27" name="Picture 5" descr="DSC0115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895600" cy="2171700"/>
          </a:xfrm>
          <a:prstGeom prst="rect">
            <a:avLst/>
          </a:prstGeom>
          <a:noFill/>
        </p:spPr>
      </p:pic>
      <p:pic>
        <p:nvPicPr>
          <p:cNvPr id="29" name="Picture 11" descr="DSC018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844800" cy="2133600"/>
          </a:xfrm>
          <a:prstGeom prst="rect">
            <a:avLst/>
          </a:prstGeom>
          <a:noFill/>
        </p:spPr>
      </p:pic>
      <p:pic>
        <p:nvPicPr>
          <p:cNvPr id="30" name="Picture 10" descr="DSC017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922" y="4419600"/>
            <a:ext cx="2749678" cy="2073275"/>
          </a:xfrm>
          <a:prstGeom prst="rect">
            <a:avLst/>
          </a:prstGeom>
          <a:noFill/>
        </p:spPr>
      </p:pic>
      <p:pic>
        <p:nvPicPr>
          <p:cNvPr id="31" name="Рисунок 30" descr="Переименовать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038600"/>
            <a:ext cx="196215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002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828800" cy="2438400"/>
          </a:xfrm>
          <a:prstGeom prst="rect">
            <a:avLst/>
          </a:prstGeom>
          <a:noFill/>
        </p:spPr>
      </p:pic>
      <p:pic>
        <p:nvPicPr>
          <p:cNvPr id="5" name="Picture 14" descr="DSC05621"/>
          <p:cNvPicPr>
            <a:picLocks noChangeAspect="1" noChangeArrowheads="1"/>
          </p:cNvPicPr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2286000" cy="1841500"/>
          </a:xfrm>
          <a:prstGeom prst="rect">
            <a:avLst/>
          </a:prstGeom>
          <a:noFill/>
        </p:spPr>
      </p:pic>
      <p:pic>
        <p:nvPicPr>
          <p:cNvPr id="6" name="Picture 10" descr="DSC03601"/>
          <p:cNvPicPr>
            <a:picLocks noChangeAspect="1" noChangeArrowheads="1"/>
          </p:cNvPicPr>
          <p:nvPr/>
        </p:nvPicPr>
        <p:blipFill>
          <a:blip r:embed="rId4" cstate="screen">
            <a:lum bright="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7" t="12820" r="14529"/>
          <a:stretch>
            <a:fillRect/>
          </a:stretch>
        </p:blipFill>
        <p:spPr bwMode="auto">
          <a:xfrm>
            <a:off x="4800600" y="762000"/>
            <a:ext cx="1649413" cy="2438400"/>
          </a:xfrm>
          <a:prstGeom prst="rect">
            <a:avLst/>
          </a:prstGeom>
          <a:noFill/>
        </p:spPr>
      </p:pic>
      <p:pic>
        <p:nvPicPr>
          <p:cNvPr id="8" name="Picture 8" descr="DSC01857"/>
          <p:cNvPicPr>
            <a:picLocks noChangeAspect="1" noChangeArrowheads="1"/>
          </p:cNvPicPr>
          <p:nvPr/>
        </p:nvPicPr>
        <p:blipFill>
          <a:blip r:embed="rId5" cstate="screen">
            <a:lum bright="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52" t="13635"/>
          <a:stretch>
            <a:fillRect/>
          </a:stretch>
        </p:blipFill>
        <p:spPr bwMode="auto">
          <a:xfrm>
            <a:off x="2895600" y="1905000"/>
            <a:ext cx="1628775" cy="2209800"/>
          </a:xfrm>
          <a:prstGeom prst="rect">
            <a:avLst/>
          </a:prstGeom>
          <a:noFill/>
        </p:spPr>
      </p:pic>
      <p:pic>
        <p:nvPicPr>
          <p:cNvPr id="9" name="Picture 12" descr="DSC0978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590800" cy="1943100"/>
          </a:xfrm>
          <a:prstGeom prst="rect">
            <a:avLst/>
          </a:prstGeom>
          <a:noFill/>
        </p:spPr>
      </p:pic>
      <p:pic>
        <p:nvPicPr>
          <p:cNvPr id="10" name="Picture 11" descr="DSC09778"/>
          <p:cNvPicPr>
            <a:picLocks noChangeAspect="1" noChangeArrowheads="1"/>
          </p:cNvPicPr>
          <p:nvPr/>
        </p:nvPicPr>
        <p:blipFill>
          <a:blip r:embed="rId7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86"/>
          <a:stretch>
            <a:fillRect/>
          </a:stretch>
        </p:blipFill>
        <p:spPr bwMode="auto">
          <a:xfrm>
            <a:off x="6096000" y="3200400"/>
            <a:ext cx="2892057" cy="1828800"/>
          </a:xfrm>
          <a:prstGeom prst="rect">
            <a:avLst/>
          </a:prstGeom>
          <a:noFill/>
        </p:spPr>
      </p:pic>
      <p:pic>
        <p:nvPicPr>
          <p:cNvPr id="11" name="Picture 13" descr="DSC0184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0" b="8772"/>
          <a:stretch>
            <a:fillRect/>
          </a:stretch>
        </p:blipFill>
        <p:spPr bwMode="auto">
          <a:xfrm>
            <a:off x="2743200" y="4495800"/>
            <a:ext cx="3163824" cy="20814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90600" y="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Специальное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C09767"/>
          <p:cNvPicPr>
            <a:picLocks noChangeAspect="1" noChangeArrowheads="1"/>
          </p:cNvPicPr>
          <p:nvPr/>
        </p:nvPicPr>
        <p:blipFill>
          <a:blip r:embed="rId2" cstate="screen">
            <a:lum bright="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10000" cy="2481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2667000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Лечебный массаж </a:t>
            </a:r>
          </a:p>
        </p:txBody>
      </p:sp>
      <p:pic>
        <p:nvPicPr>
          <p:cNvPr id="6" name="Picture 13" descr="DSC0976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1" b="3876"/>
          <a:stretch>
            <a:fillRect/>
          </a:stretch>
        </p:blipFill>
        <p:spPr bwMode="auto">
          <a:xfrm>
            <a:off x="5387341" y="228600"/>
            <a:ext cx="3604259" cy="25145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72200" y="2743200"/>
            <a:ext cx="240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Медицинский осмотр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t="6023" r="3412" b="3639"/>
          <a:stretch>
            <a:fillRect/>
          </a:stretch>
        </p:blipFill>
        <p:spPr bwMode="auto">
          <a:xfrm>
            <a:off x="4836160" y="3429000"/>
            <a:ext cx="39725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172200" y="6248400"/>
            <a:ext cx="17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Комплекс ЛФК</a:t>
            </a:r>
          </a:p>
        </p:txBody>
      </p:sp>
      <p:pic>
        <p:nvPicPr>
          <p:cNvPr id="10" name="Picture 8" descr="DSC0975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98"/>
          <a:stretch>
            <a:fillRect/>
          </a:stretch>
        </p:blipFill>
        <p:spPr bwMode="auto">
          <a:xfrm>
            <a:off x="381000" y="3453088"/>
            <a:ext cx="3886200" cy="255735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1000" y="6248400"/>
            <a:ext cx="376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Занятие с учителем-дефектологом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Индивидуальный образовательный маршрут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- целенаправленно проектируемая дифференцированная образовательная программа, система конкретных совместных действий администрации, основных педагогов, специалистов образовательного учреждения, родителей в процессе развития ребенка с ограниченными возможностями здоровья (Воробьева С.В.,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Лабунская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Н.А.,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Тряпицына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А.П., Тимофеева Ю.Ф. и др.).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SC098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" t="11348" r="4256" b="12057"/>
          <a:stretch>
            <a:fillRect/>
          </a:stretch>
        </p:blipFill>
        <p:spPr bwMode="auto">
          <a:xfrm>
            <a:off x="533400" y="304800"/>
            <a:ext cx="3476978" cy="2133600"/>
          </a:xfrm>
          <a:prstGeom prst="rect">
            <a:avLst/>
          </a:prstGeom>
          <a:noFill/>
        </p:spPr>
      </p:pic>
      <p:pic>
        <p:nvPicPr>
          <p:cNvPr id="5" name="Picture 9" descr="Копия DSC09026"/>
          <p:cNvPicPr>
            <a:picLocks noChangeAspect="1" noChangeArrowheads="1"/>
          </p:cNvPicPr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962400" cy="2530337"/>
          </a:xfrm>
          <a:prstGeom prst="rect">
            <a:avLst/>
          </a:prstGeom>
          <a:noFill/>
        </p:spPr>
      </p:pic>
      <p:pic>
        <p:nvPicPr>
          <p:cNvPr id="6" name="Picture 28" descr="IMG_00091 (306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531198" cy="2647977"/>
          </a:xfrm>
          <a:prstGeom prst="rect">
            <a:avLst/>
          </a:prstGeom>
          <a:noFill/>
        </p:spPr>
      </p:pic>
      <p:pic>
        <p:nvPicPr>
          <p:cNvPr id="7" name="Рисунок 6" descr="Инд раб воспитателя 9 гр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352800"/>
            <a:ext cx="2076450" cy="2768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600" y="2438400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Музыкальные занятия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2743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Физкультурные занятия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90800" y="6248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Занятия  и игры с воспитателями</a:t>
            </a:r>
          </a:p>
        </p:txBody>
      </p:sp>
      <p:pic>
        <p:nvPicPr>
          <p:cNvPr id="16" name="Рисунок 15" descr="воспитатели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52800"/>
            <a:ext cx="2819400" cy="269876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89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191000" cy="3143250"/>
          </a:xfrm>
          <a:prstGeom prst="rect">
            <a:avLst/>
          </a:prstGeom>
        </p:spPr>
      </p:pic>
      <p:pic>
        <p:nvPicPr>
          <p:cNvPr id="5" name="Рисунок 4" descr="DSC_88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2400"/>
            <a:ext cx="2667000" cy="3556000"/>
          </a:xfrm>
          <a:prstGeom prst="rect">
            <a:avLst/>
          </a:prstGeom>
        </p:spPr>
      </p:pic>
      <p:pic>
        <p:nvPicPr>
          <p:cNvPr id="9" name="Picture 6" descr="DSC0306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8" r="5385"/>
          <a:stretch>
            <a:fillRect/>
          </a:stretch>
        </p:blipFill>
        <p:spPr bwMode="auto">
          <a:xfrm>
            <a:off x="381000" y="3810000"/>
            <a:ext cx="3962400" cy="2697232"/>
          </a:xfrm>
          <a:prstGeom prst="rect">
            <a:avLst/>
          </a:prstGeom>
          <a:noFill/>
        </p:spPr>
      </p:pic>
      <p:pic>
        <p:nvPicPr>
          <p:cNvPr id="10" name="Рисунок 9" descr="DSC_881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267200"/>
            <a:ext cx="4038600" cy="24427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3352800"/>
            <a:ext cx="377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Взаимодействие с речевой школой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3733800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Взаимодействие с музеями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6488668"/>
            <a:ext cx="334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Взаимодействие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71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5669" y="1583214"/>
          <a:ext cx="5259531" cy="481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Рисунок" r:id="rId3" imgW="2286000" imgH="2094120" progId="">
                  <p:embed/>
                </p:oleObj>
              </mc:Choice>
              <mc:Fallback>
                <p:oleObj name="Рисунок" r:id="rId3" imgW="2286000" imgH="20941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669" y="1583214"/>
                        <a:ext cx="5259531" cy="4817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Понятие “индивидуальная образовательная траектория” 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(Г.А. </a:t>
            </a:r>
            <a:r>
              <a:rPr 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Бордовский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, С.А. Вдовина, Е.А. Климов, B.C. </a:t>
            </a:r>
            <a:r>
              <a:rPr 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Мерлин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, Н.Н. </a:t>
            </a:r>
            <a:r>
              <a:rPr 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Суртаева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, И.С. </a:t>
            </a:r>
            <a:r>
              <a:rPr 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Якиманская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 и др.), обладает широким значением и предполагает несколько направлений реализации: </a:t>
            </a:r>
            <a:b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2514600"/>
            <a:ext cx="8382000" cy="35814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содержательное -</a:t>
            </a:r>
          </a:p>
          <a:p>
            <a:pPr>
              <a:buFontTx/>
              <a:buNone/>
            </a:pPr>
            <a:r>
              <a:rPr lang="ru-RU" sz="2400" dirty="0" smtClean="0"/>
              <a:t>      вариативные учебные планы и образовательные программы, определяющие индивидуальный образовательный маршрут. 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деятельностное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- </a:t>
            </a:r>
          </a:p>
          <a:p>
            <a:pPr>
              <a:buFontTx/>
              <a:buNone/>
            </a:pPr>
            <a:r>
              <a:rPr lang="ru-RU" sz="2400" dirty="0" smtClean="0"/>
              <a:t>      специальные педагогические технологии.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процессуальное -</a:t>
            </a:r>
          </a:p>
          <a:p>
            <a:pPr>
              <a:buFontTx/>
              <a:buNone/>
            </a:pPr>
            <a:r>
              <a:rPr lang="ru-RU" sz="2400" dirty="0" smtClean="0"/>
              <a:t>      организационный аспект. </a:t>
            </a:r>
          </a:p>
          <a:p>
            <a:pPr eaLnBrk="1" hangingPunct="1"/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208756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Цель создания индивидуального образовательного маршрута (ИОМ):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максимальная реализации образовательных и социальных потребностей детей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2438400"/>
            <a:ext cx="4267200" cy="4191000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539750" algn="just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ИОМ разрабатываются: </a:t>
            </a:r>
          </a:p>
          <a:p>
            <a:pPr marL="0" indent="539750" algn="just">
              <a:spcBef>
                <a:spcPct val="0"/>
              </a:spcBef>
              <a:buFontTx/>
              <a:buNone/>
            </a:pPr>
            <a:endParaRPr lang="ru-RU" sz="2400" dirty="0" smtClean="0"/>
          </a:p>
          <a:p>
            <a:pPr mar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для детей, не усваивающих основную общеобразовательную программу дошкольного образования</a:t>
            </a:r>
            <a:endParaRPr lang="ru-RU" sz="2400" dirty="0" smtClean="0"/>
          </a:p>
          <a:p>
            <a:pPr mar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Для детей, с ограниченными возможностями здоровья, детей-инвалидов. </a:t>
            </a:r>
          </a:p>
          <a:p>
            <a:pPr>
              <a:buFontTx/>
              <a:buNone/>
            </a:pPr>
            <a:endParaRPr lang="ru-RU" sz="2400" dirty="0" smtClean="0"/>
          </a:p>
          <a:p>
            <a:pPr eaLnBrk="1" hangingPunct="1"/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7"/>
          <p:cNvSpPr txBox="1">
            <a:spLocks/>
          </p:cNvSpPr>
          <p:nvPr/>
        </p:nvSpPr>
        <p:spPr bwMode="auto">
          <a:xfrm>
            <a:off x="5029200" y="2514600"/>
            <a:ext cx="3886200" cy="41148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ИОМ ориентируется: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indent="539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 образовательные потребности воспитанника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индивидуальные способности и возможности воспитанника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4017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Принципы построения ИОМ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(Т.В. </a:t>
            </a:r>
            <a:r>
              <a:rPr lang="ru-RU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Волосовец</a:t>
            </a: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>, Т.Н. Гусева, Л.М. Шипицына и другие) :</a:t>
            </a:r>
            <a:r>
              <a:rPr lang="ru-RU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rPr>
            </a:br>
            <a:endParaRPr lang="ru-RU" sz="32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/>
          <a:lstStyle/>
          <a:p>
            <a:pPr marL="0" lv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принцип опоры на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обучаемость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 ребенка, принцип соотнесения уровня актуального развития и зоны ближайшего развития. </a:t>
            </a:r>
          </a:p>
          <a:p>
            <a:pPr marL="0" lv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  принцип соблюдения интересов ребенка.          (Л.М. Шипицына называет его «на стороне ребенка»). </a:t>
            </a:r>
          </a:p>
          <a:p>
            <a:pPr marL="0" lv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  принцип отказа от  усредненного нормирования</a:t>
            </a:r>
          </a:p>
          <a:p>
            <a:pPr marL="0" lv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  принцип тесного взаимодействия и согласованности работы специалистов</a:t>
            </a:r>
          </a:p>
          <a:p>
            <a:pPr marL="0" lvl="0" indent="53975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  принцип непрерывности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Этапы индивидуального сопровождения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8277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8600"/>
                <a:gridCol w="4038600"/>
              </a:tblGrid>
              <a:tr h="701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Этап  сопровождения ребёнка с ОВЗ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Содержание работы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2668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 этап - Подготовительный.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Сбор информации о ребенке. Наблюдение за детьми , беседы с ними, Изучение сведений о  родителях(законных представителях)беседа с ними, анкетирование; анализ ситуации социального окружения ребенка;  изучение данных о развитии ребенка из медицинских карт; анализ протоколов ПМПК  и других документов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28599"/>
          <a:ext cx="8610600" cy="6299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5300"/>
                <a:gridCol w="4305300"/>
              </a:tblGrid>
              <a:tr h="701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Этап  сопровождения ребёнка с ОВЗ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Содержание работы</a:t>
                      </a:r>
                      <a:endParaRPr lang="ru-RU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94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II этап – Комплексной диагностики.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Выявление особенностей физического, психического развития, личностной и познавательной сферы ребенка:  диагностика речевого развития; педагогическая диагностика, выявление трудностей; определение уровня актуального развития; фиксирование характера отклонений в развитии;  определение зоны ближайшего развития.</a:t>
                      </a:r>
                    </a:p>
                  </a:txBody>
                  <a:tcPr/>
                </a:tc>
              </a:tr>
              <a:tr h="2656734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III этап – Разработка индивидуального образовательного маршрута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В результате  диагностики “команды” специалистов на заседании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психолого-медико-педагогического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консилиума составляется и утверждается индивидуальный образовательный маршрут, разрабатывается план конкретных мероприятий, направленных на решение выявленных проблем.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534400" cy="60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200"/>
                <a:gridCol w="4267200"/>
              </a:tblGrid>
              <a:tr h="75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Этап  сопровождения ребёнка с ОВЗ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Содержание работы</a:t>
                      </a:r>
                      <a:endParaRPr lang="ru-RU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2824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IV этап –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Деятельностный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.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Коррекционно-развивающая и образовательная работа по реализации индивидуального образовательного маршрута.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Индивидуальные и групповые занятия с психологом, логопедом, дефектологом, воспитателем, другими специалистами. Консультирование и привлечение родителей к реализации маршрута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  <a:tr h="2056047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V этап – Рефлексивный.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Итоговая диагностика. Анализ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результатов.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Мониторинг эффективности реализации индивидуальной коррекционно-развивающей программы. Составление прогноза относительно дальнейшего развития ребёнка.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1233</Words>
  <Application>Microsoft Office PowerPoint</Application>
  <PresentationFormat>Экран (4:3)</PresentationFormat>
  <Paragraphs>195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Garamond</vt:lpstr>
      <vt:lpstr>Monotype Corsiva</vt:lpstr>
      <vt:lpstr>Times New Roman</vt:lpstr>
      <vt:lpstr>Wingdings</vt:lpstr>
      <vt:lpstr>Сотрудничество</vt:lpstr>
      <vt:lpstr>Рисунок</vt:lpstr>
      <vt:lpstr>Организация индивидуального сопровождения детей с ограниченными возможностями здоровья(ОВЗ) специалистами ДОУ. </vt:lpstr>
      <vt:lpstr>Актуальность </vt:lpstr>
      <vt:lpstr>Презентация PowerPoint</vt:lpstr>
      <vt:lpstr>Понятие “индивидуальная образовательная траектория” (Г.А. Бордовский, С.А. Вдовина, Е.А. Климов, B.C. Мерлин, Н.Н. Суртаева, И.С. Якиманская и др.), обладает широким значением и предполагает несколько направлений реализации:  . </vt:lpstr>
      <vt:lpstr>Цель создания индивидуального образовательного маршрута (ИОМ): максимальная реализации образовательных и социальных потребностей детей </vt:lpstr>
      <vt:lpstr>Принципы построения ИОМ   (Т.В. Волосовец, Т.Н. Гусева, Л.М. Шипицына и другие) : </vt:lpstr>
      <vt:lpstr>Этапы индивидуального сопровождения</vt:lpstr>
      <vt:lpstr>Презентация PowerPoint</vt:lpstr>
      <vt:lpstr>Презентация PowerPoint</vt:lpstr>
      <vt:lpstr>Компоненты образовательного маршрута:</vt:lpstr>
      <vt:lpstr>Варианты оформления ИОМ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МБДОУ «Детский сад комбинированного вида №14:</vt:lpstr>
      <vt:lpstr>Реализуемые программы:</vt:lpstr>
      <vt:lpstr>Алгоритм сопровождения</vt:lpstr>
      <vt:lpstr>Задачи маршрута сопровождения. </vt:lpstr>
      <vt:lpstr>Папка индивидуального сопровождения:</vt:lpstr>
      <vt:lpstr>Модель взаимодействия специалистов</vt:lpstr>
      <vt:lpstr>Взаимодействие с социумом</vt:lpstr>
      <vt:lpstr>Результативность работы </vt:lpstr>
      <vt:lpstr>Основные трудности в работе</vt:lpstr>
      <vt:lpstr>Развивающее пространство ДОУ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индивидуального сопровождения детей с ограниченными возможностями здоровья(ОВЗ) специалистами ДОУ. </dc:title>
  <dc:creator>Максим</dc:creator>
  <cp:lastModifiedBy>Юрий</cp:lastModifiedBy>
  <cp:revision>94</cp:revision>
  <dcterms:created xsi:type="dcterms:W3CDTF">2014-05-15T17:17:03Z</dcterms:created>
  <dcterms:modified xsi:type="dcterms:W3CDTF">2015-10-09T10:47:31Z</dcterms:modified>
</cp:coreProperties>
</file>