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59" r:id="rId5"/>
    <p:sldId id="258" r:id="rId6"/>
    <p:sldId id="261" r:id="rId7"/>
    <p:sldId id="265" r:id="rId8"/>
    <p:sldId id="262" r:id="rId9"/>
    <p:sldId id="263" r:id="rId10"/>
    <p:sldId id="264" r:id="rId11"/>
    <p:sldId id="268" r:id="rId12"/>
    <p:sldId id="269" r:id="rId13"/>
    <p:sldId id="266" r:id="rId14"/>
    <p:sldId id="267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8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812" autoAdjust="0"/>
    <p:restoredTop sz="94660"/>
  </p:normalViewPr>
  <p:slideViewPr>
    <p:cSldViewPr>
      <p:cViewPr varScale="1">
        <p:scale>
          <a:sx n="88" d="100"/>
          <a:sy n="88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7996485061511838E-2"/>
          <c:y val="0.10994764397905762"/>
          <c:w val="0.90158172231985945"/>
          <c:h val="0.70157068062827455"/>
        </c:manualLayout>
      </c:layout>
      <c:area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тыс.чел.</c:v>
                </c:pt>
              </c:strCache>
            </c:strRef>
          </c:tx>
          <c:spPr>
            <a:solidFill>
              <a:srgbClr val="FFCC00"/>
            </a:solidFill>
            <a:ln w="9521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5061112227307714E-2"/>
                  <c:y val="-0.27887804777984176"/>
                </c:manualLayout>
              </c:layout>
              <c:showVal val="1"/>
            </c:dLbl>
            <c:dLbl>
              <c:idx val="1"/>
              <c:layout>
                <c:manualLayout>
                  <c:x val="6.4990875734214086E-4"/>
                  <c:y val="-0.26272266467104438"/>
                </c:manualLayout>
              </c:layout>
              <c:showVal val="1"/>
            </c:dLbl>
            <c:dLbl>
              <c:idx val="2"/>
              <c:layout>
                <c:manualLayout>
                  <c:x val="-1.4591912209220581E-3"/>
                  <c:y val="-0.21515366899680419"/>
                </c:manualLayout>
              </c:layout>
              <c:showVal val="1"/>
            </c:dLbl>
            <c:dLbl>
              <c:idx val="3"/>
              <c:layout>
                <c:manualLayout>
                  <c:x val="-5.3255792251582224E-3"/>
                  <c:y val="-0.24724014680135897"/>
                </c:manualLayout>
              </c:layout>
              <c:showVal val="1"/>
            </c:dLbl>
            <c:dLbl>
              <c:idx val="4"/>
              <c:layout>
                <c:manualLayout>
                  <c:x val="-9.1919672293943704E-3"/>
                  <c:y val="-0.20902039140165474"/>
                </c:manualLayout>
              </c:layout>
              <c:showVal val="1"/>
            </c:dLbl>
            <c:dLbl>
              <c:idx val="5"/>
              <c:layout>
                <c:manualLayout>
                  <c:x val="1.3626405225186686E-2"/>
                  <c:y val="-0.21325352202014902"/>
                </c:manualLayout>
              </c:layout>
              <c:showVal val="1"/>
            </c:dLbl>
            <c:dLbl>
              <c:idx val="6"/>
              <c:layout>
                <c:manualLayout>
                  <c:x val="5.9221757195640004E-3"/>
                  <c:y val="-0.26818255517832112"/>
                </c:manualLayout>
              </c:layout>
              <c:showVal val="1"/>
            </c:dLbl>
            <c:dLbl>
              <c:idx val="7"/>
              <c:layout>
                <c:manualLayout>
                  <c:x val="-2.8938982230430352E-3"/>
                  <c:y val="-0.20741214913758019"/>
                </c:manualLayout>
              </c:layout>
              <c:showVal val="1"/>
            </c:dLbl>
            <c:dLbl>
              <c:idx val="8"/>
              <c:layout>
                <c:manualLayout>
                  <c:x val="1.7043381996682087E-3"/>
                  <c:y val="-0.21470457032196799"/>
                </c:manualLayout>
              </c:layout>
              <c:showVal val="1"/>
            </c:dLbl>
            <c:dLbl>
              <c:idx val="9"/>
              <c:layout>
                <c:manualLayout>
                  <c:x val="-4.400792856695257E-3"/>
                  <c:y val="-0.17738249042317394"/>
                </c:manualLayout>
              </c:layout>
              <c:showVal val="1"/>
            </c:dLbl>
            <c:dLbl>
              <c:idx val="10"/>
              <c:layout>
                <c:manualLayout>
                  <c:x val="-1.1301026759985211E-2"/>
                  <c:y val="-0.16100229705257893"/>
                </c:manualLayout>
              </c:layout>
              <c:showVal val="1"/>
            </c:dLbl>
            <c:dLbl>
              <c:idx val="11"/>
              <c:layout>
                <c:manualLayout>
                  <c:x val="-1.6924884008509659E-2"/>
                  <c:y val="-0.13938702343650666"/>
                </c:manualLayout>
              </c:layout>
              <c:showVal val="1"/>
            </c:dLbl>
            <c:dLbl>
              <c:idx val="12"/>
              <c:layout>
                <c:manualLayout>
                  <c:x val="-2.3983488706828312E-2"/>
                  <c:y val="-7.3986786089852832E-2"/>
                </c:manualLayout>
              </c:layout>
              <c:showVal val="1"/>
            </c:dLbl>
            <c:dLbl>
              <c:idx val="13"/>
              <c:layout>
                <c:manualLayout>
                  <c:x val="-1.2355375306964338E-2"/>
                  <c:y val="-8.4113687578336011E-2"/>
                </c:manualLayout>
              </c:layout>
              <c:showVal val="1"/>
            </c:dLbl>
            <c:dLbl>
              <c:idx val="14"/>
              <c:layout>
                <c:manualLayout>
                  <c:x val="-2.1494352262381281E-2"/>
                  <c:y val="-7.7756121570150424E-2"/>
                </c:manualLayout>
              </c:layout>
              <c:showVal val="1"/>
            </c:dLbl>
            <c:dLbl>
              <c:idx val="15"/>
              <c:layout>
                <c:manualLayout>
                  <c:x val="-2.7118209510905898E-2"/>
                  <c:y val="-7.6634157656205515E-2"/>
                </c:manualLayout>
              </c:layout>
              <c:showVal val="1"/>
            </c:dLbl>
            <c:spPr>
              <a:noFill/>
              <a:ln w="19042">
                <a:noFill/>
              </a:ln>
            </c:spPr>
            <c:showVal val="1"/>
          </c:dLbls>
          <c:cat>
            <c:numRef>
              <c:f>Sheet1!$B$1:$Q$1</c:f>
              <c:numCache>
                <c:formatCode>General</c:formatCode>
                <c:ptCount val="16"/>
                <c:pt idx="0">
                  <c:v>1995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Sheet1!$B$2:$Q$2</c:f>
              <c:numCache>
                <c:formatCode>General</c:formatCode>
                <c:ptCount val="16"/>
                <c:pt idx="0">
                  <c:v>35.9</c:v>
                </c:pt>
                <c:pt idx="1">
                  <c:v>35.700000000000003</c:v>
                </c:pt>
                <c:pt idx="2">
                  <c:v>35.5</c:v>
                </c:pt>
                <c:pt idx="3">
                  <c:v>35.800000000000004</c:v>
                </c:pt>
                <c:pt idx="4">
                  <c:v>35.1</c:v>
                </c:pt>
                <c:pt idx="5">
                  <c:v>35.120000000000012</c:v>
                </c:pt>
                <c:pt idx="6">
                  <c:v>35.800000000000004</c:v>
                </c:pt>
                <c:pt idx="7">
                  <c:v>35.550000000000004</c:v>
                </c:pt>
                <c:pt idx="8">
                  <c:v>35.300000000000004</c:v>
                </c:pt>
                <c:pt idx="9">
                  <c:v>35</c:v>
                </c:pt>
                <c:pt idx="10">
                  <c:v>34.700000000000003</c:v>
                </c:pt>
                <c:pt idx="11">
                  <c:v>34.4</c:v>
                </c:pt>
                <c:pt idx="12">
                  <c:v>33.720000000000013</c:v>
                </c:pt>
                <c:pt idx="13">
                  <c:v>33.1</c:v>
                </c:pt>
                <c:pt idx="14">
                  <c:v>32.6</c:v>
                </c:pt>
                <c:pt idx="15">
                  <c:v>32.1</c:v>
                </c:pt>
              </c:numCache>
            </c:numRef>
          </c:val>
        </c:ser>
        <c:axId val="80508800"/>
        <c:axId val="80510336"/>
      </c:areaChart>
      <c:catAx>
        <c:axId val="80508800"/>
        <c:scaling>
          <c:orientation val="minMax"/>
        </c:scaling>
        <c:axPos val="b"/>
        <c:numFmt formatCode="General" sourceLinked="1"/>
        <c:tickLblPos val="nextTo"/>
        <c:spPr>
          <a:ln w="238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0510336"/>
        <c:crosses val="autoZero"/>
        <c:auto val="1"/>
        <c:lblAlgn val="ctr"/>
        <c:lblOffset val="100"/>
        <c:tickLblSkip val="1"/>
        <c:tickMarkSkip val="1"/>
      </c:catAx>
      <c:valAx>
        <c:axId val="80510336"/>
        <c:scaling>
          <c:orientation val="minMax"/>
        </c:scaling>
        <c:axPos val="l"/>
        <c:majorGridlines>
          <c:spPr>
            <a:ln w="2380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238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0508800"/>
        <c:crosses val="autoZero"/>
        <c:crossBetween val="midCat"/>
      </c:valAx>
      <c:spPr>
        <a:solidFill>
          <a:srgbClr val="FFFFFF"/>
        </a:solidFill>
        <a:ln w="9521">
          <a:solidFill>
            <a:srgbClr val="808080"/>
          </a:solidFill>
          <a:prstDash val="solid"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Человек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spPr>
              <a:solidFill>
                <a:srgbClr val="000066"/>
              </a:solidFill>
              <a:ln w="28575"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rgbClr val="000066"/>
              </a:solidFill>
              <a:ln w="28575"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rgbClr val="000066"/>
              </a:solidFill>
              <a:ln w="28575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1.0457443146916373E-2"/>
                  <c:y val="-4.0634636228017912E-2"/>
                </c:manualLayout>
              </c:layout>
              <c:showVal val="1"/>
            </c:dLbl>
            <c:dLbl>
              <c:idx val="1"/>
              <c:layout>
                <c:manualLayout>
                  <c:x val="2.0914886293832737E-2"/>
                  <c:y val="-4.3174300992269009E-2"/>
                </c:manualLayout>
              </c:layout>
              <c:showVal val="1"/>
            </c:dLbl>
            <c:dLbl>
              <c:idx val="2"/>
              <c:layout>
                <c:manualLayout>
                  <c:x val="7.469602247797409E-3"/>
                  <c:y val="-2.5396647642511191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7948</c:v>
                </c:pt>
                <c:pt idx="1">
                  <c:v>7951</c:v>
                </c:pt>
                <c:pt idx="2">
                  <c:v>7970</c:v>
                </c:pt>
              </c:numCache>
            </c:numRef>
          </c:val>
        </c:ser>
        <c:dLbls>
          <c:showVal val="1"/>
        </c:dLbls>
        <c:shape val="cylinder"/>
        <c:axId val="84579840"/>
        <c:axId val="84581376"/>
        <c:axId val="0"/>
      </c:bar3DChart>
      <c:catAx>
        <c:axId val="84579840"/>
        <c:scaling>
          <c:orientation val="minMax"/>
        </c:scaling>
        <c:axPos val="b"/>
        <c:numFmt formatCode="General" sourceLinked="1"/>
        <c:tickLblPos val="nextTo"/>
        <c:crossAx val="84581376"/>
        <c:crosses val="autoZero"/>
        <c:auto val="1"/>
        <c:lblAlgn val="ctr"/>
        <c:lblOffset val="100"/>
      </c:catAx>
      <c:valAx>
        <c:axId val="84581376"/>
        <c:scaling>
          <c:orientation val="minMax"/>
        </c:scaling>
        <c:axPos val="l"/>
        <c:majorGridlines/>
        <c:numFmt formatCode="General" sourceLinked="1"/>
        <c:tickLblPos val="nextTo"/>
        <c:crossAx val="84579840"/>
        <c:crosses val="autoZero"/>
        <c:crossBetween val="between"/>
      </c:valAx>
    </c:plotArea>
    <c:legend>
      <c:legendPos val="b"/>
      <c:layout/>
    </c:legend>
    <c:plotVisOnly val="1"/>
  </c:chart>
  <c:spPr>
    <a:solidFill>
      <a:schemeClr val="bg1"/>
    </a:solidFill>
  </c:spPr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2012 год</c:v>
                </c:pt>
              </c:strCache>
            </c:strRef>
          </c:tx>
          <c:spPr>
            <a:solidFill>
              <a:srgbClr val="000066"/>
            </a:solidFill>
            <a:ln w="28575"/>
          </c:spPr>
          <c:dLbls>
            <c:dLbl>
              <c:idx val="0"/>
              <c:layout>
                <c:manualLayout>
                  <c:x val="-5.5555555555555558E-3"/>
                  <c:y val="-4.6741434087217058E-2"/>
                </c:manualLayout>
              </c:layout>
              <c:showVal val="1"/>
            </c:dLbl>
            <c:dLbl>
              <c:idx val="1"/>
              <c:layout>
                <c:manualLayout>
                  <c:x val="-2.7777777777777796E-3"/>
                  <c:y val="-3.5954949297859258E-2"/>
                </c:manualLayout>
              </c:layout>
              <c:showVal val="1"/>
            </c:dLbl>
            <c:dLbl>
              <c:idx val="2"/>
              <c:layout>
                <c:manualLayout>
                  <c:x val="-1.6433124945154302E-2"/>
                  <c:y val="-2.8763959438287429E-2"/>
                </c:manualLayout>
              </c:layout>
              <c:showVal val="1"/>
            </c:dLbl>
            <c:showVal val="1"/>
          </c:dLbls>
          <c:cat>
            <c:strRef>
              <c:f>Лист1!$B$1:$D$1</c:f>
              <c:strCache>
                <c:ptCount val="3"/>
                <c:pt idx="0">
                  <c:v>Кондинский район</c:v>
                </c:pt>
                <c:pt idx="1">
                  <c:v>Ханты- Мансийский район</c:v>
                </c:pt>
                <c:pt idx="2">
                  <c:v>Октябрьский район</c:v>
                </c:pt>
              </c:strCache>
            </c:strRef>
          </c:cat>
          <c:val>
            <c:numRef>
              <c:f>Лист1!$B$2:$D$2</c:f>
              <c:numCache>
                <c:formatCode>0.0%</c:formatCode>
                <c:ptCount val="3"/>
                <c:pt idx="0">
                  <c:v>0.67200000000000015</c:v>
                </c:pt>
                <c:pt idx="1">
                  <c:v>0.66200000000000014</c:v>
                </c:pt>
                <c:pt idx="2">
                  <c:v>0.7340000000000001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2013 год</c:v>
                </c:pt>
              </c:strCache>
            </c:strRef>
          </c:tx>
          <c:spPr>
            <a:solidFill>
              <a:srgbClr val="FF0000"/>
            </a:solidFill>
            <a:ln w="28575"/>
          </c:spPr>
          <c:dLbls>
            <c:dLbl>
              <c:idx val="1"/>
              <c:layout>
                <c:manualLayout>
                  <c:x val="1.8055555555555557E-2"/>
                  <c:y val="-2.5168464508501499E-2"/>
                </c:manualLayout>
              </c:layout>
              <c:showVal val="1"/>
            </c:dLbl>
            <c:dLbl>
              <c:idx val="2"/>
              <c:layout>
                <c:manualLayout>
                  <c:x val="4.1666666666666675E-3"/>
                  <c:y val="-3.5954949297859286E-2"/>
                </c:manualLayout>
              </c:layout>
              <c:showVal val="1"/>
            </c:dLbl>
            <c:showVal val="1"/>
          </c:dLbls>
          <c:cat>
            <c:strRef>
              <c:f>Лист1!$B$1:$D$1</c:f>
              <c:strCache>
                <c:ptCount val="3"/>
                <c:pt idx="0">
                  <c:v>Кондинский район</c:v>
                </c:pt>
                <c:pt idx="1">
                  <c:v>Ханты- Мансийский район</c:v>
                </c:pt>
                <c:pt idx="2">
                  <c:v>Октябрьский район</c:v>
                </c:pt>
              </c:strCache>
            </c:strRef>
          </c:cat>
          <c:val>
            <c:numRef>
              <c:f>Лист1!$B$3:$D$3</c:f>
              <c:numCache>
                <c:formatCode>0.0%</c:formatCode>
                <c:ptCount val="3"/>
                <c:pt idx="0">
                  <c:v>0.7380000000000001</c:v>
                </c:pt>
                <c:pt idx="1">
                  <c:v>0.63900000000000012</c:v>
                </c:pt>
                <c:pt idx="2">
                  <c:v>0.72800000000000009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rgbClr val="00B050"/>
            </a:solidFill>
            <a:ln w="28575"/>
          </c:spPr>
          <c:dLbls>
            <c:dLbl>
              <c:idx val="0"/>
              <c:layout>
                <c:manualLayout>
                  <c:x val="3.1944444444444442E-2"/>
                  <c:y val="-1.0786484789357783E-2"/>
                </c:manualLayout>
              </c:layout>
              <c:showVal val="1"/>
            </c:dLbl>
            <c:dLbl>
              <c:idx val="1"/>
              <c:layout>
                <c:manualLayout>
                  <c:x val="4.1094597550306228E-2"/>
                  <c:y val="-2.1572969578715583E-2"/>
                </c:manualLayout>
              </c:layout>
              <c:showVal val="1"/>
            </c:dLbl>
            <c:dLbl>
              <c:idx val="2"/>
              <c:layout>
                <c:manualLayout>
                  <c:x val="2.3902727192951702E-2"/>
                  <c:y val="-1.0786484789357792E-2"/>
                </c:manualLayout>
              </c:layout>
              <c:showVal val="1"/>
            </c:dLbl>
            <c:showVal val="1"/>
          </c:dLbls>
          <c:cat>
            <c:strRef>
              <c:f>Лист1!$B$1:$D$1</c:f>
              <c:strCache>
                <c:ptCount val="3"/>
                <c:pt idx="0">
                  <c:v>Кондинский район</c:v>
                </c:pt>
                <c:pt idx="1">
                  <c:v>Ханты- Мансийский район</c:v>
                </c:pt>
                <c:pt idx="2">
                  <c:v>Октябрьский район</c:v>
                </c:pt>
              </c:strCache>
            </c:strRef>
          </c:cat>
          <c:val>
            <c:numRef>
              <c:f>Лист1!$B$4:$D$4</c:f>
              <c:numCache>
                <c:formatCode>0.0%</c:formatCode>
                <c:ptCount val="3"/>
                <c:pt idx="0">
                  <c:v>0.72300000000000009</c:v>
                </c:pt>
                <c:pt idx="1">
                  <c:v>0.64100000000000013</c:v>
                </c:pt>
                <c:pt idx="2">
                  <c:v>0.7340000000000001</c:v>
                </c:pt>
              </c:numCache>
            </c:numRef>
          </c:val>
        </c:ser>
        <c:dLbls>
          <c:showVal val="1"/>
        </c:dLbls>
        <c:shape val="cylinder"/>
        <c:axId val="84684800"/>
        <c:axId val="84686336"/>
        <c:axId val="0"/>
      </c:bar3DChart>
      <c:catAx>
        <c:axId val="84684800"/>
        <c:scaling>
          <c:orientation val="minMax"/>
        </c:scaling>
        <c:axPos val="b"/>
        <c:tickLblPos val="nextTo"/>
        <c:crossAx val="84686336"/>
        <c:crosses val="autoZero"/>
        <c:auto val="1"/>
        <c:lblAlgn val="ctr"/>
        <c:lblOffset val="100"/>
      </c:catAx>
      <c:valAx>
        <c:axId val="84686336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4684800"/>
        <c:crosses val="autoZero"/>
        <c:crossBetween val="between"/>
      </c:valAx>
    </c:plotArea>
    <c:legend>
      <c:legendPos val="b"/>
      <c:layout/>
    </c:legend>
    <c:plotVisOnly val="1"/>
  </c:chart>
  <c:spPr>
    <a:solidFill>
      <a:schemeClr val="bg1"/>
    </a:solidFill>
  </c:spPr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2012 год</c:v>
                </c:pt>
              </c:strCache>
            </c:strRef>
          </c:tx>
          <c:spPr>
            <a:solidFill>
              <a:srgbClr val="00B050"/>
            </a:solidFill>
            <a:ln w="28575"/>
          </c:spPr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Лист1!$B$1:$D$1</c:f>
              <c:strCache>
                <c:ptCount val="3"/>
                <c:pt idx="0">
                  <c:v>Кондинский район</c:v>
                </c:pt>
                <c:pt idx="1">
                  <c:v>Ханты- Мансийский район</c:v>
                </c:pt>
                <c:pt idx="2">
                  <c:v>Октябрьский район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2013 год</c:v>
                </c:pt>
              </c:strCache>
            </c:strRef>
          </c:tx>
          <c:spPr>
            <a:solidFill>
              <a:srgbClr val="C00000"/>
            </a:solidFill>
            <a:ln w="28575"/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Лист1!$B$1:$D$1</c:f>
              <c:strCache>
                <c:ptCount val="3"/>
                <c:pt idx="0">
                  <c:v>Кондинский район</c:v>
                </c:pt>
                <c:pt idx="1">
                  <c:v>Ханты- Мансийский район</c:v>
                </c:pt>
                <c:pt idx="2">
                  <c:v>Октябрьский район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104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rgbClr val="7030A0"/>
            </a:solidFill>
            <a:ln w="28575"/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Лист1!$B$1:$D$1</c:f>
              <c:strCache>
                <c:ptCount val="3"/>
                <c:pt idx="0">
                  <c:v>Кондинский район</c:v>
                </c:pt>
                <c:pt idx="1">
                  <c:v>Ханты- Мансийский район</c:v>
                </c:pt>
                <c:pt idx="2">
                  <c:v>Октябрьский район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41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cylinder"/>
        <c:axId val="89227648"/>
        <c:axId val="89229184"/>
        <c:axId val="0"/>
      </c:bar3DChart>
      <c:catAx>
        <c:axId val="89227648"/>
        <c:scaling>
          <c:orientation val="minMax"/>
        </c:scaling>
        <c:axPos val="b"/>
        <c:tickLblPos val="nextTo"/>
        <c:crossAx val="89229184"/>
        <c:crosses val="autoZero"/>
        <c:auto val="1"/>
        <c:lblAlgn val="ctr"/>
        <c:lblOffset val="100"/>
      </c:catAx>
      <c:valAx>
        <c:axId val="89229184"/>
        <c:scaling>
          <c:orientation val="minMax"/>
        </c:scaling>
        <c:axPos val="l"/>
        <c:majorGridlines/>
        <c:numFmt formatCode="General" sourceLinked="1"/>
        <c:tickLblPos val="nextTo"/>
        <c:crossAx val="89227648"/>
        <c:crosses val="autoZero"/>
        <c:crossBetween val="between"/>
      </c:valAx>
    </c:plotArea>
    <c:legend>
      <c:legendPos val="b"/>
      <c:layout/>
    </c:legend>
    <c:plotVisOnly val="1"/>
  </c:chart>
  <c:spPr>
    <a:solidFill>
      <a:schemeClr val="bg1"/>
    </a:solidFill>
    <a:ln w="28575"/>
  </c:spPr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5293398976253167"/>
          <c:y val="2.9408393302903176E-2"/>
          <c:w val="0.73998696106540152"/>
          <c:h val="0.47059163944982257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рейтинг</c:v>
                </c:pt>
              </c:strCache>
            </c:strRef>
          </c:tx>
          <c:spPr>
            <a:ln>
              <a:solidFill>
                <a:srgbClr val="000066"/>
              </a:solidFill>
            </a:ln>
          </c:spPr>
          <c:marker>
            <c:spPr>
              <a:ln>
                <a:solidFill>
                  <a:srgbClr val="000066"/>
                </a:solidFill>
              </a:ln>
            </c:spPr>
          </c:marker>
          <c:dPt>
            <c:idx val="0"/>
            <c:marker>
              <c:spPr>
                <a:solidFill>
                  <a:srgbClr val="FF0000"/>
                </a:solidFill>
                <a:ln>
                  <a:solidFill>
                    <a:srgbClr val="000066"/>
                  </a:solidFill>
                </a:ln>
              </c:spPr>
            </c:marker>
          </c:dPt>
          <c:dPt>
            <c:idx val="19"/>
            <c:marker>
              <c:spPr>
                <a:solidFill>
                  <a:srgbClr val="FF0000"/>
                </a:solidFill>
                <a:ln>
                  <a:solidFill>
                    <a:srgbClr val="000066"/>
                  </a:solidFill>
                </a:ln>
              </c:spPr>
            </c:marke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-1.1773280364078037E-3"/>
                  <c:y val="-3.252023082706202E-2"/>
                </c:manualLayout>
              </c:layout>
              <c:dLblPos val="t"/>
              <c:showVal val="1"/>
            </c:dLbl>
            <c:dLbl>
              <c:idx val="3"/>
              <c:layout>
                <c:manualLayout>
                  <c:x val="3.5319841092234109E-3"/>
                  <c:y val="-4.1192292380945239E-2"/>
                </c:manualLayout>
              </c:layout>
              <c:dLblPos val="t"/>
              <c:showVal val="1"/>
            </c:dLbl>
            <c:dLbl>
              <c:idx val="5"/>
              <c:layout>
                <c:manualLayout>
                  <c:x val="4.7093121456312148E-3"/>
                  <c:y val="-2.3848169273178836E-2"/>
                </c:manualLayout>
              </c:layout>
              <c:dLblPos val="t"/>
              <c:showVal val="1"/>
            </c:dLbl>
            <c:dLbl>
              <c:idx val="7"/>
              <c:layout>
                <c:manualLayout>
                  <c:x val="1.1773280364078037E-3"/>
                  <c:y val="-2.1680153884708016E-2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0"/>
                  <c:y val="-3.2520230827062027E-2"/>
                </c:manualLayout>
              </c:layout>
              <c:dLblPos val="t"/>
              <c:showVal val="1"/>
            </c:dLbl>
            <c:dLbl>
              <c:idx val="11"/>
              <c:layout>
                <c:manualLayout>
                  <c:x val="0"/>
                  <c:y val="-3.9024276992474433E-2"/>
                </c:manualLayout>
              </c:layout>
              <c:dLblPos val="t"/>
              <c:showVal val="1"/>
            </c:dLbl>
            <c:dLbl>
              <c:idx val="13"/>
              <c:layout>
                <c:manualLayout>
                  <c:x val="4.7093121456312148E-3"/>
                  <c:y val="-2.8184200050120442E-2"/>
                </c:manualLayout>
              </c:layout>
              <c:dLblPos val="t"/>
              <c:showVal val="1"/>
            </c:dLbl>
            <c:dLbl>
              <c:idx val="15"/>
              <c:layout>
                <c:manualLayout>
                  <c:x val="3.5319841092234109E-3"/>
                  <c:y val="-3.468824621553282E-2"/>
                </c:manualLayout>
              </c:layout>
              <c:dLblPos val="t"/>
              <c:showVal val="1"/>
            </c:dLbl>
            <c:dLbl>
              <c:idx val="17"/>
              <c:layout>
                <c:manualLayout>
                  <c:x val="1.5305264473301442E-2"/>
                  <c:y val="-6.5040461654124063E-3"/>
                </c:manualLayout>
              </c:layout>
              <c:dLblPos val="t"/>
              <c:showVal val="1"/>
            </c:dLbl>
            <c:dLbl>
              <c:idx val="18"/>
              <c:layout>
                <c:manualLayout>
                  <c:x val="2.7078544837379485E-2"/>
                  <c:y val="0"/>
                </c:manualLayout>
              </c:layout>
              <c:dLblPos val="t"/>
              <c:showVal val="1"/>
            </c:dLbl>
            <c:dLbl>
              <c:idx val="19"/>
              <c:layout>
                <c:manualLayout>
                  <c:x val="-4.7093121456312148E-3"/>
                  <c:y val="9.105664631577367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t"/>
              <c:showVal val="1"/>
            </c:dLbl>
            <c:dLblPos val="t"/>
            <c:showVal val="1"/>
          </c:dLbls>
          <c:cat>
            <c:strRef>
              <c:f>Лист1!$A$2:$A$21</c:f>
              <c:strCache>
                <c:ptCount val="20"/>
                <c:pt idx="0">
                  <c:v>МБДОУ д/с "Эрудит" г. Нижневартовск (1)</c:v>
                </c:pt>
                <c:pt idx="1">
                  <c:v>МБДОУ д/с "Красная шапочка" пгт. Междуреченский (223)</c:v>
                </c:pt>
                <c:pt idx="2">
                  <c:v>МКДОУ д/с "Золушка" п. Назарово (798)</c:v>
                </c:pt>
                <c:pt idx="3">
                  <c:v>МАДОУ д/с "Родничок" пгт. Междуреченский (1068)</c:v>
                </c:pt>
                <c:pt idx="4">
                  <c:v>МКДОУ д/с "Золотая рыбка" пгт. Кондинское (1373)</c:v>
                </c:pt>
                <c:pt idx="5">
                  <c:v>МКДОУ д/с "Теремок" пгт. Кондинское (1377)</c:v>
                </c:pt>
                <c:pt idx="6">
                  <c:v>МБДОУ д/с "Солнышко" пгт. Мортка (1702)</c:v>
                </c:pt>
                <c:pt idx="7">
                  <c:v>МКДОУ д/с "Русская березка" пгт. Кондинское (1724)</c:v>
                </c:pt>
                <c:pt idx="8">
                  <c:v>МКДОУ д/с "Елочка" п. Болчары (2030)</c:v>
                </c:pt>
                <c:pt idx="9">
                  <c:v>МБДОУ д/с "Сказка" пгт. Междуреченский (2196) </c:v>
                </c:pt>
                <c:pt idx="10">
                  <c:v>МКДОУ д/с "Теремок-2" пгт. Луговой (2364)</c:v>
                </c:pt>
                <c:pt idx="11">
                  <c:v>МКДОУ д/с "Красная шапочка-2" п. Половинка (2445)</c:v>
                </c:pt>
                <c:pt idx="12">
                  <c:v>МКДОУ д/с "Березка" п. Лиственичный (2503)</c:v>
                </c:pt>
                <c:pt idx="13">
                  <c:v>МКДОУ д/с "Рябинка" пгт. Куминский (2518)</c:v>
                </c:pt>
                <c:pt idx="14">
                  <c:v>МКДОУ д/с "Сказка" с . Леуши (2650)</c:v>
                </c:pt>
                <c:pt idx="15">
                  <c:v>МКДОУ д/с "Аленушка" пгт. Междуреченский (2724)</c:v>
                </c:pt>
                <c:pt idx="16">
                  <c:v>МКДОУ д/с "Ивущка" с. Алтай (2877)</c:v>
                </c:pt>
                <c:pt idx="17">
                  <c:v>МКДОУ д/с "Чебурашка" пгт. Междуреченский (3003)</c:v>
                </c:pt>
                <c:pt idx="18">
                  <c:v>МКДОУ д/с "Светлячок" п. Чантырья (2094)</c:v>
                </c:pt>
                <c:pt idx="19">
                  <c:v>МКДОУ д/с "Владимировский" д. Владимировка Красноярский край (3969)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63.2</c:v>
                </c:pt>
                <c:pt idx="1">
                  <c:v>49.39</c:v>
                </c:pt>
                <c:pt idx="2">
                  <c:v>45.36</c:v>
                </c:pt>
                <c:pt idx="3">
                  <c:v>44.15</c:v>
                </c:pt>
                <c:pt idx="4">
                  <c:v>42.92</c:v>
                </c:pt>
                <c:pt idx="5">
                  <c:v>42.9</c:v>
                </c:pt>
                <c:pt idx="6">
                  <c:v>41.660000000000004</c:v>
                </c:pt>
                <c:pt idx="7">
                  <c:v>41.59</c:v>
                </c:pt>
                <c:pt idx="8">
                  <c:v>40.449999999999996</c:v>
                </c:pt>
                <c:pt idx="9">
                  <c:v>39.82</c:v>
                </c:pt>
                <c:pt idx="10">
                  <c:v>39.090000000000003</c:v>
                </c:pt>
                <c:pt idx="11">
                  <c:v>38.71</c:v>
                </c:pt>
                <c:pt idx="12">
                  <c:v>38.43</c:v>
                </c:pt>
                <c:pt idx="13">
                  <c:v>38.379999999999995</c:v>
                </c:pt>
                <c:pt idx="14">
                  <c:v>37.849999999999994</c:v>
                </c:pt>
                <c:pt idx="15">
                  <c:v>37.550000000000004</c:v>
                </c:pt>
                <c:pt idx="16">
                  <c:v>36.790000000000006</c:v>
                </c:pt>
                <c:pt idx="17">
                  <c:v>36.04</c:v>
                </c:pt>
                <c:pt idx="18">
                  <c:v>35.6</c:v>
                </c:pt>
                <c:pt idx="19">
                  <c:v>15.41</c:v>
                </c:pt>
              </c:numCache>
            </c:numRef>
          </c:val>
        </c:ser>
        <c:dLbls>
          <c:showVal val="1"/>
        </c:dLbls>
        <c:marker val="1"/>
        <c:axId val="89434752"/>
        <c:axId val="89448832"/>
      </c:lineChart>
      <c:catAx>
        <c:axId val="89434752"/>
        <c:scaling>
          <c:orientation val="minMax"/>
        </c:scaling>
        <c:axPos val="b"/>
        <c:tickLblPos val="nextTo"/>
        <c:txPr>
          <a:bodyPr rot="-5400000" vert="horz" anchor="t" anchorCtr="1"/>
          <a:lstStyle/>
          <a:p>
            <a:pPr algn="just">
              <a:defRPr sz="1200" b="1"/>
            </a:pPr>
            <a:endParaRPr lang="ru-RU"/>
          </a:p>
        </c:txPr>
        <c:crossAx val="89448832"/>
        <c:crosses val="autoZero"/>
        <c:auto val="1"/>
        <c:lblAlgn val="ctr"/>
        <c:lblOffset val="100"/>
      </c:catAx>
      <c:valAx>
        <c:axId val="89448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89434752"/>
        <c:crosses val="autoZero"/>
        <c:crossBetween val="between"/>
      </c:valAx>
    </c:plotArea>
    <c:plotVisOnly val="1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0C39D-DADD-4FDB-849B-8A8E9EAC111C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51C1C-51EC-40F0-B79F-E85255839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1C1C-51EC-40F0-B79F-E852558399D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1C1C-51EC-40F0-B79F-E852558399D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1C1C-51EC-40F0-B79F-E852558399D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B897-8621-4D09-9DBD-ED6F83050B6B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7A94-A658-4EBE-83D4-881018615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B897-8621-4D09-9DBD-ED6F83050B6B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7A94-A658-4EBE-83D4-881018615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B897-8621-4D09-9DBD-ED6F83050B6B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7A94-A658-4EBE-83D4-881018615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B897-8621-4D09-9DBD-ED6F83050B6B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7A94-A658-4EBE-83D4-881018615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B897-8621-4D09-9DBD-ED6F83050B6B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7A94-A658-4EBE-83D4-881018615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B897-8621-4D09-9DBD-ED6F83050B6B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7A94-A658-4EBE-83D4-881018615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B897-8621-4D09-9DBD-ED6F83050B6B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7A94-A658-4EBE-83D4-881018615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B897-8621-4D09-9DBD-ED6F83050B6B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7A94-A658-4EBE-83D4-881018615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B897-8621-4D09-9DBD-ED6F83050B6B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7A94-A658-4EBE-83D4-881018615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B897-8621-4D09-9DBD-ED6F83050B6B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7A94-A658-4EBE-83D4-881018615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B897-8621-4D09-9DBD-ED6F83050B6B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7A94-A658-4EBE-83D4-881018615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5B897-8621-4D09-9DBD-ED6F83050B6B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57A94-A658-4EBE-83D4-881018615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0" y="1785926"/>
            <a:ext cx="8643998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800" b="1" spc="300" dirty="0" smtClean="0">
                <a:ln w="11430" cmpd="sng">
                  <a:solidFill>
                    <a:srgbClr val="008000"/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Публичный доклад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800" b="1" spc="300" dirty="0" smtClean="0">
                <a:ln w="11430" cmpd="sng">
                  <a:solidFill>
                    <a:srgbClr val="008000"/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сфере общего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800" b="1" spc="300" dirty="0" smtClean="0">
                <a:ln w="11430" cmpd="sng">
                  <a:solidFill>
                    <a:srgbClr val="008000"/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дополнительного образования </a:t>
            </a:r>
            <a:r>
              <a:rPr lang="ru-RU" sz="3800" b="1" spc="300" dirty="0" smtClean="0">
                <a:ln w="11430" cmpd="sng">
                  <a:solidFill>
                    <a:srgbClr val="008000"/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Кондинского </a:t>
            </a:r>
            <a:r>
              <a:rPr lang="ru-RU" sz="3800" b="1" spc="300" dirty="0" smtClean="0">
                <a:ln w="11430" cmpd="sng">
                  <a:solidFill>
                    <a:srgbClr val="008000"/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района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800" b="1" spc="300" dirty="0" smtClean="0">
                <a:ln w="11430" cmpd="sng">
                  <a:solidFill>
                    <a:srgbClr val="008000"/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2014 году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4546" y="0"/>
            <a:ext cx="53155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</a:t>
            </a: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Кондинского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Ханты-Мансийского автономного </a:t>
            </a:r>
            <a:r>
              <a:rPr lang="ru-RU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окргуа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Югра</a:t>
            </a:r>
            <a:endParaRPr lang="ru-RU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6273225"/>
            <a:ext cx="1568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25-26 августа</a:t>
            </a: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2015 г.</a:t>
            </a:r>
            <a:endParaRPr lang="ru-RU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 descr="G:\потому что опять делать мне нечего\Perechen-olimpiad-shkolnikov-na-2015-2016-uchebnyiy-god.jpe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43446"/>
            <a:ext cx="2586030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Материально-техническая база развивается достаточно активно на всех уровнях образования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428860" y="1142984"/>
            <a:ext cx="67151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Всероссийский рейтинг «Социальный навигатор»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61%  дошкольных образовательных организаций района  показали  хороший уровень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качества условий, созданных для ребенка в детском саду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реализации проекта «Наша новая школа»: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83% средних общеобразовательных школ созданы современные  условия обучения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071546"/>
            <a:ext cx="197169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523" y="4929198"/>
            <a:ext cx="2338149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49" y="4929198"/>
            <a:ext cx="195810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929198"/>
            <a:ext cx="2000264" cy="15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929454" y="5143512"/>
            <a:ext cx="1998645" cy="13286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Распределение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дошкольных учреждений района в сводном Всероссийском рейтинге «Социальный навигатор»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1857420" y="1000108"/>
          <a:ext cx="10787138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Доля образовательных организаций, требующих капитального ремонта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1000108"/>
            <a:ext cx="842968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lvl="0" indent="-355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(13,3% от числа школ): </a:t>
            </a:r>
          </a:p>
          <a:p>
            <a:pPr marL="723900" lvl="0" indent="-1762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270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МКОУ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Чантырская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СОШ, </a:t>
            </a:r>
          </a:p>
          <a:p>
            <a:pPr marL="723900" lvl="0" indent="-1762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270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МБОУ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Ушьинская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СОШ» 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детских садов (29,4%):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723900" marR="0" indent="-176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27063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МБДОУ детский сад «Красная шапочка» п. Междуреченский,</a:t>
            </a:r>
          </a:p>
          <a:p>
            <a:pPr marL="723900" marR="0" indent="-176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27063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МБДОУ детский сад «Сказка» п. Междуреченский,</a:t>
            </a:r>
          </a:p>
          <a:p>
            <a:pPr marL="723900" marR="0" indent="-176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27063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МКДОУ детский сад «Елочка» с. </a:t>
            </a:r>
            <a:r>
              <a:rPr lang="ru-RU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Болчары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723900" marR="0" indent="-176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27063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МКДОУ детский сад «Солнышко» п. </a:t>
            </a:r>
            <a:r>
              <a:rPr lang="ru-RU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Мортка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723900" marR="0" indent="-1762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27063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МКДОУ детский сад «Берёзка» п. Лиственничный.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357694"/>
            <a:ext cx="2714612" cy="1900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74" y="4357694"/>
            <a:ext cx="3714777" cy="1837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70301" y="4357694"/>
            <a:ext cx="2773699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0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Важный момент оценки системы образования – ее результаты 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44" y="857232"/>
            <a:ext cx="878687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лиц, сдавших ЕГЭ по русскому языку и математике, в общей численности выпускников - участников экзамена по данным предметам составила в 2013 году 98,3%, в 2014 году – 98,6% (показатель в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Югре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- 97,9%).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28564" y="2071678"/>
            <a:ext cx="87154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Динамика позиций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Кондинского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района в сводном окружном рейтинге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2013, 2014 гг.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2714620"/>
          <a:ext cx="8715438" cy="4149560"/>
        </p:xfrm>
        <a:graphic>
          <a:graphicData uri="http://schemas.openxmlformats.org/drawingml/2006/table">
            <a:tbl>
              <a:tblPr/>
              <a:tblGrid>
                <a:gridCol w="418312"/>
                <a:gridCol w="2082019"/>
                <a:gridCol w="2928958"/>
                <a:gridCol w="3286149"/>
              </a:tblGrid>
              <a:tr h="448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Место среди муниципальных образований 2013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Место среди муниципальных образований 2014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2400" b="1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b="1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62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b="1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87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b="1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indent="-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Доля обучающихся, принявших участие в олимпиадах и конкурсах различного уровня, увеличилась с 35% до 73%.</a:t>
            </a:r>
          </a:p>
          <a:p>
            <a:pPr marL="355600" marR="0" lvl="0" indent="-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Возросла доля молодых людей, занимающихся военно-прикладными и техническими видами спорта в общей численности допризывной молодежи с 30% до 45%.</a:t>
            </a: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Подростковая преступность снизилась на 70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50286" y="3929066"/>
            <a:ext cx="3441118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857628"/>
            <a:ext cx="2571768" cy="2660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500174"/>
          <a:ext cx="8643998" cy="4214844"/>
        </p:xfrm>
        <a:graphic>
          <a:graphicData uri="http://schemas.openxmlformats.org/drawingml/2006/table">
            <a:tbl>
              <a:tblPr/>
              <a:tblGrid>
                <a:gridCol w="3445497"/>
                <a:gridCol w="1220532"/>
                <a:gridCol w="1282769"/>
                <a:gridCol w="1296601"/>
                <a:gridCol w="1398599"/>
              </a:tblGrid>
              <a:tr h="19772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Среднемесячная заработная плата педагогических работников (руб.)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61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дошкольные учреждения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22 937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31 219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43 891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48 896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1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общеобразовательные учреждения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33 900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40 859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51 209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55 832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42844" y="285728"/>
            <a:ext cx="87868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Среднемесячная заработная плата педагогических работников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428736"/>
            <a:ext cx="8572795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 внимание!</a:t>
            </a:r>
            <a:endParaRPr lang="ru-RU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государственно – общественного управления </a:t>
            </a:r>
          </a:p>
          <a:p>
            <a:pPr algn="ctr"/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сфере образования </a:t>
            </a:r>
            <a:r>
              <a:rPr lang="ru-RU" sz="28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Кондинского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14282" y="1142984"/>
            <a:ext cx="864399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2014 году возросла доля общеобразовательных организаций, в которых взаимодействие с родителями осуществляется посредством постоянно-действующих реальных и виртуальных переговорных площадок  до 86,6% (2013 год – 6,67%)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Возросла доля  общеобразовательных организаций, в которых органы государственно-общественного управления принимают участие: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857224" y="4714884"/>
            <a:ext cx="80724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7800" marR="0" lvl="0" indent="-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разработке программ развития до 100%                                   (2013 год – 93,33%), 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7800" marR="0" lvl="0" indent="-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иных нормативно-правовых актов школы и программ                                  до 86,7% (2013 год – 73,33%).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показателей демографической ситуации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Численность постоянного населения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Кондинского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района, 1996-2014 годы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28736"/>
          <a:ext cx="91440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показателей демографической ситуации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571480"/>
          <a:ext cx="8839615" cy="6103965"/>
        </p:xfrm>
        <a:graphic>
          <a:graphicData uri="http://schemas.openxmlformats.org/drawingml/2006/table">
            <a:tbl>
              <a:tblPr/>
              <a:tblGrid>
                <a:gridCol w="1617194"/>
                <a:gridCol w="1443560"/>
                <a:gridCol w="1444484"/>
                <a:gridCol w="1444484"/>
                <a:gridCol w="1444484"/>
                <a:gridCol w="1445409"/>
              </a:tblGrid>
              <a:tr h="265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2010 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2011 год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2012 год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2013 год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15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Среднегодовая численность постоянного населения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34 694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34 109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33 776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32 851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32 343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61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Родилось (данные статистики)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524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543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498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524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527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390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Коэффициент рождаемости (число родившихся на 1000 человек населения)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Кондинский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16,0</a:t>
                      </a:r>
                      <a:endParaRPr lang="ru-RU" sz="1400" b="1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Югра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17,7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17,7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17,3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12,6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13,3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13,3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13,3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390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Коэффициент смертности (число умерших на 1000 человек населения)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Кондинский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Югра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12,6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13,3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13,3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13,1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390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Коэффициент естественного прироста (на 1000 человек населения)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Кондинский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400" b="1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Югра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9,6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9,9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10,9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-1,7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-0,9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18" marR="57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показателей демографической ситуации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42918"/>
            <a:ext cx="87868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Численность детского населения </a:t>
            </a: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 данным органов </a:t>
            </a:r>
            <a:r>
              <a:rPr lang="ru-RU" sz="24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госстатистики</a:t>
            </a: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571612"/>
          <a:ext cx="850112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Охват дошкольным образованием </a:t>
            </a:r>
          </a:p>
          <a:p>
            <a:pPr algn="ctr"/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(от 1 года до 6 лет)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071546"/>
          <a:ext cx="91440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Охват дошкольным образованием </a:t>
            </a:r>
          </a:p>
          <a:p>
            <a:pPr algn="ctr"/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(от 1 года до 6 лет)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44" y="1357298"/>
            <a:ext cx="8643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Создано 107 новых дополнительных мест в шести детских садах за счет эффективного использования помещений: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500166" y="2285992"/>
            <a:ext cx="68580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7800" lvl="0" indent="-177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«Красная шапочка»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 Междуреченский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- 32,  </a:t>
            </a:r>
          </a:p>
          <a:p>
            <a:pPr marL="177800" lvl="0" indent="-177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«Родничок»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 Междуреченский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- 32, </a:t>
            </a:r>
          </a:p>
          <a:p>
            <a:pPr marL="177800" lvl="0" indent="-177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Аленушка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 Междуреченский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15, </a:t>
            </a:r>
          </a:p>
          <a:p>
            <a:pPr marL="177800" lvl="0" indent="-177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Чебурашка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 Междуреченский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- 10, 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«Сказка» п. Междуреченский – 10, 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«Сказка»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п.Леуши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8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3" y="3857628"/>
            <a:ext cx="136614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72330" y="2786058"/>
            <a:ext cx="1985386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44" y="5286388"/>
            <a:ext cx="256752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42845" y="2357430"/>
            <a:ext cx="1357322" cy="1017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286512" y="4643446"/>
            <a:ext cx="2573376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428992" y="4786322"/>
            <a:ext cx="2357454" cy="1568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Вариативные формы предоставления услуг дошкольного образования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857232"/>
            <a:ext cx="885828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indent="-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3 детских садах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функционировали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 кратковременного пребывания: «Красная шапочка» п. Междуреченский, «Солнышко»                   п.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Мортка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«Русская березка» п.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Кондинское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</a:p>
          <a:p>
            <a:pPr marL="355600" marR="0" lvl="0" indent="-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родителей, дети которых не посещают детский сад, вели свою работу 16 консультативных пунктов (в образовательных организациях п. Междуреченский, п. </a:t>
            </a:r>
            <a:r>
              <a:rPr lang="ru-RU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Куминский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п. Луговой, п. </a:t>
            </a:r>
            <a:r>
              <a:rPr lang="ru-RU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Мулымья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с. </a:t>
            </a:r>
            <a:r>
              <a:rPr lang="ru-RU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Болчары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с. </a:t>
            </a:r>
            <a:r>
              <a:rPr lang="ru-RU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Леуши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п. </a:t>
            </a:r>
            <a:r>
              <a:rPr lang="ru-RU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Мортка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314324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детей в группах кратковременного пребывания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3643314"/>
          <a:ext cx="9144000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01.01.2015 года в очереди на получение места в детских садах было зарегистрировано 5</a:t>
            </a: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60 детей от 0 до 3-х лет                           (в п. Междуреченский – 511 детей, </a:t>
            </a:r>
            <a:r>
              <a:rPr kumimoji="0" lang="ru-RU" sz="24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Мулымья</a:t>
            </a: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5, </a:t>
            </a:r>
            <a:r>
              <a:rPr kumimoji="0" lang="ru-RU" sz="24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Куминский</a:t>
            </a: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 16, </a:t>
            </a:r>
            <a:r>
              <a:rPr kumimoji="0" lang="ru-RU" sz="24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Леуши</a:t>
            </a: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28), что меньше на 172 ребенка по отношению                    к 01.01.2014.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73050" marR="0" lvl="0" indent="-2730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Отсутствует очередность в дошкольные образовательные организации среди детей  3 -7 лет </a:t>
            </a:r>
            <a:r>
              <a:rPr kumimoji="0" lang="ru-RU" sz="2400" b="1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2400" b="1" i="0" u="none" strike="noStrike" cap="none" normalizeH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охват </a:t>
            </a:r>
            <a:r>
              <a:rPr kumimoji="0" lang="ru-RU" sz="2400" b="1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дошкольным образованием детей в возрасте 3-7 лет составил 100%.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290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Очередность в дошкольные </a:t>
            </a:r>
          </a:p>
          <a:p>
            <a:pPr algn="ctr"/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образовательные организации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801587"/>
            <a:ext cx="3094528" cy="16278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912</Words>
  <Application>Microsoft Office PowerPoint</Application>
  <PresentationFormat>Экран (4:3)</PresentationFormat>
  <Paragraphs>253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Козлова Маргарита Аркадьевна</cp:lastModifiedBy>
  <cp:revision>50</cp:revision>
  <dcterms:created xsi:type="dcterms:W3CDTF">2013-10-17T04:26:36Z</dcterms:created>
  <dcterms:modified xsi:type="dcterms:W3CDTF">2015-08-25T02:41:01Z</dcterms:modified>
</cp:coreProperties>
</file>