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73" r:id="rId4"/>
    <p:sldId id="257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339933"/>
    <a:srgbClr val="0000FF"/>
    <a:srgbClr val="808000"/>
    <a:srgbClr val="FF6600"/>
    <a:srgbClr val="B2B2B2"/>
    <a:srgbClr val="FF00FF"/>
    <a:srgbClr val="009900"/>
    <a:srgbClr val="66FFCC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926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DED2B-65FE-4829-B239-68CF392774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1566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7F46D-BFF8-43B3-BF38-F3B5C008D4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348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636A2-CD72-4058-8F3A-280E274794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03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1CC20-BC6F-4A26-BBF0-E41197037C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725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9FACC-C17C-4E83-B361-8963CCFD92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532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18AB5-EA17-46E9-A820-827A43328C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478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7D20F-5BE5-4B71-9878-98F7BFDD13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5875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8004D-BBE2-4401-B0D1-C3F696ACDA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6177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47E08-6546-4AA9-B641-73786B8672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245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E95D9-18CE-4868-A98A-FC8D0EA1BB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2159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F8F1-2593-4FDB-94E0-B63DA5890B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932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F03F6FD-8BFB-4D08-9380-EC51ED74D5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38" y="980728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«Целевые ориентиры ФГОС дошкольного образования – социальные и психологические характеристики возможных достижений ребёнка на этапе завершения дошкольного образования» 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683" y="260648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ребёнок обладает развитым воображение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м, которое реализуется в разных видах деятельности. Умеет подчиняться разным правилам и социальным нормам, различать условную и реальную ситуации, в том числе игровую и учебную;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2683" y="2245888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творческие способности ребёнка также проявляются в рисовании, придумывании сказок, танцах, пении и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т. п. Ребёнок может фантазировать вслух, играть звуками и словами. Хорошо понимает устную речь и может выражать свои мысли и желания;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68" y="4365104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DBF5F9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у ребёнка развита крупная и мелкая моторика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. Он может контролировать свои движения и управлять ими, обладает развитой потребностью бегать, прыгать, мастерить поделки из различных материалов и т. п.;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71846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097" y="332656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sng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ребёнок способен к волевым усилиям в разных видах деятельности,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преодолевать сиюминутные побуждения, доводить до конца начатое дело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571" y="1532985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ребёнок проявляет любознательность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, задаёт вопросы, касающиеся близких и далёких предметов и явлений, интересуется причинно-следственными связями (как? почему? зачем?), пытается самостоятельно придумывать объяснения явлениям природы и поступкам людей. Обладает начальными знаниями о себе, о предметном, природном, социальном и культурном мире, в котором он живёт. Ребёнок способен к принятию собственных решений, опираясь на свои знания и умения в различных сферах действительности.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93687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2001" y="2673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ln w="12700">
                  <a:solidFill>
                    <a:srgbClr val="073E87">
                      <a:satMod val="155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/>
              </a:rPr>
              <a:t>Целевые ориентиры </a:t>
            </a:r>
            <a:r>
              <a:rPr lang="ru-RU" sz="3600" b="1" dirty="0" smtClean="0">
                <a:ln w="12700">
                  <a:solidFill>
                    <a:srgbClr val="073E87">
                      <a:satMod val="155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/>
              </a:rPr>
              <a:t>Дошкольного Образования</a:t>
            </a:r>
            <a:endParaRPr lang="ru-RU" sz="3600" b="1" dirty="0">
              <a:ln w="12700">
                <a:solidFill>
                  <a:srgbClr val="073E87">
                    <a:satMod val="155000"/>
                  </a:srgb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ndar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3526" y="1227061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не подлежат непосредственной оценке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,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в том числе в виде педагогической диагностики (мониторинга), и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BF5F9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не являются основанием для их формального сравнения с реальными достижениями детей. 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Они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не являются основой объективной оценки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соответствия установленным требованиям образовательной деятельности и подготовки воспитанников. 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Освоение Программы не сопровождается проведением промежуточных аттестаций и итоговой аттестации воспитанников.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00520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636" y="1484784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выступают основаниями преемственности дошкольного и начального общего образования.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При соблюдении требований к условиям реализации Программы настоящие целевые ориентиры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BF5F9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предполагают формирование у детей дошкольного возраста предпосылок учебной деятельности на этапе завершения ими дошкольного образования.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636" y="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ln w="12700">
                  <a:solidFill>
                    <a:srgbClr val="073E87">
                      <a:satMod val="155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/>
              </a:rPr>
              <a:t>Целевые ориентиры Дошкольного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6300857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2293938"/>
            <a:ext cx="2232025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3358716" y="699402"/>
            <a:ext cx="2426568" cy="52216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Настойчивый </a:t>
            </a:r>
          </a:p>
        </p:txBody>
      </p:sp>
      <p:sp>
        <p:nvSpPr>
          <p:cNvPr id="4" name="Овал 3"/>
          <p:cNvSpPr/>
          <p:nvPr/>
        </p:nvSpPr>
        <p:spPr>
          <a:xfrm>
            <a:off x="545495" y="771327"/>
            <a:ext cx="2454914" cy="522166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Аккуратный </a:t>
            </a:r>
          </a:p>
        </p:txBody>
      </p:sp>
      <p:sp>
        <p:nvSpPr>
          <p:cNvPr id="5" name="Овал 4"/>
          <p:cNvSpPr/>
          <p:nvPr/>
        </p:nvSpPr>
        <p:spPr>
          <a:xfrm>
            <a:off x="42105" y="1492250"/>
            <a:ext cx="2491632" cy="531566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Дружелюбный </a:t>
            </a:r>
          </a:p>
        </p:txBody>
      </p:sp>
      <p:sp>
        <p:nvSpPr>
          <p:cNvPr id="6" name="Овал 5"/>
          <p:cNvSpPr/>
          <p:nvPr/>
        </p:nvSpPr>
        <p:spPr>
          <a:xfrm>
            <a:off x="42105" y="2293938"/>
            <a:ext cx="2674740" cy="357803"/>
          </a:xfrm>
          <a:prstGeom prst="ellipse">
            <a:avLst/>
          </a:prstGeom>
          <a:solidFill>
            <a:srgbClr val="7030A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Внимательный </a:t>
            </a:r>
          </a:p>
        </p:txBody>
      </p:sp>
      <p:sp>
        <p:nvSpPr>
          <p:cNvPr id="7" name="Овал 6"/>
          <p:cNvSpPr/>
          <p:nvPr/>
        </p:nvSpPr>
        <p:spPr>
          <a:xfrm>
            <a:off x="148464" y="2792780"/>
            <a:ext cx="1940144" cy="409807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Здоровый </a:t>
            </a:r>
          </a:p>
        </p:txBody>
      </p:sp>
      <p:sp>
        <p:nvSpPr>
          <p:cNvPr id="8" name="Овал 7"/>
          <p:cNvSpPr/>
          <p:nvPr/>
        </p:nvSpPr>
        <p:spPr>
          <a:xfrm>
            <a:off x="205417" y="3303498"/>
            <a:ext cx="2621519" cy="572258"/>
          </a:xfrm>
          <a:prstGeom prst="ellipse">
            <a:avLst/>
          </a:prstGeom>
          <a:solidFill>
            <a:srgbClr val="FF9999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Физически развитый </a:t>
            </a:r>
          </a:p>
        </p:txBody>
      </p:sp>
      <p:sp>
        <p:nvSpPr>
          <p:cNvPr id="9" name="Овал 8"/>
          <p:cNvSpPr/>
          <p:nvPr/>
        </p:nvSpPr>
        <p:spPr>
          <a:xfrm>
            <a:off x="89916" y="4030126"/>
            <a:ext cx="3366072" cy="511037"/>
          </a:xfrm>
          <a:prstGeom prst="ellipse">
            <a:avLst/>
          </a:prstGeom>
          <a:solidFill>
            <a:srgbClr val="0F6FC6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Коммуникативный </a:t>
            </a:r>
          </a:p>
        </p:txBody>
      </p:sp>
      <p:sp>
        <p:nvSpPr>
          <p:cNvPr id="10" name="Овал 9"/>
          <p:cNvSpPr/>
          <p:nvPr/>
        </p:nvSpPr>
        <p:spPr>
          <a:xfrm>
            <a:off x="60312" y="4743133"/>
            <a:ext cx="3059832" cy="519400"/>
          </a:xfrm>
          <a:prstGeom prst="ellipse">
            <a:avLst/>
          </a:prstGeom>
          <a:solidFill>
            <a:srgbClr val="666699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Сообразительный </a:t>
            </a:r>
          </a:p>
        </p:txBody>
      </p:sp>
      <p:sp>
        <p:nvSpPr>
          <p:cNvPr id="11" name="Овал 10"/>
          <p:cNvSpPr/>
          <p:nvPr/>
        </p:nvSpPr>
        <p:spPr>
          <a:xfrm>
            <a:off x="73836" y="5340379"/>
            <a:ext cx="3071313" cy="569703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Любознательный </a:t>
            </a:r>
          </a:p>
        </p:txBody>
      </p:sp>
      <p:sp>
        <p:nvSpPr>
          <p:cNvPr id="12" name="Овал 11"/>
          <p:cNvSpPr/>
          <p:nvPr/>
        </p:nvSpPr>
        <p:spPr>
          <a:xfrm>
            <a:off x="968873" y="6093296"/>
            <a:ext cx="2239469" cy="476940"/>
          </a:xfrm>
          <a:prstGeom prst="ellipse">
            <a:avLst/>
          </a:prstGeom>
          <a:solidFill>
            <a:srgbClr val="C000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Креативный </a:t>
            </a:r>
          </a:p>
        </p:txBody>
      </p:sp>
      <p:sp>
        <p:nvSpPr>
          <p:cNvPr id="13" name="Овал 12"/>
          <p:cNvSpPr/>
          <p:nvPr/>
        </p:nvSpPr>
        <p:spPr>
          <a:xfrm>
            <a:off x="3549477" y="6093296"/>
            <a:ext cx="2138536" cy="476913"/>
          </a:xfrm>
          <a:prstGeom prst="ellipse">
            <a:avLst/>
          </a:prstGeom>
          <a:solidFill>
            <a:srgbClr val="0099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Книголюб </a:t>
            </a:r>
          </a:p>
        </p:txBody>
      </p:sp>
      <p:sp>
        <p:nvSpPr>
          <p:cNvPr id="14" name="Овал 13"/>
          <p:cNvSpPr/>
          <p:nvPr/>
        </p:nvSpPr>
        <p:spPr>
          <a:xfrm>
            <a:off x="2870764" y="1330838"/>
            <a:ext cx="3589548" cy="531566"/>
          </a:xfrm>
          <a:prstGeom prst="ellipse">
            <a:avLst/>
          </a:prstGeom>
          <a:solidFill>
            <a:srgbClr val="7030A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Социализированный</a:t>
            </a:r>
          </a:p>
        </p:txBody>
      </p:sp>
      <p:sp>
        <p:nvSpPr>
          <p:cNvPr id="15" name="Овал 14"/>
          <p:cNvSpPr/>
          <p:nvPr/>
        </p:nvSpPr>
        <p:spPr>
          <a:xfrm>
            <a:off x="6357142" y="771328"/>
            <a:ext cx="2761094" cy="522166"/>
          </a:xfrm>
          <a:prstGeom prst="ellipse">
            <a:avLst/>
          </a:prstGeom>
          <a:solidFill>
            <a:srgbClr val="0070C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Толерантный </a:t>
            </a:r>
          </a:p>
        </p:txBody>
      </p:sp>
      <p:sp>
        <p:nvSpPr>
          <p:cNvPr id="16" name="Овал 15"/>
          <p:cNvSpPr/>
          <p:nvPr/>
        </p:nvSpPr>
        <p:spPr>
          <a:xfrm>
            <a:off x="6891623" y="1508030"/>
            <a:ext cx="2140474" cy="500006"/>
          </a:xfrm>
          <a:prstGeom prst="ellipse">
            <a:avLst/>
          </a:prstGeom>
          <a:solidFill>
            <a:srgbClr val="FF00FF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Волевой</a:t>
            </a:r>
          </a:p>
        </p:txBody>
      </p:sp>
      <p:sp>
        <p:nvSpPr>
          <p:cNvPr id="17" name="Овал 16"/>
          <p:cNvSpPr/>
          <p:nvPr/>
        </p:nvSpPr>
        <p:spPr>
          <a:xfrm>
            <a:off x="5883547" y="2251563"/>
            <a:ext cx="3148550" cy="340679"/>
          </a:xfrm>
          <a:prstGeom prst="ellipse">
            <a:avLst/>
          </a:prstGeom>
          <a:solidFill>
            <a:srgbClr val="B2B2B2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Самостоятельный </a:t>
            </a:r>
          </a:p>
        </p:txBody>
      </p:sp>
      <p:sp>
        <p:nvSpPr>
          <p:cNvPr id="18" name="Овал 17"/>
          <p:cNvSpPr/>
          <p:nvPr/>
        </p:nvSpPr>
        <p:spPr>
          <a:xfrm>
            <a:off x="6965347" y="2706912"/>
            <a:ext cx="1923701" cy="4956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Активный </a:t>
            </a:r>
          </a:p>
        </p:txBody>
      </p:sp>
      <p:sp>
        <p:nvSpPr>
          <p:cNvPr id="19" name="Овал 18"/>
          <p:cNvSpPr/>
          <p:nvPr/>
        </p:nvSpPr>
        <p:spPr>
          <a:xfrm>
            <a:off x="6529688" y="3408093"/>
            <a:ext cx="2600164" cy="458777"/>
          </a:xfrm>
          <a:prstGeom prst="ellipse">
            <a:avLst/>
          </a:prstGeom>
          <a:solidFill>
            <a:srgbClr val="FF66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Инициативный </a:t>
            </a:r>
          </a:p>
        </p:txBody>
      </p:sp>
      <p:sp>
        <p:nvSpPr>
          <p:cNvPr id="20" name="Овал 19"/>
          <p:cNvSpPr/>
          <p:nvPr/>
        </p:nvSpPr>
        <p:spPr>
          <a:xfrm>
            <a:off x="6262524" y="4094436"/>
            <a:ext cx="2885818" cy="468039"/>
          </a:xfrm>
          <a:prstGeom prst="ellipse">
            <a:avLst/>
          </a:prstGeom>
          <a:solidFill>
            <a:srgbClr val="8080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Жизнерадостный </a:t>
            </a:r>
          </a:p>
        </p:txBody>
      </p:sp>
      <p:sp>
        <p:nvSpPr>
          <p:cNvPr id="21" name="Овал 20"/>
          <p:cNvSpPr/>
          <p:nvPr/>
        </p:nvSpPr>
        <p:spPr>
          <a:xfrm>
            <a:off x="6733382" y="4674145"/>
            <a:ext cx="2123133" cy="629549"/>
          </a:xfrm>
          <a:prstGeom prst="ellipse">
            <a:avLst/>
          </a:prstGeom>
          <a:solidFill>
            <a:srgbClr val="0000FF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Правдивый </a:t>
            </a:r>
          </a:p>
        </p:txBody>
      </p:sp>
      <p:sp>
        <p:nvSpPr>
          <p:cNvPr id="22" name="Овал 21"/>
          <p:cNvSpPr/>
          <p:nvPr/>
        </p:nvSpPr>
        <p:spPr>
          <a:xfrm>
            <a:off x="6737605" y="5310456"/>
            <a:ext cx="2267149" cy="629548"/>
          </a:xfrm>
          <a:prstGeom prst="ellipse">
            <a:avLst/>
          </a:prstGeom>
          <a:solidFill>
            <a:srgbClr val="339933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Совестливый </a:t>
            </a:r>
          </a:p>
        </p:txBody>
      </p:sp>
      <p:sp>
        <p:nvSpPr>
          <p:cNvPr id="23" name="Овал 22"/>
          <p:cNvSpPr/>
          <p:nvPr/>
        </p:nvSpPr>
        <p:spPr>
          <a:xfrm>
            <a:off x="5942483" y="6093296"/>
            <a:ext cx="2855982" cy="476913"/>
          </a:xfrm>
          <a:prstGeom prst="ellipse">
            <a:avLst/>
          </a:prstGeom>
          <a:solidFill>
            <a:srgbClr val="CC00CC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Осведомленный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9231" y="0"/>
            <a:ext cx="7585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Социальный портрет выпускника ДОУ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8203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84976" cy="568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Пути достижения данного социального портрета выпускника.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- создание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развивающей предметно-пространственной среды: насыщенной, трансформируемой, полифункциональной, вариативной, доступной и безопасной;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- использование новых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современных инновационных образовательных технологий;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- оснащение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педагогического процесса методической базой и профессиональными педагогическими кадрами.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1569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680" y="764704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7406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948" y="41251"/>
            <a:ext cx="864096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Новая концепция в качестве ключевых целей и задач дошкольного воспитания определила следующие:</a:t>
            </a:r>
            <a:b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/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1. Охрана и укрепление здоровья детей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(как физического, так и пси­хического). Приоритетность этой задачи связана с особенностями перио­да раннего детства, физиологической незрелостью и ранимостью ребен­ка, подверженностью его к различным заболеваниям.</a:t>
            </a:r>
          </a:p>
        </p:txBody>
      </p:sp>
      <p:pic>
        <p:nvPicPr>
          <p:cNvPr id="4" name="Picture 4" descr="C:\Users\связной\Desktop\Новая папка (4)\DSCN42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2146" y="4221088"/>
            <a:ext cx="2741977" cy="1981126"/>
          </a:xfrm>
          <a:prstGeom prst="rect">
            <a:avLst/>
          </a:prstGeom>
          <a:solidFill>
            <a:sysClr val="window" lastClr="FFFFFF"/>
          </a:solidFill>
          <a:ln w="57150" cap="flat" cmpd="thickThin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59011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2400" b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Гуманизация</a:t>
            </a:r>
            <a:r>
              <a:rPr 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целей и принципов образовательной работы с детьми.</a:t>
            </a:r>
            <a:r>
              <a:rPr lang="ru-RU" sz="2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Переориентация </a:t>
            </a:r>
            <a:r>
              <a:rPr lang="ru-RU" sz="2400" b="1" kern="0" dirty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учебно-дисциплинарной на личностно-ориентированную модель взаимодействия с детьми, </a:t>
            </a:r>
            <a:r>
              <a:rPr lang="ru-RU" sz="24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направленную </a:t>
            </a:r>
            <a:r>
              <a:rPr lang="ru-RU" sz="2400" b="1" kern="0" dirty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развитие индивидуальности ребенка, раскрытие его </a:t>
            </a:r>
            <a:r>
              <a:rPr lang="ru-RU" sz="24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способ­ностей.</a:t>
            </a:r>
            <a:endParaRPr lang="ru-RU" dirty="0"/>
          </a:p>
        </p:txBody>
      </p:sp>
      <p:pic>
        <p:nvPicPr>
          <p:cNvPr id="3" name="Picture 3" descr="G:\фото к конкурсу\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2972801"/>
            <a:ext cx="2177364" cy="2375306"/>
          </a:xfrm>
          <a:prstGeom prst="rect">
            <a:avLst/>
          </a:prstGeom>
          <a:solidFill>
            <a:sysClr val="window" lastClr="FFFFFF"/>
          </a:solidFill>
          <a:ln w="57150" cap="flat" cmpd="thickThin" algn="ctr">
            <a:solidFill>
              <a:srgbClr val="FFFF00"/>
            </a:solidFill>
            <a:prstDash val="solid"/>
          </a:ln>
          <a:effectLst/>
        </p:spPr>
      </p:pic>
      <p:pic>
        <p:nvPicPr>
          <p:cNvPr id="3076" name="Picture 4" descr="http://iskorka16.nethouse.ru/static/img/0000/0001/0172/10172058.pqc8j2pcc9.900x1000.JPG?137310879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73815"/>
            <a:ext cx="1886224" cy="2111879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177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056" y="404664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3. Признание уникальности дошкольного детства как приоритетного и уникального периода в жизни человека. </a:t>
            </a:r>
            <a:r>
              <a:rPr lang="ru-RU" sz="24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ся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работа в дет­ском саду должна быть направлена на обеспечение условий для полноценного «проживания» детьми этого уни­кального периода. </a:t>
            </a:r>
            <a:r>
              <a:rPr lang="ru-RU" sz="24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азвитие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самоценных для ребенка видов деятельности (прежде всего, сюжетно-ролевой игры), развитие творческого начала и воображения ребенка.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2051" name="Picture 3" descr="C:\Users\связной\Desktop\10171857.31klbuf01q.900x1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56" y="4005065"/>
            <a:ext cx="2166909" cy="1643844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8 марта утренник\DSCN13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973" y="4005065"/>
            <a:ext cx="2226287" cy="1591988"/>
          </a:xfrm>
          <a:prstGeom prst="rect">
            <a:avLst/>
          </a:prstGeom>
          <a:noFill/>
          <a:ln w="57785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4. Переход от зуновской парадигмы образования к ориентации на раз­витие способностей ребенка.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Задача дошкольного образования -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разви­тие творческой актив­ности, самостоятельности, произвольности, самосознания и др. Показате­ль эффективности образования -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не «обученность» детей или сумма усвоенных ими знаний, а уровень психиче­ского развития каждого ребенка.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4098" name="Picture 2" descr="http://iskorka16.nethouse.ru/static/img/0000/0001/0171/10171808.aftrimgp0p.900x1000.jpg?13731083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284984"/>
            <a:ext cx="4104456" cy="3312368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skorka16.nethouse.ru/static/img/0000/0001/0171/10171991.e5h0t6b8e3.900x1000.JPG?13731087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634" y="3284984"/>
            <a:ext cx="4126619" cy="3304782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33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8909" y="260648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5. Воспитание основ базиса личностной культуры</a:t>
            </a:r>
            <a:r>
              <a:rPr lang="ru-RU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риентация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на общечеловеческие ценности (красота, добро, исти­на), средства жизнедеятельности (представления о действительности, способы активного взаимодействия с миром, проявление эмоционально - оценочного отношения к происходящему. Передача ценностей и средства активного отношения к миру может быть осуществлена только при учете возраста детей.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5122" name="Picture 2" descr="C:\Users\связной\Pictures\1 ри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79191"/>
            <a:ext cx="3960440" cy="3096344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09" y="3479192"/>
            <a:ext cx="4070571" cy="3127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095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1657" y="332656"/>
            <a:ext cx="84969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Итоговый результат дошкольного образования представляет собой «социальный» портрет ребенка 7 лет, освоившего основную общеобразовательную программу дошкольного образования.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В его основе –  совокупность интегративных качеств ребенка как адекватных характеристик его развития в дошкольном возрасте.</a:t>
            </a:r>
          </a:p>
        </p:txBody>
      </p:sp>
    </p:spTree>
    <p:extLst>
      <p:ext uri="{BB962C8B-B14F-4D97-AF65-F5344CB8AC3E}">
        <p14:creationId xmlns:p14="http://schemas.microsoft.com/office/powerpoint/2010/main" val="3363350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вязной\Downloads\i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055" y="2257425"/>
            <a:ext cx="2400089" cy="2755962"/>
          </a:xfrm>
          <a:prstGeom prst="rect">
            <a:avLst/>
          </a:prstGeom>
          <a:noFill/>
          <a:ln w="15875" cap="rnd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384320" y="821620"/>
            <a:ext cx="2088232" cy="914400"/>
          </a:xfrm>
          <a:prstGeom prst="roundRect">
            <a:avLst/>
          </a:prstGeom>
          <a:solidFill>
            <a:srgbClr val="FF9999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Эмоционально отзывчивый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22701" y="821620"/>
            <a:ext cx="1706488" cy="914400"/>
          </a:xfrm>
          <a:prstGeom prst="roundRect">
            <a:avLst/>
          </a:prstGeom>
          <a:solidFill>
            <a:srgbClr val="7030A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Физически развитый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,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2833" y="1800225"/>
            <a:ext cx="2680320" cy="914400"/>
          </a:xfrm>
          <a:prstGeom prst="roundRect">
            <a:avLst/>
          </a:prstGeom>
          <a:solidFill>
            <a:srgbClr val="7CCA62">
              <a:lumMod val="75000"/>
            </a:srgb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Любознательный,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активный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31615" y="1736020"/>
            <a:ext cx="2635734" cy="1435805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  <a:ea typeface="Times New Roman"/>
              </a:rPr>
              <a:t>Владеет универсальными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  <a:ea typeface="Times New Roman"/>
              </a:rPr>
              <a:t>предпосылками учебной деятельности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31615" y="3273363"/>
            <a:ext cx="2668463" cy="1740024"/>
          </a:xfrm>
          <a:prstGeom prst="roundRect">
            <a:avLst/>
          </a:prstGeom>
          <a:solidFill>
            <a:srgbClr val="00CC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Имеет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первичные представления о себе, семье, обществе, государстве, мире и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природе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6149" y="5612526"/>
            <a:ext cx="2651370" cy="1224136"/>
          </a:xfrm>
          <a:prstGeom prst="roundRect">
            <a:avLst/>
          </a:prstGeom>
          <a:solidFill>
            <a:srgbClr val="0F6FC6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Способен решать интеллектуальные и личностные задачи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9470" y="2902783"/>
            <a:ext cx="2653952" cy="1616908"/>
          </a:xfrm>
          <a:prstGeom prst="roundRect">
            <a:avLst/>
          </a:prstGeom>
          <a:solidFill>
            <a:srgbClr val="9933FF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Владеет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средствами общения и способами взаимодействия со взрослыми и сверстниками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2489" y="4668727"/>
            <a:ext cx="2664296" cy="2167935"/>
          </a:xfrm>
          <a:prstGeom prst="roundRect">
            <a:avLst/>
          </a:prstGeom>
          <a:solidFill>
            <a:srgbClr val="CC33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Способен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управлять своим поведением и планировать свои действия на основе первичных ценностных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представлений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68055" y="5373215"/>
            <a:ext cx="2207890" cy="1206535"/>
          </a:xfrm>
          <a:prstGeom prst="roundRect">
            <a:avLst/>
          </a:prstGeom>
          <a:solidFill>
            <a:srgbClr val="FF33CC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В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ладеет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необходимыми умениями и навыками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8101" y="236845"/>
            <a:ext cx="84277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Социальный п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ортрет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дошкольника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35727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Целевые  ориентиры Дошкольного Образования -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BF5F9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социальные и психологические характеристики возможных достижений ребёнка на этапе завершения уровня ДО: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1436" y="2076530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ребёнок проявляет инициативность и самостоятельность в разных видах деятельности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– игре, общении, конструировании и др. Способен выбирать себе род занятий, участников совместной деятельности, обнаруживает способность к воплощению разнообразных замыслов;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1436" y="4384854"/>
            <a:ext cx="85491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ребёнок уверен в своих силах, открыт внешнему миру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, положительно относится к себе и к другим, обладает чувством собственного достоинства. Активно взаимодействует со сверстниками и взрослыми, участвует в совместных играх;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886706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794</Words>
  <Application>Microsoft Office PowerPoint</Application>
  <PresentationFormat>Экран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50</cp:revision>
  <dcterms:created xsi:type="dcterms:W3CDTF">2012-08-12T16:04:58Z</dcterms:created>
  <dcterms:modified xsi:type="dcterms:W3CDTF">2015-05-29T08:24:26Z</dcterms:modified>
</cp:coreProperties>
</file>