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76" r:id="rId3"/>
    <p:sldId id="278" r:id="rId4"/>
    <p:sldId id="265" r:id="rId5"/>
    <p:sldId id="279" r:id="rId6"/>
    <p:sldId id="280" r:id="rId7"/>
    <p:sldId id="281" r:id="rId8"/>
    <p:sldId id="282" r:id="rId9"/>
    <p:sldId id="283" r:id="rId10"/>
    <p:sldId id="284" r:id="rId11"/>
    <p:sldId id="257" r:id="rId12"/>
    <p:sldId id="258" r:id="rId13"/>
    <p:sldId id="259" r:id="rId14"/>
    <p:sldId id="261" r:id="rId15"/>
    <p:sldId id="260" r:id="rId16"/>
    <p:sldId id="262" r:id="rId17"/>
    <p:sldId id="263" r:id="rId18"/>
    <p:sldId id="264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85" r:id="rId30"/>
    <p:sldId id="286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953D7-F23A-482E-9F93-D493AFB6EB73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93972-885C-4F9A-BCF8-A21A21377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9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93972-885C-4F9A-BCF8-A21A21377881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30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93972-885C-4F9A-BCF8-A21A21377881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271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F4914A47-423C-484B-9401-1C9F1933B5B6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27611022-098A-415A-A744-D771AB4050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4A47-423C-484B-9401-1C9F1933B5B6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11022-098A-415A-A744-D771AB4050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4A47-423C-484B-9401-1C9F1933B5B6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11022-098A-415A-A744-D771AB4050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F4914A47-423C-484B-9401-1C9F1933B5B6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11022-098A-415A-A744-D771AB4050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F4914A47-423C-484B-9401-1C9F1933B5B6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27611022-098A-415A-A744-D771AB4050E6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4914A47-423C-484B-9401-1C9F1933B5B6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7611022-098A-415A-A744-D771AB4050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F4914A47-423C-484B-9401-1C9F1933B5B6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27611022-098A-415A-A744-D771AB4050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4A47-423C-484B-9401-1C9F1933B5B6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11022-098A-415A-A744-D771AB4050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4914A47-423C-484B-9401-1C9F1933B5B6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7611022-098A-415A-A744-D771AB4050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F4914A47-423C-484B-9401-1C9F1933B5B6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27611022-098A-415A-A744-D771AB4050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F4914A47-423C-484B-9401-1C9F1933B5B6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27611022-098A-415A-A744-D771AB4050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F4914A47-423C-484B-9401-1C9F1933B5B6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27611022-098A-415A-A744-D771AB4050E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slide" Target="slide9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1447527"/>
            <a:ext cx="7056784" cy="4069705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 в форме мозгового штурма</a:t>
            </a:r>
          </a:p>
          <a:p>
            <a:pPr marL="12700" marR="685800" algn="ctr">
              <a:lnSpc>
                <a:spcPts val="1200"/>
              </a:lnSpc>
              <a:spcBef>
                <a:spcPts val="900"/>
              </a:spcBef>
              <a:spcAft>
                <a:spcPts val="0"/>
              </a:spcAft>
            </a:pPr>
            <a:endParaRPr lang="ru-RU" sz="3200" b="1" dirty="0" smtClean="0">
              <a:latin typeface="Times New Roman"/>
              <a:ea typeface="Arial"/>
            </a:endParaRPr>
          </a:p>
          <a:p>
            <a:pPr marL="12700" marR="685800" algn="ctr">
              <a:lnSpc>
                <a:spcPts val="1200"/>
              </a:lnSpc>
              <a:spcBef>
                <a:spcPts val="900"/>
              </a:spcBef>
              <a:spcAft>
                <a:spcPts val="0"/>
              </a:spcAft>
            </a:pPr>
            <a:endParaRPr lang="ru-RU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Arial"/>
            </a:endParaRPr>
          </a:p>
          <a:p>
            <a:pPr marL="12700" marR="685800" algn="ctr">
              <a:lnSpc>
                <a:spcPts val="1200"/>
              </a:lnSpc>
              <a:spcBef>
                <a:spcPts val="900"/>
              </a:spcBef>
              <a:spcAft>
                <a:spcPts val="0"/>
              </a:spcAft>
            </a:pP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Arial"/>
            </a:endParaRPr>
          </a:p>
          <a:p>
            <a:pPr marL="12700" marR="685800" algn="ctr">
              <a:lnSpc>
                <a:spcPts val="1200"/>
              </a:lnSpc>
              <a:spcBef>
                <a:spcPts val="900"/>
              </a:spcBef>
              <a:spcAft>
                <a:spcPts val="0"/>
              </a:spcAft>
            </a:pPr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rial"/>
              </a:rPr>
              <a:t>«</a:t>
            </a:r>
            <a:r>
              <a:rPr 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rial"/>
              </a:rPr>
              <a:t>Повышение уровня знаний </a:t>
            </a:r>
            <a:endParaRPr lang="ru-RU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Arial"/>
            </a:endParaRPr>
          </a:p>
          <a:p>
            <a:pPr marL="12700" marR="685800" algn="ctr">
              <a:lnSpc>
                <a:spcPts val="1200"/>
              </a:lnSpc>
              <a:spcBef>
                <a:spcPts val="900"/>
              </a:spcBef>
              <a:spcAft>
                <a:spcPts val="0"/>
              </a:spcAft>
            </a:pP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Arial"/>
            </a:endParaRPr>
          </a:p>
          <a:p>
            <a:pPr marL="12700" marR="685800" algn="ctr">
              <a:lnSpc>
                <a:spcPts val="1200"/>
              </a:lnSpc>
              <a:spcBef>
                <a:spcPts val="900"/>
              </a:spcBef>
              <a:spcAft>
                <a:spcPts val="0"/>
              </a:spcAft>
            </a:pPr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rial"/>
              </a:rPr>
              <a:t>педагогов </a:t>
            </a:r>
          </a:p>
          <a:p>
            <a:pPr marL="12700" marR="685800" algn="ctr">
              <a:lnSpc>
                <a:spcPts val="1200"/>
              </a:lnSpc>
              <a:spcBef>
                <a:spcPts val="900"/>
              </a:spcBef>
              <a:spcAft>
                <a:spcPts val="0"/>
              </a:spcAft>
            </a:pP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Arial"/>
            </a:endParaRPr>
          </a:p>
          <a:p>
            <a:pPr marL="12700" marR="685800" algn="ctr">
              <a:lnSpc>
                <a:spcPts val="1200"/>
              </a:lnSpc>
              <a:spcBef>
                <a:spcPts val="900"/>
              </a:spcBef>
              <a:spcAft>
                <a:spcPts val="0"/>
              </a:spcAft>
            </a:pPr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rial"/>
              </a:rPr>
              <a:t>по </a:t>
            </a:r>
            <a:r>
              <a:rPr 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rial"/>
              </a:rPr>
              <a:t>дорожной грамоте»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</a:endParaRPr>
          </a:p>
          <a:p>
            <a:pPr algn="ctr"/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1695450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204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764704"/>
            <a:ext cx="3335603" cy="4535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Управляющая кнопка: далее 1">
            <a:hlinkClick r:id="rId3" action="ppaction://hlinksldjump" highlightClick="1"/>
          </p:cNvPr>
          <p:cNvSpPr/>
          <p:nvPr/>
        </p:nvSpPr>
        <p:spPr>
          <a:xfrm>
            <a:off x="7956376" y="5711611"/>
            <a:ext cx="1042416" cy="1042416"/>
          </a:xfrm>
          <a:prstGeom prst="actionButtonForwardNex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95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653136"/>
            <a:ext cx="8291264" cy="1473027"/>
          </a:xfrm>
        </p:spPr>
        <p:txBody>
          <a:bodyPr/>
          <a:lstStyle/>
          <a:p>
            <a:pPr marL="64008" indent="0"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Знак «Опасный поворот»</a:t>
            </a:r>
          </a:p>
          <a:p>
            <a:pPr marL="64008" indent="0"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Предупреждающий знак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04664"/>
            <a:ext cx="4464496" cy="3958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06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5013176"/>
            <a:ext cx="8003232" cy="1441632"/>
          </a:xfrm>
        </p:spPr>
        <p:txBody>
          <a:bodyPr>
            <a:normAutofit lnSpcReduction="10000"/>
          </a:bodyPr>
          <a:lstStyle/>
          <a:p>
            <a:pPr marL="64008" indent="0"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Знак «Пересечение с велосипедной дорожкой»</a:t>
            </a:r>
          </a:p>
          <a:p>
            <a:pPr marL="64008" lvl="0" indent="0" algn="ctr">
              <a:buClr>
                <a:srgbClr val="B83D68"/>
              </a:buClr>
              <a:buNone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Предупреждающий знак</a:t>
            </a:r>
          </a:p>
          <a:p>
            <a:pPr marL="64008" indent="0" algn="ctr">
              <a:buNone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81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60648"/>
            <a:ext cx="5089748" cy="4470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05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797152"/>
            <a:ext cx="8147248" cy="1657656"/>
          </a:xfrm>
        </p:spPr>
        <p:txBody>
          <a:bodyPr/>
          <a:lstStyle/>
          <a:p>
            <a:pPr marL="64008" indent="0"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Знак «Двустороннее движение»</a:t>
            </a:r>
          </a:p>
          <a:p>
            <a:pPr marL="64008" indent="0" algn="ctr">
              <a:buNone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4008" lvl="0" indent="0" algn="ctr">
              <a:buClr>
                <a:srgbClr val="B83D68"/>
              </a:buClr>
              <a:buNone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Предупреждающий знак</a:t>
            </a:r>
          </a:p>
          <a:p>
            <a:pPr marL="64008" indent="0" algn="ctr">
              <a:buNone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41501"/>
            <a:ext cx="4941362" cy="433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9553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941168"/>
            <a:ext cx="8291264" cy="1513640"/>
          </a:xfrm>
        </p:spPr>
        <p:txBody>
          <a:bodyPr/>
          <a:lstStyle/>
          <a:p>
            <a:pPr marL="64008" indent="0"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Знак «Движение запрещено»</a:t>
            </a:r>
          </a:p>
          <a:p>
            <a:pPr marL="64008" indent="0"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Запрещающий знак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6632"/>
            <a:ext cx="4536504" cy="4447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5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5061248"/>
            <a:ext cx="8075240" cy="1393560"/>
          </a:xfrm>
        </p:spPr>
        <p:txBody>
          <a:bodyPr>
            <a:normAutofit fontScale="92500"/>
          </a:bodyPr>
          <a:lstStyle/>
          <a:p>
            <a:pPr marL="64008" indent="0"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Знак «Движение пешеходов запрещено»</a:t>
            </a:r>
          </a:p>
          <a:p>
            <a:pPr marL="64008" lvl="0" indent="0" algn="ctr">
              <a:buClr>
                <a:srgbClr val="B83D68"/>
              </a:buClr>
              <a:buNone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Запрещающий знак</a:t>
            </a:r>
          </a:p>
          <a:p>
            <a:pPr marL="64008" indent="0" algn="ctr">
              <a:buNone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260648"/>
            <a:ext cx="4800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9448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941168"/>
            <a:ext cx="8147248" cy="1513640"/>
          </a:xfrm>
        </p:spPr>
        <p:txBody>
          <a:bodyPr/>
          <a:lstStyle/>
          <a:p>
            <a:pPr marL="64008" indent="0"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Знак «Комплексная автомойка»</a:t>
            </a:r>
          </a:p>
          <a:p>
            <a:pPr marL="64008" indent="0"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Знак сервиса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2" t="36921" r="79091" b="32766"/>
          <a:stretch/>
        </p:blipFill>
        <p:spPr bwMode="auto">
          <a:xfrm>
            <a:off x="2610838" y="179334"/>
            <a:ext cx="3528392" cy="4464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10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869160"/>
            <a:ext cx="8507288" cy="1585648"/>
          </a:xfrm>
        </p:spPr>
        <p:txBody>
          <a:bodyPr/>
          <a:lstStyle/>
          <a:p>
            <a:pPr marL="64008" indent="0"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Знак                                                               «Объезд препятствия справа или слева»</a:t>
            </a:r>
          </a:p>
          <a:p>
            <a:pPr marL="64008" indent="0"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Предписывающий знак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60648"/>
            <a:ext cx="4608512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872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005064"/>
            <a:ext cx="8075240" cy="1873680"/>
          </a:xfrm>
        </p:spPr>
        <p:txBody>
          <a:bodyPr>
            <a:normAutofit fontScale="85000" lnSpcReduction="20000"/>
          </a:bodyPr>
          <a:lstStyle/>
          <a:p>
            <a:pPr marL="64008" indent="0"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Знак                                                                 «Полоса для маршрутных транспортных средств»</a:t>
            </a:r>
          </a:p>
          <a:p>
            <a:pPr marL="64008" indent="0" algn="ctr">
              <a:buNone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4008" indent="0"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Знак особого предписания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672" y="188640"/>
            <a:ext cx="3607296" cy="3607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554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</a:rPr>
              <a:t>Задание                              «Кто быстрее?»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321349"/>
            <a:ext cx="8229600" cy="4572000"/>
          </a:xfrm>
        </p:spPr>
        <p:txBody>
          <a:bodyPr/>
          <a:lstStyle/>
          <a:p>
            <a:pPr marL="64008" indent="0">
              <a:buNone/>
            </a:pPr>
            <a:r>
              <a:rPr lang="ru-RU" dirty="0" smtClean="0"/>
              <a:t>1. 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Microsoft Sans Serif"/>
                <a:cs typeface="Microsoft Sans Serif"/>
              </a:rPr>
              <a:t>Какие бывают дороги: грунтовые, непроходимые, гравий­ные, песочные, асфальтовые, бетонные, щебеночно-смешанные, запущенные.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474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174"/>
            <a:ext cx="9139767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208" y="501074"/>
            <a:ext cx="8229600" cy="4572000"/>
          </a:xfrm>
        </p:spPr>
        <p:txBody>
          <a:bodyPr>
            <a:normAutofit/>
          </a:bodyPr>
          <a:lstStyle/>
          <a:p>
            <a:pPr marL="12700" indent="0" algn="ctr">
              <a:spcAft>
                <a:spcPts val="0"/>
              </a:spcAft>
              <a:buNone/>
            </a:pPr>
            <a:endParaRPr lang="ru-RU" sz="4400" b="1" dirty="0" smtClean="0">
              <a:solidFill>
                <a:srgbClr val="000000"/>
              </a:solidFill>
              <a:latin typeface="Times New Roman"/>
              <a:ea typeface="Microsoft Sans Serif"/>
            </a:endParaRPr>
          </a:p>
          <a:p>
            <a:pPr marL="12700" indent="0" algn="ctr">
              <a:spcAft>
                <a:spcPts val="0"/>
              </a:spcAft>
              <a:buNone/>
            </a:pPr>
            <a:endParaRPr lang="ru-RU" sz="4400" b="1" dirty="0">
              <a:solidFill>
                <a:srgbClr val="000000"/>
              </a:solidFill>
              <a:latin typeface="Times New Roman"/>
              <a:ea typeface="Microsoft Sans Serif"/>
            </a:endParaRPr>
          </a:p>
          <a:p>
            <a:pPr marL="12700" indent="0" algn="ctr">
              <a:spcAft>
                <a:spcPts val="0"/>
              </a:spcAft>
              <a:buNone/>
            </a:pPr>
            <a:r>
              <a:rPr lang="ru-RU" sz="4400" b="1" dirty="0" smtClean="0">
                <a:solidFill>
                  <a:srgbClr val="000000"/>
                </a:solidFill>
                <a:latin typeface="Times New Roman"/>
                <a:ea typeface="Microsoft Sans Serif"/>
              </a:rPr>
              <a:t>Задание                                       «Умные </a:t>
            </a:r>
            <a:r>
              <a:rPr lang="ru-RU" sz="4400" b="1" dirty="0">
                <a:solidFill>
                  <a:srgbClr val="000000"/>
                </a:solidFill>
                <a:latin typeface="Times New Roman"/>
                <a:ea typeface="Microsoft Sans Serif"/>
              </a:rPr>
              <a:t>дорожные знаки»</a:t>
            </a:r>
            <a:endParaRPr lang="ru-RU" sz="4400" dirty="0">
              <a:solidFill>
                <a:srgbClr val="000000"/>
              </a:solidFill>
              <a:latin typeface="Courier New"/>
              <a:ea typeface="Courier New"/>
            </a:endParaRPr>
          </a:p>
          <a:p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12152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404664"/>
            <a:ext cx="8229600" cy="4572000"/>
          </a:xfrm>
        </p:spPr>
        <p:txBody>
          <a:bodyPr>
            <a:normAutofit/>
          </a:bodyPr>
          <a:lstStyle/>
          <a:p>
            <a:pPr marL="0" marR="25400" lvl="0" indent="0">
              <a:spcAft>
                <a:spcPts val="0"/>
              </a:spcAft>
              <a:buClr>
                <a:srgbClr val="000000"/>
              </a:buClr>
              <a:buSzPts val="950"/>
              <a:buNone/>
            </a:pPr>
            <a:r>
              <a:rPr lang="ru-RU" sz="4000" dirty="0" smtClean="0">
                <a:solidFill>
                  <a:srgbClr val="000000"/>
                </a:solidFill>
                <a:latin typeface="Times New Roman"/>
                <a:ea typeface="Microsoft Sans Serif"/>
                <a:cs typeface="Microsoft Sans Serif"/>
              </a:rPr>
              <a:t>2.  В </a:t>
            </a:r>
            <a:r>
              <a:rPr lang="ru-RU" sz="4000" dirty="0">
                <a:solidFill>
                  <a:srgbClr val="000000"/>
                </a:solidFill>
                <a:latin typeface="Times New Roman"/>
                <a:ea typeface="Microsoft Sans Serif"/>
                <a:cs typeface="Microsoft Sans Serif"/>
              </a:rPr>
              <a:t>нашей стране движение транспорта и пешеходов: </a:t>
            </a:r>
            <a:endParaRPr lang="ru-RU" sz="4000" dirty="0" smtClean="0">
              <a:solidFill>
                <a:srgbClr val="000000"/>
              </a:solidFill>
              <a:latin typeface="Times New Roman"/>
              <a:ea typeface="Microsoft Sans Serif"/>
              <a:cs typeface="Microsoft Sans Serif"/>
            </a:endParaRPr>
          </a:p>
          <a:p>
            <a:pPr marL="0" marR="25400" lvl="0" indent="0">
              <a:spcAft>
                <a:spcPts val="0"/>
              </a:spcAft>
              <a:buClr>
                <a:srgbClr val="000000"/>
              </a:buClr>
              <a:buSzPts val="950"/>
              <a:buNone/>
            </a:pPr>
            <a:r>
              <a:rPr lang="ru-RU" sz="4000" dirty="0" smtClean="0">
                <a:solidFill>
                  <a:srgbClr val="000000"/>
                </a:solidFill>
                <a:latin typeface="Times New Roman"/>
                <a:ea typeface="Microsoft Sans Serif"/>
                <a:cs typeface="Microsoft Sans Serif"/>
              </a:rPr>
              <a:t>- двусто­роннее;</a:t>
            </a:r>
          </a:p>
          <a:p>
            <a:pPr marL="0" marR="25400" lvl="0" indent="0">
              <a:spcAft>
                <a:spcPts val="0"/>
              </a:spcAft>
              <a:buClr>
                <a:srgbClr val="000000"/>
              </a:buClr>
              <a:buSzPts val="950"/>
              <a:buNone/>
            </a:pPr>
            <a:r>
              <a:rPr lang="ru-RU" sz="4000" dirty="0" smtClean="0">
                <a:solidFill>
                  <a:srgbClr val="000000"/>
                </a:solidFill>
                <a:latin typeface="Times New Roman"/>
                <a:ea typeface="Microsoft Sans Serif"/>
                <a:cs typeface="Microsoft Sans Serif"/>
              </a:rPr>
              <a:t>- правостороннее;</a:t>
            </a:r>
          </a:p>
          <a:p>
            <a:pPr marL="0" marR="25400" lvl="0" indent="0">
              <a:spcAft>
                <a:spcPts val="0"/>
              </a:spcAft>
              <a:buClr>
                <a:srgbClr val="000000"/>
              </a:buClr>
              <a:buSzPts val="950"/>
              <a:buNone/>
            </a:pPr>
            <a:r>
              <a:rPr lang="ru-RU" sz="4000" dirty="0" smtClean="0">
                <a:solidFill>
                  <a:srgbClr val="000000"/>
                </a:solidFill>
                <a:latin typeface="Times New Roman"/>
                <a:ea typeface="Microsoft Sans Serif"/>
                <a:cs typeface="Microsoft Sans Serif"/>
              </a:rPr>
              <a:t>- левостороннее</a:t>
            </a:r>
            <a:r>
              <a:rPr lang="ru-RU" sz="4000" dirty="0">
                <a:solidFill>
                  <a:srgbClr val="000000"/>
                </a:solidFill>
                <a:latin typeface="Times New Roman"/>
                <a:ea typeface="Microsoft Sans Serif"/>
                <a:cs typeface="Microsoft Sans Serif"/>
              </a:rPr>
              <a:t>.</a:t>
            </a:r>
            <a:endParaRPr lang="ru-RU" sz="4000" dirty="0">
              <a:solidFill>
                <a:srgbClr val="000000"/>
              </a:solidFill>
              <a:latin typeface="Microsoft Sans Serif"/>
              <a:ea typeface="Microsoft Sans Serif"/>
              <a:cs typeface="Microsoft Sans Serif"/>
            </a:endParaRP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80484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6672"/>
            <a:ext cx="8229600" cy="4572000"/>
          </a:xfrm>
        </p:spPr>
        <p:txBody>
          <a:bodyPr/>
          <a:lstStyle/>
          <a:p>
            <a:pPr marL="0" marR="25400" lvl="0" indent="0" algn="just">
              <a:spcAft>
                <a:spcPts val="0"/>
              </a:spcAft>
              <a:buClr>
                <a:srgbClr val="000000"/>
              </a:buClr>
              <a:buSzPts val="950"/>
              <a:buNone/>
            </a:pPr>
            <a:r>
              <a:rPr lang="ru-RU" sz="3600" dirty="0" smtClean="0">
                <a:solidFill>
                  <a:srgbClr val="000000"/>
                </a:solidFill>
                <a:latin typeface="Times New Roman"/>
                <a:ea typeface="Microsoft Sans Serif"/>
                <a:cs typeface="Microsoft Sans Serif"/>
              </a:rPr>
              <a:t>1. Дорожная </a:t>
            </a:r>
            <a:r>
              <a:rPr lang="ru-RU" sz="3600" dirty="0">
                <a:solidFill>
                  <a:srgbClr val="000000"/>
                </a:solidFill>
                <a:latin typeface="Times New Roman"/>
                <a:ea typeface="Microsoft Sans Serif"/>
                <a:cs typeface="Microsoft Sans Serif"/>
              </a:rPr>
              <a:t>разметка выполняется</a:t>
            </a:r>
            <a:r>
              <a:rPr lang="ru-RU" sz="3600" dirty="0" smtClean="0">
                <a:solidFill>
                  <a:srgbClr val="000000"/>
                </a:solidFill>
                <a:latin typeface="Times New Roman"/>
                <a:ea typeface="Microsoft Sans Serif"/>
                <a:cs typeface="Microsoft Sans Serif"/>
              </a:rPr>
              <a:t>:</a:t>
            </a:r>
          </a:p>
          <a:p>
            <a:pPr marL="0" marR="25400" lvl="0" indent="0" algn="just">
              <a:spcAft>
                <a:spcPts val="0"/>
              </a:spcAft>
              <a:buClr>
                <a:srgbClr val="000000"/>
              </a:buClr>
              <a:buSzPts val="950"/>
              <a:buNone/>
            </a:pPr>
            <a:r>
              <a:rPr lang="ru-RU" sz="3600" dirty="0" smtClean="0">
                <a:solidFill>
                  <a:srgbClr val="000000"/>
                </a:solidFill>
                <a:latin typeface="Times New Roman"/>
                <a:ea typeface="Microsoft Sans Serif"/>
                <a:cs typeface="Microsoft Sans Serif"/>
              </a:rPr>
              <a:t> -белой краской; </a:t>
            </a:r>
          </a:p>
          <a:p>
            <a:pPr marL="0" marR="25400" lvl="0" indent="0" algn="just">
              <a:spcAft>
                <a:spcPts val="0"/>
              </a:spcAft>
              <a:buClr>
                <a:srgbClr val="000000"/>
              </a:buClr>
              <a:buSzPts val="950"/>
              <a:buNone/>
            </a:pPr>
            <a:r>
              <a:rPr lang="ru-RU" sz="3600" dirty="0">
                <a:solidFill>
                  <a:srgbClr val="000000"/>
                </a:solidFill>
                <a:latin typeface="Times New Roman"/>
                <a:ea typeface="Microsoft Sans Serif"/>
                <a:cs typeface="Microsoft Sans Serif"/>
              </a:rPr>
              <a:t>-</a:t>
            </a:r>
            <a:r>
              <a:rPr lang="ru-RU" sz="3600" dirty="0" smtClean="0">
                <a:solidFill>
                  <a:srgbClr val="000000"/>
                </a:solidFill>
                <a:latin typeface="Times New Roman"/>
                <a:ea typeface="Microsoft Sans Serif"/>
                <a:cs typeface="Microsoft Sans Serif"/>
              </a:rPr>
              <a:t>синей крас­кой</a:t>
            </a:r>
            <a:r>
              <a:rPr lang="ru-RU" sz="3600" dirty="0">
                <a:solidFill>
                  <a:srgbClr val="000000"/>
                </a:solidFill>
                <a:latin typeface="Times New Roman"/>
                <a:ea typeface="Microsoft Sans Serif"/>
                <a:cs typeface="Microsoft Sans Serif"/>
              </a:rPr>
              <a:t>;</a:t>
            </a:r>
            <a:endParaRPr lang="ru-RU" sz="3600" dirty="0" smtClean="0">
              <a:solidFill>
                <a:srgbClr val="000000"/>
              </a:solidFill>
              <a:latin typeface="Times New Roman"/>
              <a:ea typeface="Microsoft Sans Serif"/>
              <a:cs typeface="Microsoft Sans Serif"/>
            </a:endParaRPr>
          </a:p>
          <a:p>
            <a:pPr marL="0" marR="25400" lvl="0" indent="0" algn="just">
              <a:spcAft>
                <a:spcPts val="0"/>
              </a:spcAft>
              <a:buClr>
                <a:srgbClr val="000000"/>
              </a:buClr>
              <a:buSzPts val="950"/>
              <a:buNone/>
            </a:pPr>
            <a:r>
              <a:rPr lang="ru-RU" sz="3600" dirty="0" smtClean="0">
                <a:solidFill>
                  <a:srgbClr val="000000"/>
                </a:solidFill>
                <a:latin typeface="Times New Roman"/>
                <a:ea typeface="Microsoft Sans Serif"/>
                <a:cs typeface="Microsoft Sans Serif"/>
              </a:rPr>
              <a:t>- желтой краской; </a:t>
            </a:r>
          </a:p>
          <a:p>
            <a:pPr marL="0" marR="25400" lvl="0" indent="0" algn="just">
              <a:spcAft>
                <a:spcPts val="0"/>
              </a:spcAft>
              <a:buClr>
                <a:srgbClr val="000000"/>
              </a:buClr>
              <a:buSzPts val="950"/>
              <a:buNone/>
            </a:pPr>
            <a:r>
              <a:rPr lang="ru-RU" sz="3600" dirty="0" smtClean="0">
                <a:solidFill>
                  <a:srgbClr val="000000"/>
                </a:solidFill>
                <a:latin typeface="Times New Roman"/>
                <a:ea typeface="Microsoft Sans Serif"/>
                <a:cs typeface="Microsoft Sans Serif"/>
              </a:rPr>
              <a:t>- не </a:t>
            </a:r>
            <a:r>
              <a:rPr lang="ru-RU" sz="3600" dirty="0">
                <a:solidFill>
                  <a:srgbClr val="000000"/>
                </a:solidFill>
                <a:latin typeface="Times New Roman"/>
                <a:ea typeface="Microsoft Sans Serif"/>
                <a:cs typeface="Microsoft Sans Serif"/>
              </a:rPr>
              <a:t>имеет значения.</a:t>
            </a:r>
            <a:endParaRPr lang="ru-RU" sz="3600" dirty="0">
              <a:solidFill>
                <a:srgbClr val="000000"/>
              </a:solidFill>
              <a:latin typeface="Microsoft Sans Serif"/>
              <a:ea typeface="Microsoft Sans Serif"/>
              <a:cs typeface="Microsoft Sans Serif"/>
            </a:endParaRPr>
          </a:p>
          <a:p>
            <a:endParaRPr lang="ru-RU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65041"/>
            <a:ext cx="4536504" cy="2165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316" y="4565041"/>
            <a:ext cx="3888432" cy="2144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053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572000"/>
          </a:xfrm>
        </p:spPr>
        <p:txBody>
          <a:bodyPr/>
          <a:lstStyle/>
          <a:p>
            <a:pPr marL="0" marR="25400" lvl="0" indent="0" algn="just">
              <a:spcAft>
                <a:spcPts val="0"/>
              </a:spcAft>
              <a:buClr>
                <a:srgbClr val="000000"/>
              </a:buClr>
              <a:buSzPts val="950"/>
              <a:buNone/>
            </a:pPr>
            <a:r>
              <a:rPr lang="ru-RU" sz="3600" dirty="0" smtClean="0">
                <a:solidFill>
                  <a:srgbClr val="000000"/>
                </a:solidFill>
                <a:latin typeface="Times New Roman"/>
                <a:ea typeface="Microsoft Sans Serif"/>
                <a:cs typeface="Microsoft Sans Serif"/>
              </a:rPr>
              <a:t>2. </a:t>
            </a:r>
            <a:r>
              <a:rPr lang="ru-RU" sz="3600" dirty="0">
                <a:solidFill>
                  <a:srgbClr val="000000"/>
                </a:solidFill>
                <a:latin typeface="Times New Roman"/>
                <a:ea typeface="Microsoft Sans Serif"/>
                <a:cs typeface="Microsoft Sans Serif"/>
              </a:rPr>
              <a:t>Не разрешается ездить по улицам и дорогам на велосипеде подросткам до: </a:t>
            </a:r>
            <a:r>
              <a:rPr lang="ru-RU" sz="3600" dirty="0" smtClean="0">
                <a:solidFill>
                  <a:srgbClr val="000000"/>
                </a:solidFill>
                <a:latin typeface="Times New Roman"/>
                <a:ea typeface="Microsoft Sans Serif"/>
                <a:cs typeface="Microsoft Sans Serif"/>
              </a:rPr>
              <a:t>        13 </a:t>
            </a:r>
            <a:r>
              <a:rPr lang="ru-RU" sz="3600" dirty="0">
                <a:solidFill>
                  <a:srgbClr val="000000"/>
                </a:solidFill>
                <a:latin typeface="Times New Roman"/>
                <a:ea typeface="Microsoft Sans Serif"/>
                <a:cs typeface="Microsoft Sans Serif"/>
              </a:rPr>
              <a:t>лет; 14; 15; 16.</a:t>
            </a:r>
            <a:endParaRPr lang="ru-RU" sz="3600" dirty="0">
              <a:solidFill>
                <a:srgbClr val="000000"/>
              </a:solidFill>
              <a:latin typeface="Microsoft Sans Serif"/>
              <a:ea typeface="Microsoft Sans Serif"/>
              <a:cs typeface="Microsoft Sans Serif"/>
            </a:endParaRP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924944"/>
            <a:ext cx="3724672" cy="3702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158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4572000"/>
          </a:xfrm>
        </p:spPr>
        <p:txBody>
          <a:bodyPr/>
          <a:lstStyle/>
          <a:p>
            <a:pPr marL="0" marR="12700" lvl="0" indent="0" algn="just">
              <a:spcAft>
                <a:spcPts val="0"/>
              </a:spcAft>
              <a:buClr>
                <a:srgbClr val="000000"/>
              </a:buClr>
              <a:buSzPts val="950"/>
              <a:buNone/>
            </a:pPr>
            <a:r>
              <a:rPr lang="ru-RU" sz="3200" dirty="0" smtClean="0">
                <a:solidFill>
                  <a:srgbClr val="000000"/>
                </a:solidFill>
                <a:latin typeface="Times New Roman"/>
                <a:ea typeface="Microsoft Sans Serif"/>
                <a:cs typeface="Microsoft Sans Serif"/>
              </a:rPr>
              <a:t>1. Перед 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Microsoft Sans Serif"/>
                <a:cs typeface="Microsoft Sans Serif"/>
              </a:rPr>
              <a:t>поворотом велосипедист подает знак: </a:t>
            </a:r>
            <a:endParaRPr lang="ru-RU" sz="3200" dirty="0" smtClean="0">
              <a:solidFill>
                <a:srgbClr val="000000"/>
              </a:solidFill>
              <a:latin typeface="Times New Roman"/>
              <a:ea typeface="Microsoft Sans Serif"/>
              <a:cs typeface="Microsoft Sans Serif"/>
            </a:endParaRPr>
          </a:p>
          <a:p>
            <a:pPr marL="457200" marR="12700" lvl="0" indent="-457200" algn="just">
              <a:spcAft>
                <a:spcPts val="0"/>
              </a:spcAft>
              <a:buClr>
                <a:srgbClr val="000000"/>
              </a:buClr>
              <a:buSzPts val="950"/>
              <a:buFontTx/>
              <a:buChar char="-"/>
            </a:pPr>
            <a:r>
              <a:rPr lang="ru-RU" sz="3200" dirty="0" smtClean="0">
                <a:solidFill>
                  <a:srgbClr val="000000"/>
                </a:solidFill>
                <a:latin typeface="Times New Roman"/>
                <a:ea typeface="Microsoft Sans Serif"/>
                <a:cs typeface="Microsoft Sans Serif"/>
              </a:rPr>
              <a:t>вытягивает 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Microsoft Sans Serif"/>
                <a:cs typeface="Microsoft Sans Serif"/>
              </a:rPr>
              <a:t>руку вверх; </a:t>
            </a:r>
            <a:endParaRPr lang="ru-RU" sz="3200" dirty="0" smtClean="0">
              <a:solidFill>
                <a:srgbClr val="000000"/>
              </a:solidFill>
              <a:latin typeface="Times New Roman"/>
              <a:ea typeface="Microsoft Sans Serif"/>
              <a:cs typeface="Microsoft Sans Serif"/>
            </a:endParaRPr>
          </a:p>
          <a:p>
            <a:pPr marL="457200" marR="12700" lvl="0" indent="-457200" algn="just">
              <a:spcAft>
                <a:spcPts val="0"/>
              </a:spcAft>
              <a:buClr>
                <a:srgbClr val="000000"/>
              </a:buClr>
              <a:buSzPts val="950"/>
              <a:buFontTx/>
              <a:buChar char="-"/>
            </a:pPr>
            <a:r>
              <a:rPr lang="ru-RU" sz="3200" spc="-50" dirty="0" smtClean="0">
                <a:solidFill>
                  <a:srgbClr val="000000"/>
                </a:solidFill>
                <a:latin typeface="Times New Roman"/>
                <a:ea typeface="Microsoft Sans Serif"/>
                <a:cs typeface="Microsoft Sans Serif"/>
              </a:rPr>
              <a:t>вытягивает </a:t>
            </a:r>
            <a:r>
              <a:rPr lang="ru-RU" sz="3200" spc="-50" dirty="0">
                <a:solidFill>
                  <a:srgbClr val="000000"/>
                </a:solidFill>
                <a:latin typeface="Times New Roman"/>
                <a:ea typeface="Microsoft Sans Serif"/>
                <a:cs typeface="Microsoft Sans Serif"/>
              </a:rPr>
              <a:t>руку в </a:t>
            </a:r>
            <a:r>
              <a:rPr lang="ru-RU" sz="3200" spc="-50" dirty="0" smtClean="0">
                <a:solidFill>
                  <a:srgbClr val="000000"/>
                </a:solidFill>
                <a:latin typeface="Times New Roman"/>
                <a:ea typeface="Microsoft Sans Serif"/>
                <a:cs typeface="Microsoft Sans Serif"/>
              </a:rPr>
              <a:t>сторону</a:t>
            </a:r>
            <a:r>
              <a:rPr lang="ru-RU" sz="3200" spc="-50" dirty="0">
                <a:solidFill>
                  <a:srgbClr val="000000"/>
                </a:solidFill>
                <a:latin typeface="Times New Roman"/>
                <a:ea typeface="Microsoft Sans Serif"/>
                <a:cs typeface="Microsoft Sans Serif"/>
              </a:rPr>
              <a:t>;</a:t>
            </a:r>
            <a:endParaRPr lang="ru-RU" sz="3200" dirty="0" smtClean="0">
              <a:solidFill>
                <a:srgbClr val="000000"/>
              </a:solidFill>
              <a:latin typeface="Times New Roman"/>
              <a:ea typeface="Microsoft Sans Serif"/>
              <a:cs typeface="Microsoft Sans Serif"/>
            </a:endParaRPr>
          </a:p>
          <a:p>
            <a:pPr marL="457200" marR="12700" lvl="0" indent="-457200" algn="just">
              <a:spcAft>
                <a:spcPts val="0"/>
              </a:spcAft>
              <a:buClr>
                <a:srgbClr val="000000"/>
              </a:buClr>
              <a:buSzPts val="950"/>
              <a:buFontTx/>
              <a:buChar char="-"/>
            </a:pPr>
            <a:r>
              <a:rPr lang="ru-RU" sz="3200" dirty="0" smtClean="0">
                <a:solidFill>
                  <a:srgbClr val="000000"/>
                </a:solidFill>
                <a:latin typeface="Times New Roman"/>
                <a:ea typeface="Microsoft Sans Serif"/>
                <a:cs typeface="Microsoft Sans Serif"/>
              </a:rPr>
              <a:t>вытягивает 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Microsoft Sans Serif"/>
                <a:cs typeface="Microsoft Sans Serif"/>
              </a:rPr>
              <a:t>руку </a:t>
            </a:r>
            <a:r>
              <a:rPr lang="ru-RU" sz="3200" dirty="0" smtClean="0">
                <a:solidFill>
                  <a:srgbClr val="000000"/>
                </a:solidFill>
                <a:latin typeface="Times New Roman"/>
                <a:ea typeface="Microsoft Sans Serif"/>
                <a:cs typeface="Microsoft Sans Serif"/>
              </a:rPr>
              <a:t>вперед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Microsoft Sans Serif"/>
                <a:cs typeface="Microsoft Sans Serif"/>
              </a:rPr>
              <a:t>;</a:t>
            </a:r>
            <a:endParaRPr lang="ru-RU" sz="3200" dirty="0" smtClean="0">
              <a:solidFill>
                <a:srgbClr val="000000"/>
              </a:solidFill>
              <a:latin typeface="Times New Roman"/>
              <a:ea typeface="Microsoft Sans Serif"/>
              <a:cs typeface="Microsoft Sans Serif"/>
            </a:endParaRPr>
          </a:p>
          <a:p>
            <a:pPr marL="457200" marR="12700" lvl="0" indent="-457200" algn="just">
              <a:spcAft>
                <a:spcPts val="0"/>
              </a:spcAft>
              <a:buClr>
                <a:srgbClr val="000000"/>
              </a:buClr>
              <a:buSzPts val="950"/>
              <a:buFontTx/>
              <a:buChar char="-"/>
            </a:pPr>
            <a:r>
              <a:rPr lang="ru-RU" sz="3200" dirty="0" smtClean="0">
                <a:solidFill>
                  <a:srgbClr val="000000"/>
                </a:solidFill>
                <a:latin typeface="Times New Roman"/>
                <a:ea typeface="Microsoft Sans Serif"/>
                <a:cs typeface="Microsoft Sans Serif"/>
              </a:rPr>
              <a:t>сигналит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Microsoft Sans Serif"/>
                <a:cs typeface="Microsoft Sans Serif"/>
              </a:rPr>
              <a:t>.</a:t>
            </a:r>
            <a:endParaRPr lang="ru-RU" sz="3200" dirty="0">
              <a:solidFill>
                <a:srgbClr val="000000"/>
              </a:solidFill>
              <a:latin typeface="Microsoft Sans Serif"/>
              <a:ea typeface="Microsoft Sans Serif"/>
              <a:cs typeface="Microsoft Sans Serif"/>
            </a:endParaRP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005064"/>
            <a:ext cx="5064224" cy="2579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402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4572000"/>
          </a:xfrm>
        </p:spPr>
        <p:txBody>
          <a:bodyPr/>
          <a:lstStyle/>
          <a:p>
            <a:pPr marL="0" lvl="0" indent="0" algn="just">
              <a:spcAft>
                <a:spcPts val="0"/>
              </a:spcAft>
              <a:buClr>
                <a:srgbClr val="000000"/>
              </a:buClr>
              <a:buSzPts val="950"/>
              <a:buNone/>
            </a:pPr>
            <a:r>
              <a:rPr lang="ru-RU" sz="3200" dirty="0" smtClean="0">
                <a:solidFill>
                  <a:srgbClr val="000000"/>
                </a:solidFill>
                <a:latin typeface="Times New Roman"/>
                <a:ea typeface="Microsoft Sans Serif"/>
                <a:cs typeface="Microsoft Sans Serif"/>
              </a:rPr>
              <a:t>2. Правая 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Microsoft Sans Serif"/>
                <a:cs typeface="Microsoft Sans Serif"/>
              </a:rPr>
              <a:t>рука регулировщика вытянута вперед. Это означает:</a:t>
            </a:r>
            <a:endParaRPr lang="ru-RU" sz="3200" dirty="0">
              <a:solidFill>
                <a:srgbClr val="000000"/>
              </a:solidFill>
              <a:latin typeface="Microsoft Sans Serif"/>
              <a:ea typeface="Microsoft Sans Serif"/>
              <a:cs typeface="Microsoft Sans Serif"/>
            </a:endParaRPr>
          </a:p>
          <a:p>
            <a:pPr marL="342900" marR="12700" lvl="0" indent="-342900">
              <a:spcAft>
                <a:spcPts val="0"/>
              </a:spcAft>
              <a:buClr>
                <a:srgbClr val="000000"/>
              </a:buClr>
              <a:buSzPts val="950"/>
              <a:buFont typeface="Arial"/>
              <a:buChar char="—"/>
            </a:pPr>
            <a:r>
              <a:rPr lang="ru-RU" sz="3200" dirty="0">
                <a:solidFill>
                  <a:srgbClr val="000000"/>
                </a:solidFill>
                <a:latin typeface="Times New Roman"/>
                <a:ea typeface="Microsoft Sans Serif"/>
                <a:cs typeface="Microsoft Sans Serif"/>
              </a:rPr>
              <a:t> </a:t>
            </a:r>
            <a:r>
              <a:rPr lang="ru-RU" sz="3200" spc="-50" dirty="0">
                <a:solidFill>
                  <a:srgbClr val="000000"/>
                </a:solidFill>
                <a:latin typeface="Times New Roman"/>
                <a:ea typeface="Microsoft Sans Serif"/>
                <a:cs typeface="Microsoft Sans Serif"/>
              </a:rPr>
              <a:t>пешеходам разрешено переходить проезжую часть за спи­ной регулировщика,</a:t>
            </a:r>
            <a:endParaRPr lang="ru-RU" sz="3200" dirty="0">
              <a:solidFill>
                <a:srgbClr val="000000"/>
              </a:solidFill>
              <a:latin typeface="Microsoft Sans Serif"/>
              <a:ea typeface="Microsoft Sans Serif"/>
              <a:cs typeface="Microsoft Sans Serif"/>
            </a:endParaRPr>
          </a:p>
          <a:p>
            <a:pPr marL="342900" lvl="0" indent="-342900">
              <a:spcAft>
                <a:spcPts val="0"/>
              </a:spcAft>
              <a:buClr>
                <a:srgbClr val="000000"/>
              </a:buClr>
              <a:buSzPts val="950"/>
              <a:buFont typeface="Arial"/>
              <a:buChar char="—"/>
            </a:pPr>
            <a:r>
              <a:rPr lang="ru-RU" sz="3200" dirty="0">
                <a:solidFill>
                  <a:srgbClr val="000000"/>
                </a:solidFill>
                <a:latin typeface="Times New Roman"/>
                <a:ea typeface="Microsoft Sans Serif"/>
                <a:cs typeface="Microsoft Sans Serif"/>
              </a:rPr>
              <a:t> движение транспортных средств и пешеходов запрещено;</a:t>
            </a:r>
            <a:endParaRPr lang="ru-RU" sz="3200" dirty="0">
              <a:solidFill>
                <a:srgbClr val="000000"/>
              </a:solidFill>
              <a:latin typeface="Microsoft Sans Serif"/>
              <a:ea typeface="Microsoft Sans Serif"/>
              <a:cs typeface="Microsoft Sans Serif"/>
            </a:endParaRPr>
          </a:p>
          <a:p>
            <a:pPr marL="342900" marR="12700" lvl="0" indent="-342900">
              <a:spcAft>
                <a:spcPts val="0"/>
              </a:spcAft>
              <a:buClr>
                <a:srgbClr val="000000"/>
              </a:buClr>
              <a:buSzPts val="950"/>
              <a:buFont typeface="Arial"/>
              <a:buChar char="—"/>
            </a:pPr>
            <a:r>
              <a:rPr lang="ru-RU" sz="3200" dirty="0">
                <a:solidFill>
                  <a:srgbClr val="000000"/>
                </a:solidFill>
                <a:latin typeface="Times New Roman"/>
                <a:ea typeface="Microsoft Sans Serif"/>
                <a:cs typeface="Microsoft Sans Serif"/>
              </a:rPr>
              <a:t> разрешено движение транспортным средствам за спиной регу­лировщика.</a:t>
            </a:r>
            <a:endParaRPr lang="ru-RU" sz="3200" dirty="0">
              <a:solidFill>
                <a:srgbClr val="000000"/>
              </a:solidFill>
              <a:latin typeface="Microsoft Sans Serif"/>
              <a:ea typeface="Microsoft Sans Serif"/>
              <a:cs typeface="Microsoft Sans Serif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064" y="4869160"/>
            <a:ext cx="4589396" cy="1835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13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4572000"/>
          </a:xfrm>
        </p:spPr>
        <p:txBody>
          <a:bodyPr/>
          <a:lstStyle/>
          <a:p>
            <a:pPr marL="0" lvl="0" indent="0" algn="just">
              <a:spcAft>
                <a:spcPts val="0"/>
              </a:spcAft>
              <a:buClr>
                <a:srgbClr val="000000"/>
              </a:buClr>
              <a:buSzPts val="950"/>
              <a:buNone/>
            </a:pPr>
            <a:r>
              <a:rPr lang="ru-RU" sz="3200" dirty="0" smtClean="0">
                <a:solidFill>
                  <a:srgbClr val="000000"/>
                </a:solidFill>
                <a:latin typeface="Times New Roman"/>
                <a:ea typeface="Microsoft Sans Serif"/>
                <a:cs typeface="Microsoft Sans Serif"/>
              </a:rPr>
              <a:t>1.  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Microsoft Sans Serif"/>
                <a:cs typeface="Microsoft Sans Serif"/>
              </a:rPr>
              <a:t>За городом пешеход движется:</a:t>
            </a:r>
            <a:endParaRPr lang="ru-RU" sz="3200" dirty="0">
              <a:solidFill>
                <a:srgbClr val="000000"/>
              </a:solidFill>
              <a:latin typeface="Microsoft Sans Serif"/>
              <a:ea typeface="Microsoft Sans Serif"/>
              <a:cs typeface="Microsoft Sans Serif"/>
            </a:endParaRPr>
          </a:p>
          <a:p>
            <a:pPr marL="342900" lvl="0" indent="-342900">
              <a:spcAft>
                <a:spcPts val="0"/>
              </a:spcAft>
              <a:buClr>
                <a:srgbClr val="000000"/>
              </a:buClr>
              <a:buSzPts val="950"/>
              <a:buFont typeface="Arial"/>
              <a:buChar char="—"/>
            </a:pPr>
            <a:r>
              <a:rPr lang="ru-RU" sz="3200" dirty="0">
                <a:solidFill>
                  <a:srgbClr val="000000"/>
                </a:solidFill>
                <a:latin typeface="Times New Roman"/>
                <a:ea typeface="Microsoft Sans Serif"/>
                <a:cs typeface="Microsoft Sans Serif"/>
              </a:rPr>
              <a:t> по направлению движения транспорта вдоль обочины;</a:t>
            </a:r>
            <a:endParaRPr lang="ru-RU" sz="3200" dirty="0">
              <a:solidFill>
                <a:srgbClr val="000000"/>
              </a:solidFill>
              <a:latin typeface="Microsoft Sans Serif"/>
              <a:ea typeface="Microsoft Sans Serif"/>
              <a:cs typeface="Microsoft Sans Serif"/>
            </a:endParaRPr>
          </a:p>
          <a:p>
            <a:pPr marL="342900" lvl="0" indent="-342900">
              <a:spcAft>
                <a:spcPts val="0"/>
              </a:spcAft>
              <a:buClr>
                <a:srgbClr val="000000"/>
              </a:buClr>
              <a:buSzPts val="950"/>
              <a:buFont typeface="Arial"/>
              <a:buChar char="—"/>
            </a:pPr>
            <a:r>
              <a:rPr lang="ru-RU" sz="3200" dirty="0">
                <a:solidFill>
                  <a:srgbClr val="000000"/>
                </a:solidFill>
                <a:latin typeface="Times New Roman"/>
                <a:ea typeface="Microsoft Sans Serif"/>
                <a:cs typeface="Microsoft Sans Serif"/>
              </a:rPr>
              <a:t> </a:t>
            </a:r>
            <a:r>
              <a:rPr lang="ru-RU" sz="3200" spc="-50" dirty="0">
                <a:solidFill>
                  <a:srgbClr val="000000"/>
                </a:solidFill>
                <a:latin typeface="Times New Roman"/>
                <a:ea typeface="Microsoft Sans Serif"/>
                <a:cs typeface="Microsoft Sans Serif"/>
              </a:rPr>
              <a:t>вдоль обочины навстречу двигающемуся транспорту,</a:t>
            </a:r>
            <a:endParaRPr lang="ru-RU" sz="3200" dirty="0">
              <a:solidFill>
                <a:srgbClr val="000000"/>
              </a:solidFill>
              <a:latin typeface="Microsoft Sans Serif"/>
              <a:ea typeface="Microsoft Sans Serif"/>
              <a:cs typeface="Microsoft Sans Serif"/>
            </a:endParaRPr>
          </a:p>
          <a:p>
            <a:pPr marL="342900" lvl="0" indent="-342900">
              <a:spcAft>
                <a:spcPts val="0"/>
              </a:spcAft>
              <a:buClr>
                <a:srgbClr val="000000"/>
              </a:buClr>
              <a:buSzPts val="950"/>
              <a:buFont typeface="Arial"/>
              <a:buChar char="—"/>
            </a:pPr>
            <a:r>
              <a:rPr lang="ru-RU" sz="3200" dirty="0">
                <a:solidFill>
                  <a:srgbClr val="000000"/>
                </a:solidFill>
                <a:latin typeface="Times New Roman"/>
                <a:ea typeface="Microsoft Sans Serif"/>
                <a:cs typeface="Microsoft Sans Serif"/>
              </a:rPr>
              <a:t> вдоль дорожной разметки.</a:t>
            </a:r>
            <a:endParaRPr lang="ru-RU" sz="3200" dirty="0">
              <a:solidFill>
                <a:srgbClr val="000000"/>
              </a:solidFill>
              <a:latin typeface="Microsoft Sans Serif"/>
              <a:ea typeface="Microsoft Sans Serif"/>
              <a:cs typeface="Microsoft Sans Serif"/>
            </a:endParaRPr>
          </a:p>
          <a:p>
            <a:pPr marL="64008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500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72000"/>
          </a:xfrm>
        </p:spPr>
        <p:txBody>
          <a:bodyPr/>
          <a:lstStyle/>
          <a:p>
            <a:pPr marL="0" lvl="0" indent="0" algn="just">
              <a:spcAft>
                <a:spcPts val="0"/>
              </a:spcAft>
              <a:buClr>
                <a:srgbClr val="000000"/>
              </a:buClr>
              <a:buSzPts val="950"/>
              <a:buNone/>
            </a:pPr>
            <a:r>
              <a:rPr lang="ru-RU" sz="3200" dirty="0" smtClean="0">
                <a:solidFill>
                  <a:srgbClr val="000000"/>
                </a:solidFill>
                <a:latin typeface="Times New Roman"/>
                <a:ea typeface="Microsoft Sans Serif"/>
                <a:cs typeface="Microsoft Sans Serif"/>
              </a:rPr>
              <a:t>2.  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Microsoft Sans Serif"/>
                <a:cs typeface="Microsoft Sans Serif"/>
              </a:rPr>
              <a:t>Остановка автомобиля разрешается:</a:t>
            </a:r>
            <a:endParaRPr lang="ru-RU" sz="3200" dirty="0">
              <a:solidFill>
                <a:srgbClr val="000000"/>
              </a:solidFill>
              <a:latin typeface="Microsoft Sans Serif"/>
              <a:ea typeface="Microsoft Sans Serif"/>
              <a:cs typeface="Microsoft Sans Serif"/>
            </a:endParaRPr>
          </a:p>
          <a:p>
            <a:pPr marL="342900" lvl="0" indent="-342900">
              <a:spcAft>
                <a:spcPts val="0"/>
              </a:spcAft>
              <a:buClr>
                <a:srgbClr val="000000"/>
              </a:buClr>
              <a:buSzPts val="950"/>
              <a:buFont typeface="Arial"/>
              <a:buChar char="—"/>
            </a:pPr>
            <a:r>
              <a:rPr lang="ru-RU" sz="3200" dirty="0">
                <a:solidFill>
                  <a:srgbClr val="000000"/>
                </a:solidFill>
                <a:latin typeface="Times New Roman"/>
                <a:ea typeface="Microsoft Sans Serif"/>
                <a:cs typeface="Microsoft Sans Serif"/>
              </a:rPr>
              <a:t> на левой стороне обочины дороги;</a:t>
            </a:r>
            <a:endParaRPr lang="ru-RU" sz="3200" dirty="0">
              <a:solidFill>
                <a:srgbClr val="000000"/>
              </a:solidFill>
              <a:latin typeface="Microsoft Sans Serif"/>
              <a:ea typeface="Microsoft Sans Serif"/>
              <a:cs typeface="Microsoft Sans Serif"/>
            </a:endParaRPr>
          </a:p>
          <a:p>
            <a:pPr marL="342900" lvl="0" indent="-342900">
              <a:spcAft>
                <a:spcPts val="0"/>
              </a:spcAft>
              <a:buClr>
                <a:srgbClr val="000000"/>
              </a:buClr>
              <a:buSzPts val="950"/>
              <a:buFont typeface="Arial"/>
              <a:buChar char="—"/>
            </a:pPr>
            <a:r>
              <a:rPr lang="ru-RU" sz="3200" dirty="0">
                <a:solidFill>
                  <a:srgbClr val="000000"/>
                </a:solidFill>
                <a:latin typeface="Times New Roman"/>
                <a:ea typeface="Microsoft Sans Serif"/>
                <a:cs typeface="Microsoft Sans Serif"/>
              </a:rPr>
              <a:t> </a:t>
            </a:r>
            <a:r>
              <a:rPr lang="ru-RU" sz="3200" spc="-50" dirty="0">
                <a:solidFill>
                  <a:srgbClr val="000000"/>
                </a:solidFill>
                <a:latin typeface="Times New Roman"/>
                <a:ea typeface="Microsoft Sans Serif"/>
                <a:cs typeface="Microsoft Sans Serif"/>
              </a:rPr>
              <a:t>на правой стороне обочины </a:t>
            </a:r>
            <a:r>
              <a:rPr lang="ru-RU" sz="3200" spc="-50" dirty="0" smtClean="0">
                <a:solidFill>
                  <a:srgbClr val="000000"/>
                </a:solidFill>
                <a:latin typeface="Times New Roman"/>
                <a:ea typeface="Microsoft Sans Serif"/>
                <a:cs typeface="Microsoft Sans Serif"/>
              </a:rPr>
              <a:t>дороги;</a:t>
            </a:r>
            <a:endParaRPr lang="ru-RU" sz="3200" dirty="0">
              <a:solidFill>
                <a:srgbClr val="000000"/>
              </a:solidFill>
              <a:latin typeface="Microsoft Sans Serif"/>
              <a:ea typeface="Microsoft Sans Serif"/>
              <a:cs typeface="Microsoft Sans Serif"/>
            </a:endParaRPr>
          </a:p>
          <a:p>
            <a:pPr marL="342900" lvl="0" indent="-342900">
              <a:spcAft>
                <a:spcPts val="0"/>
              </a:spcAft>
              <a:buClr>
                <a:srgbClr val="000000"/>
              </a:buClr>
              <a:buSzPts val="950"/>
              <a:buFont typeface="Arial"/>
              <a:buChar char="—"/>
            </a:pPr>
            <a:r>
              <a:rPr lang="ru-RU" sz="3200" dirty="0">
                <a:solidFill>
                  <a:srgbClr val="000000"/>
                </a:solidFill>
                <a:latin typeface="Times New Roman"/>
                <a:ea typeface="Microsoft Sans Serif"/>
                <a:cs typeface="Microsoft Sans Serif"/>
              </a:rPr>
              <a:t> рядом с любым общественным пунктом.</a:t>
            </a:r>
            <a:endParaRPr lang="ru-RU" sz="3200" dirty="0">
              <a:solidFill>
                <a:srgbClr val="000000"/>
              </a:solidFill>
              <a:latin typeface="Microsoft Sans Serif"/>
              <a:ea typeface="Microsoft Sans Serif"/>
              <a:cs typeface="Microsoft Sans Serif"/>
            </a:endParaRPr>
          </a:p>
          <a:p>
            <a:endParaRPr lang="ru-RU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933" b="50000"/>
          <a:stretch/>
        </p:blipFill>
        <p:spPr bwMode="auto">
          <a:xfrm>
            <a:off x="3909140" y="4005064"/>
            <a:ext cx="4335268" cy="2705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634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72000"/>
          </a:xfrm>
        </p:spPr>
        <p:txBody>
          <a:bodyPr/>
          <a:lstStyle/>
          <a:p>
            <a:pPr marL="0" lvl="0" indent="0" algn="just">
              <a:spcAft>
                <a:spcPts val="0"/>
              </a:spcAft>
              <a:buClr>
                <a:srgbClr val="000000"/>
              </a:buClr>
              <a:buSzPts val="950"/>
              <a:buNone/>
            </a:pPr>
            <a:r>
              <a:rPr lang="ru-RU" sz="3200" dirty="0" smtClean="0">
                <a:solidFill>
                  <a:srgbClr val="000000"/>
                </a:solidFill>
                <a:latin typeface="Times New Roman"/>
                <a:ea typeface="Microsoft Sans Serif"/>
                <a:cs typeface="Microsoft Sans Serif"/>
              </a:rPr>
              <a:t>1. Перекресток 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Microsoft Sans Serif"/>
                <a:cs typeface="Microsoft Sans Serif"/>
              </a:rPr>
              <a:t>со светофором считается нерегулируемым:</a:t>
            </a:r>
            <a:endParaRPr lang="ru-RU" sz="3200" dirty="0">
              <a:solidFill>
                <a:srgbClr val="000000"/>
              </a:solidFill>
              <a:latin typeface="Microsoft Sans Serif"/>
              <a:ea typeface="Microsoft Sans Serif"/>
              <a:cs typeface="Microsoft Sans Serif"/>
            </a:endParaRPr>
          </a:p>
          <a:p>
            <a:pPr marL="342900" lvl="0" indent="-342900">
              <a:spcAft>
                <a:spcPts val="0"/>
              </a:spcAft>
              <a:buClr>
                <a:srgbClr val="000000"/>
              </a:buClr>
              <a:buSzPts val="950"/>
              <a:buFont typeface="Arial"/>
              <a:buChar char="—"/>
            </a:pPr>
            <a:r>
              <a:rPr lang="ru-RU" sz="3200" dirty="0">
                <a:solidFill>
                  <a:srgbClr val="000000"/>
                </a:solidFill>
                <a:latin typeface="Times New Roman"/>
                <a:ea typeface="Microsoft Sans Serif"/>
                <a:cs typeface="Microsoft Sans Serif"/>
              </a:rPr>
              <a:t> если отсутствует регулировщик;</a:t>
            </a:r>
            <a:endParaRPr lang="ru-RU" sz="3200" dirty="0">
              <a:solidFill>
                <a:srgbClr val="000000"/>
              </a:solidFill>
              <a:latin typeface="Microsoft Sans Serif"/>
              <a:ea typeface="Microsoft Sans Serif"/>
              <a:cs typeface="Microsoft Sans Serif"/>
            </a:endParaRPr>
          </a:p>
          <a:p>
            <a:pPr marL="342900" lvl="0" indent="-342900">
              <a:spcAft>
                <a:spcPts val="0"/>
              </a:spcAft>
              <a:buClr>
                <a:srgbClr val="000000"/>
              </a:buClr>
              <a:buSzPts val="950"/>
              <a:buFont typeface="Arial"/>
              <a:buChar char="—"/>
            </a:pPr>
            <a:r>
              <a:rPr lang="ru-RU" sz="3200" dirty="0">
                <a:solidFill>
                  <a:srgbClr val="000000"/>
                </a:solidFill>
                <a:latin typeface="Times New Roman"/>
                <a:ea typeface="Microsoft Sans Serif"/>
                <a:cs typeface="Microsoft Sans Serif"/>
              </a:rPr>
              <a:t> </a:t>
            </a:r>
            <a:r>
              <a:rPr lang="ru-RU" sz="3200" spc="-50" dirty="0">
                <a:solidFill>
                  <a:srgbClr val="000000"/>
                </a:solidFill>
                <a:latin typeface="Times New Roman"/>
                <a:ea typeface="Microsoft Sans Serif"/>
                <a:cs typeface="Microsoft Sans Serif"/>
              </a:rPr>
              <a:t>при желтом мигающем сигнале </a:t>
            </a:r>
            <a:r>
              <a:rPr lang="ru-RU" sz="3200" spc="-50" dirty="0" smtClean="0">
                <a:solidFill>
                  <a:srgbClr val="000000"/>
                </a:solidFill>
                <a:latin typeface="Times New Roman"/>
                <a:ea typeface="Microsoft Sans Serif"/>
                <a:cs typeface="Microsoft Sans Serif"/>
              </a:rPr>
              <a:t>светофора;</a:t>
            </a:r>
            <a:endParaRPr lang="ru-RU" sz="3200" dirty="0">
              <a:solidFill>
                <a:srgbClr val="000000"/>
              </a:solidFill>
              <a:latin typeface="Microsoft Sans Serif"/>
              <a:ea typeface="Microsoft Sans Serif"/>
              <a:cs typeface="Microsoft Sans Serif"/>
            </a:endParaRPr>
          </a:p>
          <a:p>
            <a:pPr marL="342900" lvl="0" indent="-342900">
              <a:spcAft>
                <a:spcPts val="0"/>
              </a:spcAft>
              <a:buClr>
                <a:srgbClr val="000000"/>
              </a:buClr>
              <a:buSzPts val="950"/>
              <a:buFont typeface="Arial"/>
              <a:buChar char="—"/>
            </a:pPr>
            <a:r>
              <a:rPr lang="ru-RU" sz="3200" dirty="0">
                <a:solidFill>
                  <a:srgbClr val="000000"/>
                </a:solidFill>
                <a:latin typeface="Times New Roman"/>
                <a:ea typeface="Microsoft Sans Serif"/>
                <a:cs typeface="Microsoft Sans Serif"/>
              </a:rPr>
              <a:t> если на нем большое скопление машин.</a:t>
            </a:r>
            <a:endParaRPr lang="ru-RU" sz="3200" dirty="0">
              <a:solidFill>
                <a:srgbClr val="000000"/>
              </a:solidFill>
              <a:latin typeface="Microsoft Sans Serif"/>
              <a:ea typeface="Microsoft Sans Serif"/>
              <a:cs typeface="Microsoft Sans Serif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682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4572000"/>
          </a:xfrm>
        </p:spPr>
        <p:txBody>
          <a:bodyPr>
            <a:normAutofit/>
          </a:bodyPr>
          <a:lstStyle/>
          <a:p>
            <a:pPr marL="12700" marR="12700" indent="0">
              <a:spcAft>
                <a:spcPts val="0"/>
              </a:spcAft>
              <a:buNone/>
            </a:pPr>
            <a:r>
              <a:rPr lang="ru-RU" sz="3600" dirty="0" smtClean="0">
                <a:solidFill>
                  <a:srgbClr val="000000"/>
                </a:solidFill>
                <a:latin typeface="Times New Roman"/>
                <a:ea typeface="Microsoft Sans Serif"/>
              </a:rPr>
              <a:t>2. Перевозить </a:t>
            </a:r>
            <a:r>
              <a:rPr lang="ru-RU" sz="3600" dirty="0">
                <a:solidFill>
                  <a:srgbClr val="000000"/>
                </a:solidFill>
                <a:latin typeface="Times New Roman"/>
                <a:ea typeface="Microsoft Sans Serif"/>
              </a:rPr>
              <a:t>детей в автомобиле в специальном детском удер­живающем устройстве необходимо до: </a:t>
            </a:r>
            <a:r>
              <a:rPr lang="ru-RU" sz="3600" dirty="0" smtClean="0">
                <a:solidFill>
                  <a:srgbClr val="000000"/>
                </a:solidFill>
                <a:latin typeface="Times New Roman"/>
                <a:ea typeface="Microsoft Sans Serif"/>
              </a:rPr>
              <a:t>                     5 </a:t>
            </a:r>
            <a:r>
              <a:rPr lang="ru-RU" sz="3600" dirty="0">
                <a:solidFill>
                  <a:srgbClr val="000000"/>
                </a:solidFill>
                <a:latin typeface="Times New Roman"/>
                <a:ea typeface="Microsoft Sans Serif"/>
              </a:rPr>
              <a:t>лет; 8; 10; </a:t>
            </a:r>
            <a:r>
              <a:rPr lang="ru-RU" sz="3600" spc="-50" dirty="0">
                <a:solidFill>
                  <a:srgbClr val="000000"/>
                </a:solidFill>
                <a:latin typeface="Times New Roman"/>
                <a:ea typeface="Microsoft Sans Serif"/>
              </a:rPr>
              <a:t>12.</a:t>
            </a:r>
            <a:endParaRPr lang="ru-RU" sz="3600" dirty="0">
              <a:solidFill>
                <a:srgbClr val="000000"/>
              </a:solidFill>
              <a:latin typeface="Courier New"/>
              <a:ea typeface="Courier New"/>
            </a:endParaRPr>
          </a:p>
          <a:p>
            <a:pPr marL="64008" indent="0">
              <a:buNone/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46270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i="1" kern="0" dirty="0">
                <a:ln>
                  <a:noFill/>
                </a:ln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Задание  «</a:t>
            </a:r>
            <a:r>
              <a:rPr lang="ru-RU" sz="4400" b="1" i="1" kern="0" dirty="0" smtClean="0">
                <a:ln>
                  <a:noFill/>
                </a:ln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Угадай-ка</a:t>
            </a:r>
            <a:r>
              <a:rPr lang="ru-RU" sz="4400" b="1" i="1" kern="0" dirty="0">
                <a:ln>
                  <a:noFill/>
                </a:ln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»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9168766"/>
              </p:ext>
            </p:extLst>
          </p:nvPr>
        </p:nvGraphicFramePr>
        <p:xfrm>
          <a:off x="479714" y="1412776"/>
          <a:ext cx="82296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9297B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LnTx/>
                          <a:uFillTx/>
                          <a:latin typeface="Arial" charset="0"/>
                        </a:rPr>
                        <a:t>Могут ли в зоне этого знака двигаться автомобили?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9297B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LnTx/>
                          <a:uFillTx/>
                          <a:latin typeface="Arial" charset="0"/>
                        </a:rPr>
                        <a:t>Могут ли в зоне этого знака двигаться автомобили?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9297B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LnTx/>
                          <a:uFillTx/>
                          <a:latin typeface="Arial" charset="0"/>
                        </a:rPr>
                        <a:t>Может ли пешеход в зоне этого знака перейти улицу?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9297B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LnTx/>
                          <a:uFillTx/>
                          <a:latin typeface="Arial" charset="0"/>
                        </a:rPr>
                        <a:t>Может ли пешеход переходить дорогу в зоне действия этого знака?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990" y="1484784"/>
            <a:ext cx="1080120" cy="1086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770007"/>
            <a:ext cx="1152128" cy="516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642" y="2617978"/>
            <a:ext cx="1107099" cy="1116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684" y="2907401"/>
            <a:ext cx="1296144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821" y="3748443"/>
            <a:ext cx="946457" cy="946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857" y="4011314"/>
            <a:ext cx="1728191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143" y="5168655"/>
            <a:ext cx="896598" cy="896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6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685" y="5390496"/>
            <a:ext cx="1541364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630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4073" y="1988840"/>
            <a:ext cx="8229600" cy="1152128"/>
          </a:xfrm>
        </p:spPr>
        <p:txBody>
          <a:bodyPr>
            <a:normAutofit fontScale="85000" lnSpcReduction="20000"/>
          </a:bodyPr>
          <a:lstStyle/>
          <a:p>
            <a:pPr marL="64008" indent="0" algn="ctr">
              <a:buNone/>
            </a:pPr>
            <a:endPara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4008" indent="0" algn="ctr">
              <a:buNone/>
            </a:pP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4008" indent="0" algn="ctr">
              <a:buNone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КЛАССИФИКАЦИЯ ДОРОЖНЫХ ЗНАКОВ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518458" y="285501"/>
            <a:ext cx="2396803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ПРЕДПИСЫВАЮЩИЕ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378733" y="343566"/>
            <a:ext cx="2520280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ЗАПРЕЩАЮЩИЕ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23528" y="260648"/>
            <a:ext cx="2232248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ПРЕДУПРЕЖДАЮЩИЕ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54" y="3902263"/>
            <a:ext cx="2448272" cy="11033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610" y="4050350"/>
            <a:ext cx="2314526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969732"/>
            <a:ext cx="203676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3504" y="4294230"/>
            <a:ext cx="21499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ИНФОРМАЦИОННЫЕ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49431" y="4340397"/>
            <a:ext cx="1578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ОСОБОГО ПРЕДПИСАНИЯ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59844" y="4300030"/>
            <a:ext cx="9140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СЕРВИС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 flipV="1">
            <a:off x="2097246" y="1589228"/>
            <a:ext cx="1872208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4638873" y="1779356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5516488" y="1593955"/>
            <a:ext cx="1656184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2195736" y="3128392"/>
            <a:ext cx="1872208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638873" y="3104964"/>
            <a:ext cx="0" cy="7972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5292080" y="3104964"/>
            <a:ext cx="1800200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465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851" y="373931"/>
            <a:ext cx="8229600" cy="1399032"/>
          </a:xfrm>
        </p:spPr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6650139"/>
              </p:ext>
            </p:extLst>
          </p:nvPr>
        </p:nvGraphicFramePr>
        <p:xfrm>
          <a:off x="539552" y="332656"/>
          <a:ext cx="8229600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9297B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LnTx/>
                          <a:uFillTx/>
                          <a:latin typeface="Arial" charset="0"/>
                        </a:rPr>
                        <a:t>Могут ли в зоне этого знака находиться пешеходы?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3600" b="0" i="0" u="none" strike="noStrike" kern="10" cap="none" spc="0" normalizeH="0" baseline="0" noProof="0" dirty="0" smtClean="0">
                        <a:ln w="9525">
                          <a:solidFill>
                            <a:srgbClr val="003300"/>
                          </a:solidFill>
                          <a:round/>
                          <a:headEnd/>
                          <a:tailEnd/>
                        </a:ln>
                        <a:solidFill>
                          <a:srgbClr val="006600"/>
                        </a:solidFill>
                        <a:effectLst>
                          <a:outerShdw dist="53882" dir="2700000" algn="ctr" rotWithShape="0">
                            <a:srgbClr val="9999FF">
                              <a:alpha val="79999"/>
                            </a:srgbClr>
                          </a:outerShdw>
                        </a:effectLst>
                        <a:uLnTx/>
                        <a:uFillTx/>
                        <a:latin typeface="Impact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9297B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LnTx/>
                          <a:uFillTx/>
                          <a:latin typeface="Arial" charset="0"/>
                        </a:rPr>
                        <a:t>Могут ли пешеходы двигаться в зоне действия этого знака?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3600" b="0" i="0" u="none" strike="noStrike" kern="10" cap="none" spc="0" normalizeH="0" baseline="0" noProof="0" dirty="0">
                        <a:ln w="9525">
                          <a:solidFill>
                            <a:srgbClr val="003300"/>
                          </a:solidFill>
                          <a:round/>
                          <a:headEnd/>
                          <a:tailEnd/>
                        </a:ln>
                        <a:solidFill>
                          <a:srgbClr val="006600"/>
                        </a:solidFill>
                        <a:effectLst>
                          <a:outerShdw dist="53882" dir="2700000" algn="ctr" rotWithShape="0">
                            <a:srgbClr val="9999FF">
                              <a:alpha val="79999"/>
                            </a:srgbClr>
                          </a:outerShdw>
                        </a:effectLst>
                        <a:uLnTx/>
                        <a:uFillTx/>
                        <a:latin typeface="Impac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9297B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LnTx/>
                          <a:uFillTx/>
                          <a:latin typeface="Arial" charset="0"/>
                        </a:rPr>
                        <a:t>Могут ли в зоне этого знака двигаться велосипедисты?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9297B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LnTx/>
                          <a:uFillTx/>
                          <a:latin typeface="Arial" charset="0"/>
                        </a:rPr>
                        <a:t>Можно ли пешеходам передвигаться в зоне действия этого знака?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474" y="476672"/>
            <a:ext cx="966589" cy="972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03" y="1772816"/>
            <a:ext cx="1014260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405" y="3061873"/>
            <a:ext cx="1001199" cy="1001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240" y="4389753"/>
            <a:ext cx="1160823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341" y="3388200"/>
            <a:ext cx="864096" cy="34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WordArt 33"/>
          <p:cNvSpPr>
            <a:spLocks noChangeArrowheads="1" noChangeShapeType="1" noTextEdit="1"/>
          </p:cNvSpPr>
          <p:nvPr/>
        </p:nvSpPr>
        <p:spPr bwMode="auto">
          <a:xfrm>
            <a:off x="6898787" y="4797083"/>
            <a:ext cx="899666" cy="3374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Нет</a:t>
            </a:r>
          </a:p>
        </p:txBody>
      </p:sp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572" y="468080"/>
            <a:ext cx="1298575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846" y="1772816"/>
            <a:ext cx="1298575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488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Управляющая кнопка: сведения 20">
            <a:hlinkClick r:id="rId2" action="ppaction://hlinksldjump" highlightClick="1"/>
          </p:cNvPr>
          <p:cNvSpPr/>
          <p:nvPr/>
        </p:nvSpPr>
        <p:spPr>
          <a:xfrm>
            <a:off x="3959932" y="6021289"/>
            <a:ext cx="681608" cy="38234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сведения 18">
            <a:hlinkClick r:id="rId3" action="ppaction://hlinksldjump" highlightClick="1"/>
          </p:cNvPr>
          <p:cNvSpPr/>
          <p:nvPr/>
        </p:nvSpPr>
        <p:spPr>
          <a:xfrm>
            <a:off x="3959932" y="3933056"/>
            <a:ext cx="634752" cy="36004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сведения 15">
            <a:hlinkClick r:id="" action="ppaction://noaction" highlightClick="1"/>
            <a:hlinkHover r:id="rId4" action="ppaction://hlinksldjump"/>
          </p:cNvPr>
          <p:cNvSpPr/>
          <p:nvPr/>
        </p:nvSpPr>
        <p:spPr>
          <a:xfrm>
            <a:off x="4021177" y="2101850"/>
            <a:ext cx="684076" cy="338902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607575"/>
              </p:ext>
            </p:extLst>
          </p:nvPr>
        </p:nvGraphicFramePr>
        <p:xfrm>
          <a:off x="899592" y="332656"/>
          <a:ext cx="7632848" cy="6491022"/>
        </p:xfrm>
        <a:graphic>
          <a:graphicData uri="http://schemas.openxmlformats.org/drawingml/2006/table">
            <a:tbl>
              <a:tblPr firstRow="1" firstCol="1" bandRow="1"/>
              <a:tblGrid>
                <a:gridCol w="3816057"/>
                <a:gridCol w="3816791"/>
              </a:tblGrid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ЗНАКИ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38" marR="50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ОПИСАНИЕ ДОРОЖНЫХ ЗНАКОВ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38" marR="50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Предупреждающие    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                                                   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38" marR="50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icrosoft Sans Serif"/>
                          <a:cs typeface="Times New Roman"/>
                        </a:rPr>
                        <a:t>1.Квадратная форма 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icrosoft Sans Serif"/>
                          <a:cs typeface="Times New Roman"/>
                        </a:rPr>
                        <a:t> синего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icrosoft Sans Serif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icrosoft Sans Serif"/>
                          <a:cs typeface="Times New Roman"/>
                        </a:rPr>
                        <a:t>цвета.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38" marR="50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611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 Запрещающие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38" marR="50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7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icrosoft Sans Serif"/>
                          <a:cs typeface="Times New Roman"/>
                        </a:rPr>
                        <a:t>2.Круглая форма голубого цвета. Изображенные на них симво­лы белого цвета.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38" marR="50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 Предписывающие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38" marR="50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3.Форма треугольника, окрашенного в белый цвет, по краям красная кайма.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38" marR="50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6118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4.Информационные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38" marR="50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7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icrosoft Sans Serif"/>
                          <a:cs typeface="Times New Roman"/>
                        </a:rPr>
                        <a:t>4.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icrosoft Sans Serif"/>
                          <a:cs typeface="Times New Roman"/>
                        </a:rPr>
                        <a:t>Круглая форма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icrosoft Sans Serif"/>
                          <a:cs typeface="Times New Roman"/>
                        </a:rPr>
                        <a:t>, окрашенная в белый цвет, по окружности красная кайма.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38" marR="50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611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5"/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Особые предписания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38" marR="50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7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513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icrosoft Sans Serif"/>
                          <a:cs typeface="Times New Roman"/>
                        </a:rPr>
                        <a:t>5.Прямоугольная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icrosoft Sans Serif"/>
                          <a:cs typeface="Times New Roman"/>
                        </a:rPr>
                        <a:t>форма (синего цвета),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icrosoft Sans Serif"/>
                          <a:cs typeface="Times New Roman"/>
                        </a:rPr>
                        <a:t>на которой схематично изображены различные объекты.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38" marR="50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6.  Сервис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38" marR="50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005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icrosoft Sans Serif"/>
                          <a:cs typeface="Times New Roman"/>
                        </a:rPr>
                        <a:t>6.Квадратная или прямоугольная форма 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icrosoft Sans Serif"/>
                          <a:cs typeface="Times New Roman"/>
                        </a:rPr>
                        <a:t> синего (голубого)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icrosoft Sans Serif"/>
                          <a:cs typeface="Times New Roman"/>
                        </a:rPr>
                        <a:t>цвета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icrosoft Sans Serif"/>
                          <a:cs typeface="Times New Roman"/>
                        </a:rPr>
                        <a:t>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38" marR="50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133600" y="16446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2771800" y="2564904"/>
            <a:ext cx="2016224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2133600" y="5691903"/>
            <a:ext cx="2870448" cy="5040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Управляющая кнопка: сведения 13">
            <a:hlinkClick r:id="rId5" action="ppaction://hlinksldjump" highlightClick="1"/>
            <a:hlinkHover r:id="rId5" action="ppaction://hlinksldjump"/>
          </p:cNvPr>
          <p:cNvSpPr/>
          <p:nvPr/>
        </p:nvSpPr>
        <p:spPr>
          <a:xfrm>
            <a:off x="4021177" y="1301143"/>
            <a:ext cx="684076" cy="343507"/>
          </a:xfrm>
          <a:prstGeom prst="actionButtonInformation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сведения 17">
            <a:hlinkClick r:id="" action="ppaction://noaction" highlightClick="1"/>
            <a:hlinkHover r:id="rId6" action="ppaction://hlinksldjump"/>
          </p:cNvPr>
          <p:cNvSpPr/>
          <p:nvPr/>
        </p:nvSpPr>
        <p:spPr>
          <a:xfrm>
            <a:off x="4004320" y="3149626"/>
            <a:ext cx="684076" cy="351381"/>
          </a:xfrm>
          <a:prstGeom prst="actionButtonInformation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сведения 19">
            <a:hlinkClick r:id="rId7" action="ppaction://hlinksldjump" highlightClick="1"/>
          </p:cNvPr>
          <p:cNvSpPr/>
          <p:nvPr/>
        </p:nvSpPr>
        <p:spPr>
          <a:xfrm>
            <a:off x="4004320" y="4995942"/>
            <a:ext cx="637220" cy="383805"/>
          </a:xfrm>
          <a:prstGeom prst="actionButtonInformation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сведения 21">
            <a:hlinkClick r:id="rId4" action="ppaction://hlinksldjump" highlightClick="1"/>
          </p:cNvPr>
          <p:cNvSpPr/>
          <p:nvPr/>
        </p:nvSpPr>
        <p:spPr>
          <a:xfrm>
            <a:off x="4021177" y="2043696"/>
            <a:ext cx="684076" cy="377192"/>
          </a:xfrm>
          <a:prstGeom prst="actionButtonInformation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сведения 22">
            <a:hlinkClick r:id="rId3" action="ppaction://hlinksldjump" highlightClick="1"/>
          </p:cNvPr>
          <p:cNvSpPr/>
          <p:nvPr/>
        </p:nvSpPr>
        <p:spPr>
          <a:xfrm>
            <a:off x="3959933" y="3933056"/>
            <a:ext cx="693556" cy="360040"/>
          </a:xfrm>
          <a:prstGeom prst="actionButtonInformation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сведения 23">
            <a:hlinkClick r:id="rId2" action="ppaction://hlinksldjump" highlightClick="1"/>
          </p:cNvPr>
          <p:cNvSpPr/>
          <p:nvPr/>
        </p:nvSpPr>
        <p:spPr>
          <a:xfrm>
            <a:off x="3996827" y="6021289"/>
            <a:ext cx="684076" cy="382340"/>
          </a:xfrm>
          <a:prstGeom prst="actionButtonInformation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2771800" y="1556792"/>
            <a:ext cx="2376264" cy="25922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339752" y="2420888"/>
            <a:ext cx="2448272" cy="18722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3203848" y="5379747"/>
            <a:ext cx="1609328" cy="81621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2915816" y="1556792"/>
            <a:ext cx="1872208" cy="17281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546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0" b="100000" l="1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919163"/>
            <a:ext cx="5715000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Управляющая кнопка: домой 3">
            <a:hlinkClick r:id="rId4" action="ppaction://hlinksldjump" highlightClick="1"/>
          </p:cNvPr>
          <p:cNvSpPr/>
          <p:nvPr/>
        </p:nvSpPr>
        <p:spPr>
          <a:xfrm>
            <a:off x="7956376" y="5743667"/>
            <a:ext cx="1042416" cy="104241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38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571500"/>
            <a:ext cx="5715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Управляющая кнопка: домой 3">
            <a:hlinkClick r:id="rId4" action="ppaction://hlinksldjump" highlightClick="1"/>
          </p:cNvPr>
          <p:cNvSpPr/>
          <p:nvPr/>
        </p:nvSpPr>
        <p:spPr>
          <a:xfrm>
            <a:off x="7884368" y="5765292"/>
            <a:ext cx="1042416" cy="104241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88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013372"/>
            <a:ext cx="4752528" cy="468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Управляющая кнопка: домой 3">
            <a:hlinkClick r:id="rId4" action="ppaction://hlinksldjump" highlightClick="1"/>
          </p:cNvPr>
          <p:cNvSpPr/>
          <p:nvPr/>
        </p:nvSpPr>
        <p:spPr>
          <a:xfrm>
            <a:off x="7812360" y="5741256"/>
            <a:ext cx="1042416" cy="104241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82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484784"/>
            <a:ext cx="3960439" cy="3960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7740352" y="5655215"/>
            <a:ext cx="1042416" cy="104241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47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t="2281" r="30242" b="21113"/>
          <a:stretch/>
        </p:blipFill>
        <p:spPr bwMode="auto">
          <a:xfrm>
            <a:off x="2843807" y="908720"/>
            <a:ext cx="3137933" cy="453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7973528" y="5815584"/>
            <a:ext cx="1042416" cy="104241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60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284</TotalTime>
  <Words>524</Words>
  <Application>Microsoft Office PowerPoint</Application>
  <PresentationFormat>Экран (4:3)</PresentationFormat>
  <Paragraphs>112</Paragraphs>
  <Slides>30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40" baseType="lpstr">
      <vt:lpstr>Arial</vt:lpstr>
      <vt:lpstr>Calibri</vt:lpstr>
      <vt:lpstr>Century Gothic</vt:lpstr>
      <vt:lpstr>Courier New</vt:lpstr>
      <vt:lpstr>Impact</vt:lpstr>
      <vt:lpstr>Microsoft Sans Serif</vt:lpstr>
      <vt:lpstr>Times New Roman</vt:lpstr>
      <vt:lpstr>Verdana</vt:lpstr>
      <vt:lpstr>Wingdings 2</vt:lpstr>
      <vt:lpstr>Яркая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                              «Кто быстрее?»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  «Угадай-ка»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СОЛНЫШКО</dc:creator>
  <cp:lastModifiedBy>USERs</cp:lastModifiedBy>
  <cp:revision>25</cp:revision>
  <dcterms:created xsi:type="dcterms:W3CDTF">2014-03-11T15:21:57Z</dcterms:created>
  <dcterms:modified xsi:type="dcterms:W3CDTF">2015-10-09T17:28:51Z</dcterms:modified>
</cp:coreProperties>
</file>