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6" r:id="rId3"/>
    <p:sldId id="355" r:id="rId4"/>
    <p:sldId id="354" r:id="rId5"/>
    <p:sldId id="353" r:id="rId6"/>
    <p:sldId id="352" r:id="rId7"/>
    <p:sldId id="351" r:id="rId8"/>
    <p:sldId id="350" r:id="rId9"/>
    <p:sldId id="349" r:id="rId10"/>
    <p:sldId id="344" r:id="rId11"/>
    <p:sldId id="341" r:id="rId12"/>
    <p:sldId id="345" r:id="rId13"/>
    <p:sldId id="311" r:id="rId14"/>
    <p:sldId id="309" r:id="rId15"/>
    <p:sldId id="313" r:id="rId16"/>
    <p:sldId id="343" r:id="rId17"/>
    <p:sldId id="315" r:id="rId18"/>
    <p:sldId id="314" r:id="rId19"/>
    <p:sldId id="317" r:id="rId20"/>
    <p:sldId id="320" r:id="rId21"/>
    <p:sldId id="348" r:id="rId22"/>
    <p:sldId id="316" r:id="rId23"/>
    <p:sldId id="318" r:id="rId24"/>
    <p:sldId id="319" r:id="rId25"/>
    <p:sldId id="321" r:id="rId26"/>
    <p:sldId id="335" r:id="rId27"/>
    <p:sldId id="323" r:id="rId28"/>
    <p:sldId id="332" r:id="rId29"/>
    <p:sldId id="324" r:id="rId30"/>
    <p:sldId id="325" r:id="rId31"/>
    <p:sldId id="326" r:id="rId32"/>
    <p:sldId id="327" r:id="rId33"/>
    <p:sldId id="328" r:id="rId34"/>
    <p:sldId id="329" r:id="rId35"/>
    <p:sldId id="333" r:id="rId36"/>
    <p:sldId id="334" r:id="rId37"/>
    <p:sldId id="330" r:id="rId38"/>
    <p:sldId id="347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59" d="100"/>
          <a:sy n="59" d="100"/>
        </p:scale>
        <p:origin x="-9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24C92-6B8C-43EB-87A8-43B5F2B69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CD3C7-B942-4345-BFAA-8779765F0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27294-2219-4D14-A5F6-F1BF40FA5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E7DBEA-3D48-40B4-A84D-49D9883985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743D4-AC6B-49F0-8471-BD83CD47F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513E9-1323-4F13-B789-25351E1A4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3BB6D-432D-4252-A78E-AEBD2871E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3FEC-47DC-41BE-9BDC-411E73AE3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3A969-2464-4155-A6C9-3303660AB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DF350-1E50-4AEE-99B7-7197FC9EA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620E5-6763-408F-9B65-050DC233C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EA70E-87C5-49CD-BB69-69505BECF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FF786-0C70-4DF3-AEAF-FFA231BFF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802E8-9B19-4548-8D7A-CCA43C282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989890-A0D2-4320-81D8-B907C7626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021.radikal.ru/0802/94/96ffb376c6f3.jpg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077%20-%20&#1051;&#1077;&#1076;&#1086;&#1074;&#1086;&#1077;%20&#1087;&#1086;&#1073;&#1086;&#1080;&#1097;&#1077;.avi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D:\Documents and Settings\Пользователь\Рабочий стол\2009_08_25\IMG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036" y="785794"/>
            <a:ext cx="669567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97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28" y="0"/>
            <a:ext cx="6500858" cy="6335713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Светлана\картинки\Окружающий мир\лед. поб.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290"/>
            <a:ext cx="6858048" cy="6281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Картинка 2 из 54">
            <a:hlinkClick r:id="rId2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63aa4d78b713b0d9f71ff18a6c21d19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51463"/>
          </a:xfrm>
          <a:prstGeom prst="rect">
            <a:avLst/>
          </a:prstGeom>
          <a:noFill/>
        </p:spPr>
      </p:pic>
      <p:sp>
        <p:nvSpPr>
          <p:cNvPr id="37894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0" y="5445125"/>
            <a:ext cx="9144000" cy="1412875"/>
          </a:xfrm>
        </p:spPr>
        <p:txBody>
          <a:bodyPr/>
          <a:lstStyle/>
          <a:p>
            <a:r>
              <a:rPr lang="ru-RU" sz="1800" b="1" dirty="0">
                <a:solidFill>
                  <a:srgbClr val="C00000"/>
                </a:solidFill>
                <a:latin typeface="Arbat" pitchFamily="2" charset="0"/>
              </a:rPr>
              <a:t>В дальнейшем вся </a:t>
            </a:r>
            <a:r>
              <a:rPr lang="ru-RU" sz="1800" b="1" dirty="0" smtClean="0">
                <a:solidFill>
                  <a:srgbClr val="C00000"/>
                </a:solidFill>
                <a:latin typeface="Arbat" pitchFamily="2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Arbat" pitchFamily="2" charset="0"/>
              </a:rPr>
              <a:t>политика Александра была направлена на то, чтобы обезопасить Русь от </a:t>
            </a:r>
            <a:r>
              <a:rPr lang="ru-RU" sz="1800" b="1" dirty="0" smtClean="0">
                <a:solidFill>
                  <a:srgbClr val="C00000"/>
                </a:solidFill>
                <a:latin typeface="Arbat" pitchFamily="2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Arbat" pitchFamily="2" charset="0"/>
              </a:rPr>
              <a:t>монгольских нашествий. Пойдя на уступки и наладив дипломатические отношения с Ордой, Александр спас ослабленную Русь от полного </a:t>
            </a:r>
            <a:r>
              <a:rPr lang="ru-RU" sz="1800" b="1" dirty="0" smtClean="0">
                <a:solidFill>
                  <a:srgbClr val="C00000"/>
                </a:solidFill>
                <a:latin typeface="Arbat" pitchFamily="2" charset="0"/>
              </a:rPr>
              <a:t>уничтожения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9219" name="Содержимое 3" descr="3175f6e8e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290" y="285750"/>
            <a:ext cx="5500710" cy="6215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be_05fp02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0200" y="692150"/>
            <a:ext cx="4594225" cy="5113338"/>
          </a:xfrm>
          <a:noFill/>
        </p:spPr>
      </p:pic>
      <p:sp>
        <p:nvSpPr>
          <p:cNvPr id="15363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3683000" cy="41148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ru-RU" dirty="0" smtClean="0">
                <a:solidFill>
                  <a:srgbClr val="FF0000"/>
                </a:solidFill>
                <a:effectLst/>
              </a:rPr>
              <a:t>   </a:t>
            </a:r>
            <a:r>
              <a:rPr lang="ru-RU" sz="3600" b="1" dirty="0" smtClean="0">
                <a:solidFill>
                  <a:srgbClr val="FF0000"/>
                </a:solidFill>
                <a:effectLst/>
                <a:latin typeface="Shruti" pitchFamily="34" charset="0"/>
              </a:rPr>
              <a:t>6 декабря</a:t>
            </a:r>
            <a:r>
              <a:rPr lang="ru-RU" sz="3600" dirty="0" smtClean="0">
                <a:solidFill>
                  <a:srgbClr val="FF0000"/>
                </a:solidFill>
                <a:effectLst/>
                <a:latin typeface="Shruti" pitchFamily="34" charset="0"/>
              </a:rPr>
              <a:t>             День памяти Александра Невского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/>
              </a:rPr>
              <a:t>Успенский собор</a:t>
            </a:r>
          </a:p>
        </p:txBody>
      </p:sp>
      <p:pic>
        <p:nvPicPr>
          <p:cNvPr id="12291" name="Picture 8" descr="сканирование00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412875"/>
            <a:ext cx="8064500" cy="5445125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4282" y="714356"/>
            <a:ext cx="5429288" cy="2508245"/>
          </a:xfrm>
        </p:spPr>
        <p:txBody>
          <a:bodyPr/>
          <a:lstStyle/>
          <a:p>
            <a:pPr>
              <a:defRPr/>
            </a:pPr>
            <a:r>
              <a:rPr lang="ru-RU" sz="3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После смерти</a:t>
            </a:r>
            <a:br>
              <a:rPr lang="ru-RU" sz="3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ru-RU" sz="3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Александр Невский </a:t>
            </a:r>
            <a:br>
              <a:rPr lang="ru-RU" sz="3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ru-RU" sz="3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был </a:t>
            </a:r>
            <a:br>
              <a:rPr lang="ru-RU" sz="3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ru-RU" sz="3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причислен </a:t>
            </a:r>
            <a:br>
              <a:rPr lang="ru-RU" sz="3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ru-RU" sz="3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 лику святых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Picture 5" descr="Св.блгв.кн.Александр Нев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714375"/>
            <a:ext cx="2778125" cy="42989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lexnevs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0"/>
            <a:ext cx="5969000" cy="68580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vid_ot_lavri_1-900"/>
          <p:cNvPicPr>
            <a:picLocks noChangeAspect="1" noChangeArrowheads="1"/>
          </p:cNvPicPr>
          <p:nvPr/>
        </p:nvPicPr>
        <p:blipFill>
          <a:blip r:embed="rId2" cstate="print"/>
          <a:srcRect r="2130" b="2963"/>
          <a:stretch>
            <a:fillRect/>
          </a:stretch>
        </p:blipFill>
        <p:spPr bwMode="auto">
          <a:xfrm>
            <a:off x="285750" y="214313"/>
            <a:ext cx="8858250" cy="6586537"/>
          </a:xfrm>
          <a:prstGeom prst="rect">
            <a:avLst/>
          </a:prstGeom>
          <a:noFill/>
        </p:spPr>
      </p:pic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>
          <a:xfrm>
            <a:off x="3071802" y="476250"/>
            <a:ext cx="5786478" cy="1054100"/>
          </a:xfrm>
        </p:spPr>
        <p:txBody>
          <a:bodyPr/>
          <a:lstStyle/>
          <a:p>
            <a:r>
              <a:rPr lang="ru-RU" sz="2400" dirty="0">
                <a:solidFill>
                  <a:srgbClr val="FF0000"/>
                </a:solidFill>
                <a:latin typeface="Arbat" pitchFamily="2" charset="0"/>
              </a:rPr>
              <a:t>В память о нем в Петербурге построили монастырь, Александро-Невскую лавру</a:t>
            </a:r>
            <a:r>
              <a:rPr lang="en-US" sz="2400" dirty="0">
                <a:solidFill>
                  <a:srgbClr val="FFFF00"/>
                </a:solidFill>
                <a:latin typeface="Arbat" pitchFamily="2" charset="0"/>
              </a:rPr>
              <a:t>.</a:t>
            </a:r>
            <a:r>
              <a:rPr lang="ru-RU" sz="4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D:\Documents and Settings\Пользователь\Рабочий стол\2009_08_25\IMG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13151"/>
            <a:ext cx="4929222" cy="602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1267" name="Содержимое 5" descr="2752225543_0b6cc575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285750"/>
            <a:ext cx="8286750" cy="614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Содержимое 3" descr="3001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285750"/>
            <a:ext cx="8215312" cy="6072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>
          <a:xfrm>
            <a:off x="5148263" y="1196975"/>
            <a:ext cx="3538537" cy="4392613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  <a:latin typeface="Shruti" pitchFamily="2"/>
              </a:rPr>
              <a:t>В 1724 году по указу Петра </a:t>
            </a:r>
            <a:r>
              <a:rPr lang="en-US" sz="2800" dirty="0" smtClean="0">
                <a:solidFill>
                  <a:srgbClr val="FF0000"/>
                </a:solidFill>
                <a:latin typeface="Shruti" pitchFamily="2"/>
              </a:rPr>
              <a:t>I</a:t>
            </a:r>
            <a:r>
              <a:rPr lang="ru-RU" sz="2800" dirty="0" smtClean="0">
                <a:solidFill>
                  <a:srgbClr val="FF0000"/>
                </a:solidFill>
                <a:latin typeface="Shruti" pitchFamily="2"/>
              </a:rPr>
              <a:t> были торжественно перенесены мощи князя Александра Невского в Александро-Невскую лавру, в Троицкий собор.</a:t>
            </a:r>
            <a:br>
              <a:rPr lang="ru-RU" sz="2800" dirty="0" smtClean="0">
                <a:solidFill>
                  <a:srgbClr val="FF0000"/>
                </a:solidFill>
                <a:latin typeface="Shruti" pitchFamily="2"/>
              </a:rPr>
            </a:br>
            <a:endParaRPr lang="ru-RU" sz="2800" dirty="0" smtClean="0">
              <a:solidFill>
                <a:srgbClr val="FF0000"/>
              </a:solidFill>
              <a:latin typeface="Shruti" pitchFamily="2"/>
            </a:endParaRPr>
          </a:p>
        </p:txBody>
      </p:sp>
      <p:pic>
        <p:nvPicPr>
          <p:cNvPr id="13315" name="Picture 6" descr="img09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476250"/>
            <a:ext cx="3889375" cy="5616575"/>
          </a:xfrm>
          <a:noFill/>
          <a:ln w="57150">
            <a:solidFill>
              <a:srgbClr val="000000"/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21163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81525"/>
            <a:ext cx="8229600" cy="2087563"/>
          </a:xfrm>
        </p:spPr>
        <p:txBody>
          <a:bodyPr/>
          <a:lstStyle/>
          <a:p>
            <a:r>
              <a:rPr lang="ru-RU" sz="2000" dirty="0">
                <a:solidFill>
                  <a:srgbClr val="FF0000"/>
                </a:solidFill>
                <a:latin typeface="Arbat" pitchFamily="2" charset="0"/>
              </a:rPr>
              <a:t>В 1725 году императрица Екатерина </a:t>
            </a:r>
            <a:r>
              <a:rPr lang="en-US" sz="2000" dirty="0">
                <a:solidFill>
                  <a:srgbClr val="FF0000"/>
                </a:solidFill>
                <a:latin typeface="Arbat" pitchFamily="2" charset="0"/>
              </a:rPr>
              <a:t>I</a:t>
            </a:r>
            <a:r>
              <a:rPr lang="ru-RU" sz="2000" dirty="0">
                <a:solidFill>
                  <a:srgbClr val="FF0000"/>
                </a:solidFill>
                <a:latin typeface="Arbat" pitchFamily="2" charset="0"/>
              </a:rPr>
              <a:t> учредила орден святого благоверного князя Александра Невского – одну из высших наград Российской империи. Он просуществовал до 1917 года и был вторым по значимости после ордена святого </a:t>
            </a:r>
            <a:r>
              <a:rPr lang="ru-RU" sz="2000" dirty="0" err="1">
                <a:solidFill>
                  <a:srgbClr val="FF0000"/>
                </a:solidFill>
                <a:latin typeface="Arbat" pitchFamily="2" charset="0"/>
              </a:rPr>
              <a:t>всехвального</a:t>
            </a:r>
            <a:r>
              <a:rPr lang="ru-RU" sz="2000" dirty="0">
                <a:solidFill>
                  <a:srgbClr val="FF0000"/>
                </a:solidFill>
                <a:latin typeface="Arbat" pitchFamily="2" charset="0"/>
              </a:rPr>
              <a:t> апостола Андрея Первозванного.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AlexNevskyOr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30925" cy="6524625"/>
          </a:xfrm>
          <a:prstGeom prst="rect">
            <a:avLst/>
          </a:prstGeom>
          <a:noFill/>
        </p:spPr>
      </p:pic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>
          <a:xfrm>
            <a:off x="6253163" y="2320925"/>
            <a:ext cx="2890837" cy="4537075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latin typeface="Arbat" pitchFamily="2" charset="0"/>
              </a:rPr>
              <a:t>Во </a:t>
            </a:r>
            <a:r>
              <a:rPr lang="ru-RU" sz="2000" dirty="0">
                <a:solidFill>
                  <a:srgbClr val="FF0000"/>
                </a:solidFill>
                <a:latin typeface="Arbat" pitchFamily="2" charset="0"/>
              </a:rPr>
              <a:t>время </a:t>
            </a:r>
            <a:r>
              <a:rPr lang="ru-RU" sz="2000" dirty="0" smtClean="0">
                <a:solidFill>
                  <a:srgbClr val="FF0000"/>
                </a:solidFill>
                <a:latin typeface="Arbat" pitchFamily="2" charset="0"/>
              </a:rPr>
              <a:t>войны, </a:t>
            </a:r>
            <a:r>
              <a:rPr lang="ru-RU" sz="2000" dirty="0">
                <a:solidFill>
                  <a:srgbClr val="FF0000"/>
                </a:solidFill>
                <a:latin typeface="Arbat" pitchFamily="2" charset="0"/>
              </a:rPr>
              <a:t>в 1942 году был учрежден орден Александра Невского, которым награждались офицеры Красной армии за проявленную личную отвагу и обеспечение успешных действий своих частей.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Содержимое 3" descr="1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291" y="285750"/>
            <a:ext cx="6143668" cy="62865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400052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471726" cy="1143000"/>
          </a:xfrm>
        </p:spPr>
        <p:txBody>
          <a:bodyPr/>
          <a:lstStyle/>
          <a:p>
            <a:r>
              <a:rPr lang="ru-RU" sz="1600" b="1" dirty="0">
                <a:solidFill>
                  <a:schemeClr val="tx1"/>
                </a:solidFill>
              </a:rPr>
              <a:t>Церковь Святого благоверного князя Александра Невского в селе </a:t>
            </a:r>
            <a:r>
              <a:rPr lang="ru-RU" sz="1600" b="1" dirty="0" err="1" smtClean="0">
                <a:solidFill>
                  <a:schemeClr val="tx1"/>
                </a:solidFill>
              </a:rPr>
              <a:t>Усть-Ижора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СПб 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28802"/>
            <a:ext cx="424419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357950" y="357166"/>
            <a:ext cx="14287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Памятник-часовня </a:t>
            </a:r>
          </a:p>
          <a:p>
            <a:r>
              <a:rPr lang="ru-RU" b="1" dirty="0"/>
              <a:t>у храма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Содержимое 5" descr="Alexander_Nevsky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14625" y="285750"/>
            <a:ext cx="3429000" cy="6215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1230895792_nevs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5715040" cy="6858000"/>
          </a:xfrm>
          <a:prstGeom prst="rect">
            <a:avLst/>
          </a:prstGeom>
          <a:noFill/>
        </p:spPr>
      </p:pic>
      <p:sp>
        <p:nvSpPr>
          <p:cNvPr id="54278" name="Rectangle 6"/>
          <p:cNvSpPr>
            <a:spLocks noGrp="1" noRot="1" noChangeArrowheads="1"/>
          </p:cNvSpPr>
          <p:nvPr>
            <p:ph type="title"/>
          </p:nvPr>
        </p:nvSpPr>
        <p:spPr>
          <a:xfrm flipH="1">
            <a:off x="9143999" y="260350"/>
            <a:ext cx="45719" cy="6597650"/>
          </a:xfrm>
        </p:spPr>
        <p:txBody>
          <a:bodyPr/>
          <a:lstStyle/>
          <a:p>
            <a:endParaRPr lang="ru-RU" sz="1800" b="1" dirty="0">
              <a:solidFill>
                <a:schemeClr val="tx1"/>
              </a:solidFill>
              <a:latin typeface="Arba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Содержимое 3" descr="aleksandr_nevskij_pamet_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7438" y="285750"/>
            <a:ext cx="4572000" cy="6215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alexander_nevskiy_neva_battle"/>
          <p:cNvPicPr>
            <a:picLocks noChangeAspect="1" noChangeArrowheads="1"/>
          </p:cNvPicPr>
          <p:nvPr/>
        </p:nvPicPr>
        <p:blipFill>
          <a:blip r:embed="rId2" cstate="print"/>
          <a:srcRect t="3796"/>
          <a:stretch>
            <a:fillRect/>
          </a:stretch>
        </p:blipFill>
        <p:spPr bwMode="auto">
          <a:xfrm>
            <a:off x="3851275" y="0"/>
            <a:ext cx="5292725" cy="6858000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68313" y="908050"/>
            <a:ext cx="3097212" cy="5229225"/>
          </a:xfrm>
        </p:spPr>
        <p:txBody>
          <a:bodyPr/>
          <a:lstStyle/>
          <a:p>
            <a:r>
              <a:rPr lang="ru-RU" sz="3200" dirty="0">
                <a:latin typeface="Arbat" pitchFamily="2" charset="0"/>
              </a:rPr>
              <a:t>Всеобщую славу молодому князю принесла победа, </a:t>
            </a:r>
            <a:r>
              <a:rPr lang="en-US" sz="3200" dirty="0">
                <a:latin typeface="Arbat" pitchFamily="2" charset="0"/>
              </a:rPr>
              <a:t/>
            </a:r>
            <a:br>
              <a:rPr lang="en-US" sz="3200" dirty="0">
                <a:latin typeface="Arbat" pitchFamily="2" charset="0"/>
              </a:rPr>
            </a:br>
            <a:r>
              <a:rPr lang="ru-RU" sz="3200" dirty="0">
                <a:latin typeface="Arbat" pitchFamily="2" charset="0"/>
              </a:rPr>
              <a:t>одержанная им на берегу Невы,</a:t>
            </a:r>
            <a:r>
              <a:rPr lang="en-US" sz="3200" dirty="0">
                <a:latin typeface="Arbat" pitchFamily="2" charset="0"/>
              </a:rPr>
              <a:t/>
            </a:r>
            <a:br>
              <a:rPr lang="en-US" sz="3200" dirty="0">
                <a:latin typeface="Arbat" pitchFamily="2" charset="0"/>
              </a:rPr>
            </a:br>
            <a:r>
              <a:rPr lang="ru-RU" sz="3200" dirty="0">
                <a:latin typeface="Arbat" pitchFamily="2" charset="0"/>
              </a:rPr>
              <a:t> в устье Ижоры </a:t>
            </a:r>
            <a:r>
              <a:rPr lang="en-US" sz="3200" dirty="0">
                <a:latin typeface="Arbat" pitchFamily="2" charset="0"/>
              </a:rPr>
              <a:t/>
            </a:r>
            <a:br>
              <a:rPr lang="en-US" sz="3200" dirty="0">
                <a:latin typeface="Arbat" pitchFamily="2" charset="0"/>
              </a:rPr>
            </a:br>
            <a:r>
              <a:rPr lang="ru-RU" sz="3200" dirty="0">
                <a:latin typeface="Arbat" pitchFamily="2" charset="0"/>
              </a:rPr>
              <a:t>15 июля 1240 года </a:t>
            </a:r>
            <a:r>
              <a:rPr lang="en-US" sz="3200" dirty="0">
                <a:latin typeface="Arbat" pitchFamily="2" charset="0"/>
              </a:rPr>
              <a:t/>
            </a:r>
            <a:br>
              <a:rPr lang="en-US" sz="3200" dirty="0">
                <a:latin typeface="Arbat" pitchFamily="2" charset="0"/>
              </a:rPr>
            </a:br>
            <a:r>
              <a:rPr lang="ru-RU" sz="3200" dirty="0">
                <a:latin typeface="Arbat" pitchFamily="2" charset="0"/>
              </a:rPr>
              <a:t>над шведами.</a:t>
            </a:r>
            <a:r>
              <a:rPr lang="ru-RU" sz="3600" dirty="0">
                <a:latin typeface="Arbat" pitchFamily="2" charset="0"/>
              </a:rPr>
              <a:t> 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3817FB"/>
                </a:solidFill>
              </a:rPr>
              <a:t>Собор А. Невского в Новосибирске</a:t>
            </a:r>
          </a:p>
        </p:txBody>
      </p:sp>
      <p:sp>
        <p:nvSpPr>
          <p:cNvPr id="4710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0" name="Picture 4" descr="собор в новосибирске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142976" y="1638369"/>
            <a:ext cx="6929486" cy="456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>
          <a:xfrm>
            <a:off x="785786" y="0"/>
            <a:ext cx="7912127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3817FB"/>
                </a:solidFill>
              </a:rPr>
              <a:t>Собор А. Невского </a:t>
            </a:r>
            <a:br>
              <a:rPr lang="ru-RU" sz="4000" b="1" dirty="0" smtClean="0">
                <a:solidFill>
                  <a:srgbClr val="3817FB"/>
                </a:solidFill>
              </a:rPr>
            </a:br>
            <a:r>
              <a:rPr lang="ru-RU" sz="4000" b="1" dirty="0" smtClean="0">
                <a:solidFill>
                  <a:srgbClr val="3817FB"/>
                </a:solidFill>
              </a:rPr>
              <a:t>в Ялте на Украине</a:t>
            </a:r>
          </a:p>
        </p:txBody>
      </p:sp>
      <p:pic>
        <p:nvPicPr>
          <p:cNvPr id="31747" name="Picture 4" descr="собор в ялте"/>
          <p:cNvPicPr>
            <a:picLocks noChangeAspect="1" noChangeArrowheads="1"/>
          </p:cNvPicPr>
          <p:nvPr/>
        </p:nvPicPr>
        <p:blipFill>
          <a:blip r:embed="rId2" cstate="print"/>
          <a:srcRect l="1445" t="1471" r="2408" b="1790"/>
          <a:stretch>
            <a:fillRect/>
          </a:stretch>
        </p:blipFill>
        <p:spPr bwMode="auto">
          <a:xfrm>
            <a:off x="2214547" y="1524000"/>
            <a:ext cx="4262454" cy="50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3817FB"/>
                </a:solidFill>
              </a:rPr>
              <a:t>Собор А. Невского </a:t>
            </a:r>
            <a:br>
              <a:rPr lang="ru-RU" smtClean="0">
                <a:solidFill>
                  <a:srgbClr val="3817FB"/>
                </a:solidFill>
              </a:rPr>
            </a:br>
            <a:r>
              <a:rPr lang="ru-RU" smtClean="0">
                <a:solidFill>
                  <a:srgbClr val="3817FB"/>
                </a:solidFill>
              </a:rPr>
              <a:t>в Софии в Болгарии</a:t>
            </a:r>
          </a:p>
        </p:txBody>
      </p:sp>
      <p:pic>
        <p:nvPicPr>
          <p:cNvPr id="32771" name="Рисунок 3" descr="собор в Софии.jpg"/>
          <p:cNvPicPr>
            <a:picLocks noChangeAspect="1"/>
          </p:cNvPicPr>
          <p:nvPr/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485582" y="1676400"/>
            <a:ext cx="6515310" cy="461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Содержимое 3" descr="AleksandrNevskiy1983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285750"/>
            <a:ext cx="8286750" cy="6215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Содержимое 3" descr="image.ph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285750"/>
            <a:ext cx="8286750" cy="614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Фильм </a:t>
            </a:r>
            <a:r>
              <a:rPr lang="ru-RU" dirty="0" smtClean="0">
                <a:solidFill>
                  <a:srgbClr val="FF0000"/>
                </a:solidFill>
                <a:latin typeface="&amp;Àðàáèÿ" pitchFamily="34" charset="0"/>
              </a:rPr>
              <a:t>« Ледовое побоище»</a:t>
            </a:r>
            <a:endParaRPr lang="ru-RU" dirty="0">
              <a:solidFill>
                <a:srgbClr val="FF0000"/>
              </a:solidFill>
              <a:latin typeface="&amp;Àðàáèÿ" pitchFamily="34" charset="0"/>
            </a:endParaRPr>
          </a:p>
        </p:txBody>
      </p:sp>
      <p:pic>
        <p:nvPicPr>
          <p:cNvPr id="4" name="Picture 2" descr="D:\Светлана\картинки\Окружающий мир\лед. поб. 4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8572560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/>
              <a:t>Повесть о житии Александра Невского -  написанна в XIII веке и известна во множестве редакций.</a:t>
            </a:r>
          </a:p>
          <a:p>
            <a:pPr>
              <a:lnSpc>
                <a:spcPct val="80000"/>
              </a:lnSpc>
            </a:pPr>
            <a:r>
              <a:rPr lang="ru-RU" sz="2000" b="1"/>
              <a:t>Сегень А. Ю. Александр Невский. Солнце Земли Русской. — М.: ИТРК, 2003. — 448 с. — (Библиотека исторического романа)</a:t>
            </a:r>
          </a:p>
          <a:p>
            <a:pPr>
              <a:lnSpc>
                <a:spcPct val="80000"/>
              </a:lnSpc>
            </a:pPr>
            <a:r>
              <a:rPr lang="ru-RU" sz="2000" b="1"/>
              <a:t>Югов А. К. Ратоборцы. — Л.: Лениздат, 1983. — 478 с.</a:t>
            </a:r>
          </a:p>
          <a:p>
            <a:pPr>
              <a:lnSpc>
                <a:spcPct val="80000"/>
              </a:lnSpc>
            </a:pPr>
            <a:r>
              <a:rPr lang="ru-RU" sz="2000" b="1"/>
              <a:t>Субботин А. А. За землю Русскую. — М.: Военное изд-во Министерства Обороны СССР, 1957. — 696 с.</a:t>
            </a:r>
          </a:p>
          <a:p>
            <a:pPr>
              <a:lnSpc>
                <a:spcPct val="80000"/>
              </a:lnSpc>
            </a:pPr>
            <a:r>
              <a:rPr lang="ru-RU" sz="2000" b="1"/>
              <a:t>Мосияш С. Александр Невский. — Л.: Детская литература, 1982. — 272 с.</a:t>
            </a:r>
          </a:p>
          <a:p>
            <a:pPr>
              <a:lnSpc>
                <a:spcPct val="80000"/>
              </a:lnSpc>
            </a:pPr>
            <a:r>
              <a:rPr lang="ru-RU" sz="2000" b="1"/>
              <a:t>Юхнов С. М. Лазутчик Александра Невского. — М.: Эксмо, 2008. — 544 с. — (На службе государевой. Русский рубеж)</a:t>
            </a:r>
          </a:p>
          <a:p>
            <a:pPr>
              <a:lnSpc>
                <a:spcPct val="80000"/>
              </a:lnSpc>
            </a:pPr>
            <a:r>
              <a:rPr lang="ru-RU" sz="2000" b="1"/>
              <a:t>Ян В. Г. Юность полководца // К «последнему морю». Юность полководца. — М.: Правда, 1981.</a:t>
            </a:r>
          </a:p>
          <a:p>
            <a:pPr>
              <a:lnSpc>
                <a:spcPct val="80000"/>
              </a:lnSpc>
            </a:pPr>
            <a:r>
              <a:rPr lang="ru-RU" sz="2000" b="1"/>
              <a:t>Борис Васильев Александр Невский.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228600" y="304800"/>
            <a:ext cx="81089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Литературные произведения </a:t>
            </a:r>
          </a:p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 Александре Невском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7"/>
          <p:cNvSpPr txBox="1">
            <a:spLocks noChangeArrowheads="1"/>
          </p:cNvSpPr>
          <p:nvPr/>
        </p:nvSpPr>
        <p:spPr bwMode="auto">
          <a:xfrm>
            <a:off x="152400" y="1524000"/>
            <a:ext cx="8991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660066"/>
                </a:solidFill>
                <a:latin typeface="Stencil" pitchFamily="82" charset="0"/>
              </a:rPr>
              <a:t> </a:t>
            </a:r>
            <a:r>
              <a:rPr lang="ru-RU" sz="4000" b="1" i="1" dirty="0">
                <a:solidFill>
                  <a:srgbClr val="660066"/>
                </a:solidFill>
                <a:latin typeface="Stencil" pitchFamily="82" charset="0"/>
              </a:rPr>
              <a:t>А. Невский.</a:t>
            </a:r>
          </a:p>
          <a:p>
            <a:pPr>
              <a:spcBef>
                <a:spcPct val="50000"/>
              </a:spcBef>
            </a:pPr>
            <a:r>
              <a:rPr lang="ru-RU" sz="4000" b="1" i="1" dirty="0">
                <a:solidFill>
                  <a:srgbClr val="660066"/>
                </a:solidFill>
                <a:latin typeface="Stencil" pitchFamily="82" charset="0"/>
              </a:rPr>
              <a:t>Мужественный, православный.</a:t>
            </a:r>
            <a:r>
              <a:rPr lang="ru-RU" sz="4000" b="1" dirty="0">
                <a:solidFill>
                  <a:srgbClr val="660066"/>
                </a:solidFill>
                <a:latin typeface="Stencil" pitchFamily="82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4000" b="1" i="1" dirty="0" smtClean="0">
                <a:solidFill>
                  <a:srgbClr val="660066"/>
                </a:solidFill>
                <a:latin typeface="Stencil" pitchFamily="82" charset="0"/>
              </a:rPr>
              <a:t>Сражается, </a:t>
            </a:r>
            <a:r>
              <a:rPr lang="ru-RU" sz="4000" b="1" i="1" dirty="0">
                <a:solidFill>
                  <a:srgbClr val="660066"/>
                </a:solidFill>
                <a:latin typeface="Stencil" pitchFamily="82" charset="0"/>
              </a:rPr>
              <a:t>побеждает,  верует.</a:t>
            </a:r>
            <a:r>
              <a:rPr lang="ru-RU" sz="4000" b="1" dirty="0">
                <a:solidFill>
                  <a:srgbClr val="660066"/>
                </a:solidFill>
                <a:latin typeface="Stencil" pitchFamily="82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4000" b="1" i="1" dirty="0" smtClean="0">
                <a:solidFill>
                  <a:srgbClr val="660066"/>
                </a:solidFill>
                <a:latin typeface="Stencil" pitchFamily="82" charset="0"/>
              </a:rPr>
              <a:t>Отважно защищает землю русскую.</a:t>
            </a:r>
            <a:r>
              <a:rPr lang="ru-RU" sz="4000" b="1" dirty="0" smtClean="0">
                <a:solidFill>
                  <a:srgbClr val="660066"/>
                </a:solidFill>
                <a:latin typeface="Stencil" pitchFamily="82" charset="0"/>
              </a:rPr>
              <a:t> </a:t>
            </a:r>
            <a:endParaRPr lang="ru-RU" sz="4000" b="1" dirty="0">
              <a:solidFill>
                <a:srgbClr val="660066"/>
              </a:solidFill>
              <a:latin typeface="Stencil" pitchFamily="82" charset="0"/>
            </a:endParaRPr>
          </a:p>
          <a:p>
            <a:pPr>
              <a:spcBef>
                <a:spcPct val="50000"/>
              </a:spcBef>
            </a:pPr>
            <a:r>
              <a:rPr lang="ru-RU" sz="4000" b="1" i="1" dirty="0" smtClean="0">
                <a:solidFill>
                  <a:srgbClr val="660066"/>
                </a:solidFill>
                <a:latin typeface="Stencil" pitchFamily="82" charset="0"/>
              </a:rPr>
              <a:t>Герой</a:t>
            </a:r>
            <a:r>
              <a:rPr lang="ru-RU" sz="4000" i="1" dirty="0" smtClean="0">
                <a:solidFill>
                  <a:srgbClr val="660066"/>
                </a:solidFill>
                <a:latin typeface="Stencil" pitchFamily="82" charset="0"/>
              </a:rPr>
              <a:t>.</a:t>
            </a:r>
            <a:endParaRPr lang="ru-RU" sz="4000" i="1" dirty="0">
              <a:solidFill>
                <a:srgbClr val="660066"/>
              </a:solidFill>
              <a:latin typeface="Stencil" pitchFamily="82" charset="0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979613" y="620713"/>
            <a:ext cx="5184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encil" pitchFamily="82" charset="0"/>
                <a:cs typeface="Arial" charset="0"/>
              </a:rPr>
              <a:t>Александр Невский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Содержимое 3" descr="040e8c1012ab6590a7094178a0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918" y="285750"/>
            <a:ext cx="5500725" cy="6215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5123" name="Содержимое 3" descr="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285750"/>
            <a:ext cx="8286750" cy="6215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</a:rPr>
              <a:t>Невская битва</a:t>
            </a: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со шведами в июле 1240 года</a:t>
            </a:r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2" cstate="print"/>
          <a:srcRect l="4840" t="4582" r="9647" b="15067"/>
          <a:stretch>
            <a:fillRect/>
          </a:stretch>
        </p:blipFill>
        <p:spPr bwMode="auto">
          <a:xfrm>
            <a:off x="609600" y="2057400"/>
            <a:ext cx="36639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0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57400"/>
            <a:ext cx="4038600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3352800" y="5867400"/>
            <a:ext cx="556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/>
              <a:t>«Бой Александра Невского с ярлом </a:t>
            </a:r>
            <a:r>
              <a:rPr lang="ru-RU" sz="2000" b="1" dirty="0" err="1"/>
              <a:t>Биргером</a:t>
            </a:r>
            <a:r>
              <a:rPr lang="ru-RU" sz="2000" b="1"/>
              <a:t>» (картина Николая Рериха)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IM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688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5373688"/>
            <a:ext cx="9144000" cy="1008062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Arbat" pitchFamily="2" charset="0"/>
              </a:rPr>
              <a:t>Александр вернулся в Новгород </a:t>
            </a:r>
            <a:br>
              <a:rPr lang="ru-RU" sz="2400" dirty="0">
                <a:solidFill>
                  <a:schemeClr val="tx1"/>
                </a:solidFill>
                <a:latin typeface="Arbat" pitchFamily="2" charset="0"/>
              </a:rPr>
            </a:br>
            <a:r>
              <a:rPr lang="ru-RU" sz="2400" dirty="0">
                <a:solidFill>
                  <a:schemeClr val="tx1"/>
                </a:solidFill>
                <a:latin typeface="Arbat" pitchFamily="2" charset="0"/>
              </a:rPr>
              <a:t>с великой славой…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TKnigh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9225"/>
          </a:xfrm>
          <a:prstGeom prst="rect">
            <a:avLst/>
          </a:prstGeom>
          <a:noFill/>
        </p:spPr>
      </p:pic>
      <p:sp>
        <p:nvSpPr>
          <p:cNvPr id="2765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179388" y="5229225"/>
            <a:ext cx="8640762" cy="1439863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В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1242</a:t>
            </a:r>
            <a:r>
              <a:rPr lang="ru-RU" sz="2000" b="1" dirty="0" smtClean="0"/>
              <a:t> г.</a:t>
            </a:r>
            <a:r>
              <a:rPr lang="ru-RU" sz="2000" dirty="0" smtClean="0"/>
              <a:t> на льду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Чудского озера</a:t>
            </a:r>
            <a:r>
              <a:rPr lang="ru-RU" sz="2000" dirty="0" smtClean="0"/>
              <a:t>, произошла  </a:t>
            </a:r>
            <a:r>
              <a:rPr lang="ru-RU" sz="2000" dirty="0" smtClean="0">
                <a:solidFill>
                  <a:schemeClr val="tx1"/>
                </a:solidFill>
                <a:latin typeface="Arial (Заголовки)"/>
              </a:rPr>
              <a:t>знаменитая битва, </a:t>
            </a:r>
            <a:r>
              <a:rPr lang="ru-RU" sz="2000" dirty="0" smtClean="0">
                <a:latin typeface="Arial (Заголовки)"/>
              </a:rPr>
              <a:t/>
            </a:r>
            <a:br>
              <a:rPr lang="ru-RU" sz="2000" dirty="0" smtClean="0">
                <a:latin typeface="Arial (Заголовки)"/>
              </a:rPr>
            </a:br>
            <a:r>
              <a:rPr lang="ru-RU" sz="2000" dirty="0" smtClean="0">
                <a:solidFill>
                  <a:schemeClr val="tx1"/>
                </a:solidFill>
                <a:latin typeface="Arial (Заголовки)"/>
              </a:rPr>
              <a:t> известная </a:t>
            </a:r>
            <a:r>
              <a:rPr lang="ru-RU" sz="2000" dirty="0">
                <a:solidFill>
                  <a:schemeClr val="tx1"/>
                </a:solidFill>
                <a:latin typeface="Arial (Заголовки)"/>
              </a:rPr>
              <a:t>в наших летописях под названием Ледовое побоище. Немецкие рыцари были разгромлены. </a:t>
            </a:r>
            <a:endParaRPr lang="ru-RU" sz="2000" dirty="0">
              <a:latin typeface="Arial (Заголовки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Содержимое 3" descr="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285750"/>
            <a:ext cx="8286750" cy="614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ice-bat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05871" cy="6197247"/>
          </a:xfrm>
          <a:prstGeom prst="rect">
            <a:avLst/>
          </a:prstGeom>
          <a:noFill/>
        </p:spPr>
      </p:pic>
      <p:sp>
        <p:nvSpPr>
          <p:cNvPr id="2560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0" y="260350"/>
            <a:ext cx="9144000" cy="311130"/>
          </a:xfrm>
        </p:spPr>
        <p:txBody>
          <a:bodyPr/>
          <a:lstStyle/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409</Words>
  <Application>Microsoft Office PowerPoint</Application>
  <PresentationFormat>Экран (4:3)</PresentationFormat>
  <Paragraphs>36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Оформление по умолчанию</vt:lpstr>
      <vt:lpstr>Слайд 1</vt:lpstr>
      <vt:lpstr>Слайд 2</vt:lpstr>
      <vt:lpstr>Всеобщую славу молодому князю принесла победа,  одержанная им на берегу Невы,  в устье Ижоры  15 июля 1240 года  над шведами. </vt:lpstr>
      <vt:lpstr>Слайд 4</vt:lpstr>
      <vt:lpstr>Невская битва  со шведами в июле 1240 года</vt:lpstr>
      <vt:lpstr>Александр вернулся в Новгород  с великой славой…</vt:lpstr>
      <vt:lpstr>В 1242 г. на льду Чудского озера, произошла  знаменитая битва,   известная в наших летописях под названием Ледовое побоище. Немецкие рыцари были разгромлены. </vt:lpstr>
      <vt:lpstr>Слайд 8</vt:lpstr>
      <vt:lpstr>Слайд 9</vt:lpstr>
      <vt:lpstr>Слайд 10</vt:lpstr>
      <vt:lpstr>Слайд 11</vt:lpstr>
      <vt:lpstr>Слайд 12</vt:lpstr>
      <vt:lpstr>В дальнейшем вся  политика Александра была направлена на то, чтобы обезопасить Русь от  монгольских нашествий. Пойдя на уступки и наладив дипломатические отношения с Ордой, Александр спас ослабленную Русь от полного уничтожения</vt:lpstr>
      <vt:lpstr>Слайд 14</vt:lpstr>
      <vt:lpstr>Слайд 15</vt:lpstr>
      <vt:lpstr>Успенский собор</vt:lpstr>
      <vt:lpstr>После смерти Александр Невский  был  причислен  к лику святых</vt:lpstr>
      <vt:lpstr>Слайд 18</vt:lpstr>
      <vt:lpstr>В память о нем в Петербурге построили монастырь, Александро-Невскую лавру. </vt:lpstr>
      <vt:lpstr>Слайд 20</vt:lpstr>
      <vt:lpstr>Слайд 21</vt:lpstr>
      <vt:lpstr>В 1724 году по указу Петра I были торжественно перенесены мощи князя Александра Невского в Александро-Невскую лавру, в Троицкий собор. </vt:lpstr>
      <vt:lpstr>В 1725 году императрица Екатерина I учредила орден святого благоверного князя Александра Невского – одну из высших наград Российской империи. Он просуществовал до 1917 года и был вторым по значимости после ордена святого всехвального апостола Андрея Первозванного. </vt:lpstr>
      <vt:lpstr>Во время войны, в 1942 году был учрежден орден Александра Невского, которым награждались офицеры Красной армии за проявленную личную отвагу и обеспечение успешных действий своих частей. </vt:lpstr>
      <vt:lpstr>Слайд 25</vt:lpstr>
      <vt:lpstr>Церковь Святого благоверного князя Александра Невского в селе Усть-Ижора СПб </vt:lpstr>
      <vt:lpstr>Слайд 27</vt:lpstr>
      <vt:lpstr>Слайд 28</vt:lpstr>
      <vt:lpstr>Слайд 29</vt:lpstr>
      <vt:lpstr>Собор А. Невского в Новосибирске</vt:lpstr>
      <vt:lpstr>Собор А. Невского  в Ялте на Украине</vt:lpstr>
      <vt:lpstr>Собор А. Невского  в Софии в Болгарии</vt:lpstr>
      <vt:lpstr>Слайд 33</vt:lpstr>
      <vt:lpstr>Слайд 34</vt:lpstr>
      <vt:lpstr>Фильм « Ледовое побоище»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</cp:revision>
  <dcterms:created xsi:type="dcterms:W3CDTF">2009-01-21T12:54:33Z</dcterms:created>
  <dcterms:modified xsi:type="dcterms:W3CDTF">2015-10-08T20:18:41Z</dcterms:modified>
</cp:coreProperties>
</file>