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6" r:id="rId5"/>
    <p:sldId id="259" r:id="rId6"/>
    <p:sldId id="270" r:id="rId7"/>
    <p:sldId id="268" r:id="rId8"/>
    <p:sldId id="271" r:id="rId9"/>
    <p:sldId id="272" r:id="rId10"/>
    <p:sldId id="274" r:id="rId11"/>
    <p:sldId id="277" r:id="rId12"/>
    <p:sldId id="273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0033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27584" y="1556792"/>
            <a:ext cx="7344816" cy="201622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Писатели - детям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Деревянные, Ствол и Клип Вектор"/>
          <p:cNvPicPr>
            <a:picLocks noChangeAspect="1" noChangeArrowheads="1"/>
          </p:cNvPicPr>
          <p:nvPr/>
        </p:nvPicPr>
        <p:blipFill>
          <a:blip r:embed="rId2" cstate="print"/>
          <a:srcRect t="19123"/>
          <a:stretch>
            <a:fillRect/>
          </a:stretch>
        </p:blipFill>
        <p:spPr bwMode="auto">
          <a:xfrm>
            <a:off x="4932040" y="4221088"/>
            <a:ext cx="2304256" cy="2302343"/>
          </a:xfrm>
          <a:prstGeom prst="rect">
            <a:avLst/>
          </a:prstGeom>
          <a:noFill/>
        </p:spPr>
      </p:pic>
      <p:pic>
        <p:nvPicPr>
          <p:cNvPr id="3" name="Picture 2" descr="http://rostok.dn.ua/components/com_jshopping/files/img_products/full_5ae1bb7cdd151d851ec3470ba729aa5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2160240" cy="1986843"/>
          </a:xfrm>
          <a:prstGeom prst="rect">
            <a:avLst/>
          </a:prstGeom>
          <a:noFill/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539552" y="3501008"/>
            <a:ext cx="1296144" cy="523875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  <a:cs typeface="Arial"/>
              </a:rPr>
              <a:t>ушат</a:t>
            </a:r>
            <a:endParaRPr lang="ru-RU" sz="3600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555776" y="5229200"/>
            <a:ext cx="1944216" cy="523875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omic Sans MS" pitchFamily="66" charset="0"/>
                <a:cs typeface="Arial"/>
              </a:rPr>
              <a:t>кадушка</a:t>
            </a:r>
            <a:endParaRPr lang="ru-RU" sz="3600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355976" y="3429000"/>
            <a:ext cx="3816424" cy="595883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Comic Sans MS" pitchFamily="66" charset="0"/>
                <a:cs typeface="Arial"/>
              </a:rPr>
              <a:t>Тараканы  кишат…</a:t>
            </a:r>
            <a:endParaRPr lang="ru-RU" sz="36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Comic Sans MS" pitchFamily="66" charset="0"/>
              <a:cs typeface="Arial"/>
            </a:endParaRPr>
          </a:p>
        </p:txBody>
      </p:sp>
      <p:pic>
        <p:nvPicPr>
          <p:cNvPr id="1030" name="Picture 6" descr="http://www.zin.ru/animalia/coleoptera/rus/books_htm/i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852936"/>
            <a:ext cx="1143656" cy="648072"/>
          </a:xfrm>
          <a:prstGeom prst="rect">
            <a:avLst/>
          </a:prstGeom>
          <a:noFill/>
        </p:spPr>
      </p:pic>
      <p:pic>
        <p:nvPicPr>
          <p:cNvPr id="10" name="Picture 6" descr="http://www.zin.ru/animalia/coleoptera/rus/books_htm/i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8516">
            <a:off x="2912227" y="2785779"/>
            <a:ext cx="1143656" cy="648072"/>
          </a:xfrm>
          <a:prstGeom prst="rect">
            <a:avLst/>
          </a:prstGeom>
          <a:noFill/>
        </p:spPr>
      </p:pic>
      <p:pic>
        <p:nvPicPr>
          <p:cNvPr id="11" name="Picture 6" descr="http://www.zin.ru/animalia/coleoptera/rus/books_htm/i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1143656" cy="648072"/>
          </a:xfrm>
          <a:prstGeom prst="rect">
            <a:avLst/>
          </a:prstGeom>
          <a:noFill/>
        </p:spPr>
      </p:pic>
      <p:pic>
        <p:nvPicPr>
          <p:cNvPr id="12" name="Picture 6" descr="http://www.zin.ru/animalia/coleoptera/rus/books_htm/i_0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84984"/>
            <a:ext cx="762437" cy="432048"/>
          </a:xfrm>
          <a:prstGeom prst="rect">
            <a:avLst/>
          </a:prstGeom>
          <a:noFill/>
        </p:spPr>
      </p:pic>
      <p:pic>
        <p:nvPicPr>
          <p:cNvPr id="1032" name="Picture 8" descr="http://balalar.ru/UserFiles/sections/pic/2006-12-10_19-01_ta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645024"/>
            <a:ext cx="1080119" cy="1080120"/>
          </a:xfrm>
          <a:prstGeom prst="rect">
            <a:avLst/>
          </a:prstGeom>
          <a:noFill/>
        </p:spPr>
      </p:pic>
      <p:pic>
        <p:nvPicPr>
          <p:cNvPr id="1034" name="Picture 10" descr="http://content.foto.mail.ru/mail/sorokinazzz/_myphoto/p-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836712"/>
            <a:ext cx="1512168" cy="1512169"/>
          </a:xfrm>
          <a:prstGeom prst="rect">
            <a:avLst/>
          </a:prstGeom>
          <a:noFill/>
        </p:spPr>
      </p:pic>
      <p:pic>
        <p:nvPicPr>
          <p:cNvPr id="1036" name="Picture 12" descr="http://www.hypnosetherapie-steinfartz.de/resources/_wsb_177x124_970801_0293_1040_osl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76672"/>
            <a:ext cx="1953676" cy="1512168"/>
          </a:xfrm>
          <a:prstGeom prst="rect">
            <a:avLst/>
          </a:prstGeom>
          <a:noFill/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851920" y="1988840"/>
            <a:ext cx="4680520" cy="667891"/>
          </a:xfrm>
          <a:prstGeom prst="rect">
            <a:avLst/>
          </a:prstGeom>
        </p:spPr>
        <p:txBody>
          <a:bodyPr spcFirstLastPara="1"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Comic Sans MS" pitchFamily="66" charset="0"/>
                <a:cs typeface="Arial"/>
              </a:rPr>
              <a:t>Расфуфырили</a:t>
            </a:r>
            <a:r>
              <a:rPr lang="ru-RU" sz="3600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Comic Sans MS" pitchFamily="66" charset="0"/>
                <a:cs typeface="Arial"/>
              </a:rPr>
              <a:t>  хвосты…</a:t>
            </a:r>
            <a:endParaRPr lang="ru-RU" sz="3600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latin typeface="Comic Sans MS" pitchFamily="66" charset="0"/>
              <a:cs typeface="Arial"/>
            </a:endParaRPr>
          </a:p>
        </p:txBody>
      </p:sp>
      <p:sp>
        <p:nvSpPr>
          <p:cNvPr id="17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987824" y="332656"/>
            <a:ext cx="38164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Словарная  работа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8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1835696" y="1772816"/>
            <a:ext cx="5544616" cy="194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Читаем  сказку:</a:t>
            </a:r>
          </a:p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с. 13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4491121_shutterstock_9967572preobrazovannii (700x373, 130Kb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ELENA\Desktop\Загрузки\76366852_4491121_shutterstock_9967572preobrazovann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1"/>
            <a:ext cx="4392488" cy="1944216"/>
          </a:xfrm>
          <a:prstGeom prst="rect">
            <a:avLst/>
          </a:prstGeom>
          <a:noFill/>
        </p:spPr>
      </p:pic>
      <p:sp>
        <p:nvSpPr>
          <p:cNvPr id="4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3851920" y="980728"/>
            <a:ext cx="25202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Федора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  <p:pic>
        <p:nvPicPr>
          <p:cNvPr id="6" name="Содержимое 3" descr="Рисунок9.png"/>
          <p:cNvPicPr>
            <a:picLocks noChangeAspect="1"/>
          </p:cNvPicPr>
          <p:nvPr/>
        </p:nvPicPr>
        <p:blipFill>
          <a:blip r:embed="rId4" cstate="print"/>
          <a:srcRect l="77262" t="4204" r="5435" b="74710"/>
          <a:stretch>
            <a:fillRect/>
          </a:stretch>
        </p:blipFill>
        <p:spPr bwMode="auto">
          <a:xfrm>
            <a:off x="7164288" y="476672"/>
            <a:ext cx="1368152" cy="12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лилиния 6"/>
          <p:cNvSpPr/>
          <p:nvPr/>
        </p:nvSpPr>
        <p:spPr>
          <a:xfrm>
            <a:off x="4446548" y="2780928"/>
            <a:ext cx="578348" cy="381823"/>
          </a:xfrm>
          <a:custGeom>
            <a:avLst/>
            <a:gdLst>
              <a:gd name="connsiteX0" fmla="*/ 145143 w 676667"/>
              <a:gd name="connsiteY0" fmla="*/ 35029 h 441429"/>
              <a:gd name="connsiteX1" fmla="*/ 29029 w 676667"/>
              <a:gd name="connsiteY1" fmla="*/ 35029 h 441429"/>
              <a:gd name="connsiteX2" fmla="*/ 0 w 676667"/>
              <a:gd name="connsiteY2" fmla="*/ 122115 h 441429"/>
              <a:gd name="connsiteX3" fmla="*/ 72572 w 676667"/>
              <a:gd name="connsiteY3" fmla="*/ 325315 h 441429"/>
              <a:gd name="connsiteX4" fmla="*/ 116115 w 676667"/>
              <a:gd name="connsiteY4" fmla="*/ 339829 h 441429"/>
              <a:gd name="connsiteX5" fmla="*/ 203200 w 676667"/>
              <a:gd name="connsiteY5" fmla="*/ 383372 h 441429"/>
              <a:gd name="connsiteX6" fmla="*/ 246743 w 676667"/>
              <a:gd name="connsiteY6" fmla="*/ 412401 h 441429"/>
              <a:gd name="connsiteX7" fmla="*/ 333829 w 676667"/>
              <a:gd name="connsiteY7" fmla="*/ 441429 h 441429"/>
              <a:gd name="connsiteX8" fmla="*/ 435429 w 676667"/>
              <a:gd name="connsiteY8" fmla="*/ 426915 h 441429"/>
              <a:gd name="connsiteX9" fmla="*/ 522515 w 676667"/>
              <a:gd name="connsiteY9" fmla="*/ 354343 h 441429"/>
              <a:gd name="connsiteX10" fmla="*/ 609600 w 676667"/>
              <a:gd name="connsiteY10" fmla="*/ 296286 h 441429"/>
              <a:gd name="connsiteX11" fmla="*/ 653143 w 676667"/>
              <a:gd name="connsiteY11" fmla="*/ 267258 h 441429"/>
              <a:gd name="connsiteX12" fmla="*/ 653143 w 676667"/>
              <a:gd name="connsiteY12" fmla="*/ 151143 h 441429"/>
              <a:gd name="connsiteX13" fmla="*/ 638629 w 676667"/>
              <a:gd name="connsiteY13" fmla="*/ 49543 h 441429"/>
              <a:gd name="connsiteX14" fmla="*/ 551543 w 676667"/>
              <a:gd name="connsiteY14" fmla="*/ 20515 h 441429"/>
              <a:gd name="connsiteX15" fmla="*/ 145143 w 676667"/>
              <a:gd name="connsiteY15" fmla="*/ 35029 h 44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6667" h="441429">
                <a:moveTo>
                  <a:pt x="145143" y="35029"/>
                </a:moveTo>
                <a:cubicBezTo>
                  <a:pt x="110783" y="23576"/>
                  <a:pt x="64058" y="0"/>
                  <a:pt x="29029" y="35029"/>
                </a:cubicBezTo>
                <a:cubicBezTo>
                  <a:pt x="7392" y="56666"/>
                  <a:pt x="0" y="122115"/>
                  <a:pt x="0" y="122115"/>
                </a:cubicBezTo>
                <a:cubicBezTo>
                  <a:pt x="5283" y="164377"/>
                  <a:pt x="5007" y="302794"/>
                  <a:pt x="72572" y="325315"/>
                </a:cubicBezTo>
                <a:lnTo>
                  <a:pt x="116115" y="339829"/>
                </a:lnTo>
                <a:cubicBezTo>
                  <a:pt x="240905" y="423023"/>
                  <a:pt x="83017" y="323280"/>
                  <a:pt x="203200" y="383372"/>
                </a:cubicBezTo>
                <a:cubicBezTo>
                  <a:pt x="218802" y="391173"/>
                  <a:pt x="230802" y="405316"/>
                  <a:pt x="246743" y="412401"/>
                </a:cubicBezTo>
                <a:cubicBezTo>
                  <a:pt x="274705" y="424828"/>
                  <a:pt x="333829" y="441429"/>
                  <a:pt x="333829" y="441429"/>
                </a:cubicBezTo>
                <a:cubicBezTo>
                  <a:pt x="367696" y="436591"/>
                  <a:pt x="402661" y="436745"/>
                  <a:pt x="435429" y="426915"/>
                </a:cubicBezTo>
                <a:cubicBezTo>
                  <a:pt x="471613" y="416060"/>
                  <a:pt x="495393" y="375438"/>
                  <a:pt x="522515" y="354343"/>
                </a:cubicBezTo>
                <a:cubicBezTo>
                  <a:pt x="550054" y="332924"/>
                  <a:pt x="580572" y="315638"/>
                  <a:pt x="609600" y="296286"/>
                </a:cubicBezTo>
                <a:lnTo>
                  <a:pt x="653143" y="267258"/>
                </a:lnTo>
                <a:cubicBezTo>
                  <a:pt x="676667" y="196690"/>
                  <a:pt x="668712" y="244557"/>
                  <a:pt x="653143" y="151143"/>
                </a:cubicBezTo>
                <a:cubicBezTo>
                  <a:pt x="647519" y="117398"/>
                  <a:pt x="659632" y="76547"/>
                  <a:pt x="638629" y="49543"/>
                </a:cubicBezTo>
                <a:cubicBezTo>
                  <a:pt x="619843" y="25390"/>
                  <a:pt x="582142" y="20515"/>
                  <a:pt x="551543" y="20515"/>
                </a:cubicBezTo>
                <a:lnTo>
                  <a:pt x="145143" y="350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Рисунок9.png"/>
          <p:cNvPicPr>
            <a:picLocks noChangeAspect="1"/>
          </p:cNvPicPr>
          <p:nvPr/>
        </p:nvPicPr>
        <p:blipFill>
          <a:blip r:embed="rId4" cstate="print"/>
          <a:srcRect l="3497" t="4204" r="79200" b="73925"/>
          <a:stretch>
            <a:fillRect/>
          </a:stretch>
        </p:blipFill>
        <p:spPr bwMode="auto">
          <a:xfrm>
            <a:off x="1331640" y="332656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899592" y="2276872"/>
            <a:ext cx="3456384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НАЧАЛЕ   СКАЗКИ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4860032" y="2276872"/>
            <a:ext cx="3240360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КОНЦЕ СКАЗКИ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31640" y="3573016"/>
            <a:ext cx="2494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НЕРЯШЛИВАЯ</a:t>
            </a:r>
            <a:endParaRPr lang="ru-RU" sz="2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3648" y="2996952"/>
            <a:ext cx="1701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ЛЕНИВАЯ</a:t>
            </a:r>
            <a:endParaRPr lang="ru-RU" sz="2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3648" y="4221088"/>
            <a:ext cx="2533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БЕЗЗАБОТНАЯ</a:t>
            </a:r>
            <a:endParaRPr lang="ru-RU" sz="24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04048" y="3573016"/>
            <a:ext cx="2328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ЗАБОТЛИВАЯ</a:t>
            </a:r>
            <a:endParaRPr lang="ru-RU" sz="24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4048" y="4221088"/>
            <a:ext cx="2968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ХОЗЯЙСТВЕННАЯ</a:t>
            </a:r>
            <a:endParaRPr lang="ru-RU" sz="24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4048" y="2996952"/>
            <a:ext cx="2221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/>
              <a:t>АККУРАТНАЯ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547664" y="3429000"/>
            <a:ext cx="1440160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076056" y="4653136"/>
            <a:ext cx="2808312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75656" y="4005064"/>
            <a:ext cx="2232248" cy="0"/>
          </a:xfrm>
          <a:prstGeom prst="line">
            <a:avLst/>
          </a:prstGeom>
          <a:ln w="5715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76056" y="3429000"/>
            <a:ext cx="2232248" cy="0"/>
          </a:xfrm>
          <a:prstGeom prst="line">
            <a:avLst/>
          </a:prstGeom>
          <a:ln w="57150">
            <a:solidFill>
              <a:srgbClr val="FF006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403648" y="4653136"/>
            <a:ext cx="2520280" cy="0"/>
          </a:xfrm>
          <a:prstGeom prst="line">
            <a:avLst/>
          </a:prstGeom>
          <a:ln w="571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6056" y="4077072"/>
            <a:ext cx="2232248" cy="0"/>
          </a:xfrm>
          <a:prstGeom prst="line">
            <a:avLst/>
          </a:prstGeom>
          <a:ln w="57150">
            <a:solidFill>
              <a:srgbClr val="00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8" cy="1000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mtClean="0"/>
              <a:t>            </a:t>
            </a:r>
            <a:endParaRPr lang="ru-RU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1547664" y="1484784"/>
            <a:ext cx="40943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 лопатою …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Вдоль по улице пошла.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5896" y="1412776"/>
            <a:ext cx="12009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метла</a:t>
            </a:r>
          </a:p>
        </p:txBody>
      </p:sp>
      <p:sp>
        <p:nvSpPr>
          <p:cNvPr id="10247" name="TextBox 3"/>
          <p:cNvSpPr txBox="1">
            <a:spLocks noChangeArrowheads="1"/>
          </p:cNvSpPr>
          <p:nvPr/>
        </p:nvSpPr>
        <p:spPr bwMode="auto">
          <a:xfrm>
            <a:off x="4598988" y="2741613"/>
            <a:ext cx="380552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Но, как чёрная</a:t>
            </a:r>
          </a:p>
          <a:p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…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Побежала, поскакала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кочерга.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4008" y="3140968"/>
            <a:ext cx="3012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железная нога</a:t>
            </a:r>
          </a:p>
        </p:txBody>
      </p:sp>
      <p:sp>
        <p:nvSpPr>
          <p:cNvPr id="10249" name="TextBox 5"/>
          <p:cNvSpPr txBox="1">
            <a:spLocks noChangeArrowheads="1"/>
          </p:cNvSpPr>
          <p:nvPr/>
        </p:nvSpPr>
        <p:spPr bwMode="auto">
          <a:xfrm>
            <a:off x="611560" y="4653136"/>
            <a:ext cx="3817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Оттого-то мы от бабы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Убежали как от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5856" y="5013176"/>
            <a:ext cx="1189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жабы.</a:t>
            </a:r>
          </a:p>
        </p:txBody>
      </p:sp>
      <p:sp>
        <p:nvSpPr>
          <p:cNvPr id="10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915816" y="548680"/>
            <a:ext cx="475252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Какие  слова  пропущены?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8" cy="1000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mtClean="0"/>
              <a:t>            </a:t>
            </a:r>
            <a:endParaRPr lang="ru-RU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907704" y="1340768"/>
            <a:ext cx="28873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Чашки да ложки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Скачут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47864" y="1772816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 дорожке.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3779912" y="2636912"/>
            <a:ext cx="46805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на нём, а на нём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на лошади верхом,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        сидит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товарищам кричит.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9912" y="3501008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Самоварище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395536" y="4725144"/>
            <a:ext cx="55074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 подите-ка, немытые, домой,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 водою вас умою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5896" y="5157192"/>
            <a:ext cx="1898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ключевой.</a:t>
            </a:r>
          </a:p>
        </p:txBody>
      </p:sp>
      <p:sp>
        <p:nvSpPr>
          <p:cNvPr id="11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915816" y="548680"/>
            <a:ext cx="475252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Какие  слова  пропущены?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038" cy="1000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mtClean="0"/>
              <a:t>            </a:t>
            </a:r>
            <a:endParaRPr lang="ru-RU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691680" y="1700808"/>
            <a:ext cx="40704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сказала кочерга: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 Федоре …              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5896" y="2132856"/>
            <a:ext cx="2123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слуга!</a:t>
            </a: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4139952" y="3068960"/>
            <a:ext cx="37424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 в канаву упадёте,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 утонете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8184" y="3501008"/>
            <a:ext cx="1752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болоте.</a:t>
            </a:r>
          </a:p>
        </p:txBody>
      </p:sp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899592" y="4365104"/>
            <a:ext cx="4309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Загляни-ка ты в кадушку</a:t>
            </a:r>
          </a:p>
          <a:p>
            <a:r>
              <a:rPr lang="ru-RU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увидишь ты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19872" y="4797152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лягушку</a:t>
            </a:r>
            <a:r>
              <a:rPr lang="ru-RU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1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915816" y="476672"/>
            <a:ext cx="496855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Какие  слова  пропущены?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achalka.com/sites/default/userpic/sheikina/words441s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31176"/>
            <a:ext cx="6408712" cy="4088182"/>
          </a:xfrm>
          <a:prstGeom prst="rect">
            <a:avLst/>
          </a:prstGeom>
          <a:noFill/>
        </p:spPr>
      </p:pic>
      <p:sp>
        <p:nvSpPr>
          <p:cNvPr id="3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483768" y="548680"/>
            <a:ext cx="5040560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Стихи  и  сказки</a:t>
            </a:r>
          </a:p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Корнея  Чуковского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8072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Что вы узнали на уроке?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За что вы похвалили бы себя?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Comic Sans MS" pitchFamily="66" charset="0"/>
              </a:rPr>
              <a:t>Какие произведения К.И. Чуковского вы вспомнили на уроке?</a:t>
            </a:r>
            <a:endParaRPr lang="ru-RU" sz="2400" b="1" dirty="0">
              <a:latin typeface="Comic Sans MS" pitchFamily="66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2101715">
            <a:off x="5932557" y="2724043"/>
            <a:ext cx="1464580" cy="3107340"/>
            <a:chOff x="1468" y="1791"/>
            <a:chExt cx="948" cy="2256"/>
          </a:xfrm>
        </p:grpSpPr>
        <p:grpSp>
          <p:nvGrpSpPr>
            <p:cNvPr id="4" name="Group 276"/>
            <p:cNvGrpSpPr>
              <a:grpSpLocks/>
            </p:cNvGrpSpPr>
            <p:nvPr/>
          </p:nvGrpSpPr>
          <p:grpSpPr bwMode="auto">
            <a:xfrm rot="-1729282">
              <a:off x="1600" y="1791"/>
              <a:ext cx="816" cy="2256"/>
              <a:chOff x="1837" y="255"/>
              <a:chExt cx="499" cy="1184"/>
            </a:xfrm>
          </p:grpSpPr>
          <p:sp>
            <p:nvSpPr>
              <p:cNvPr id="7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75 w 211"/>
                  <a:gd name="T1" fmla="*/ 0 h 778"/>
                  <a:gd name="T2" fmla="*/ 280 w 211"/>
                  <a:gd name="T3" fmla="*/ 4 h 778"/>
                  <a:gd name="T4" fmla="*/ 491 w 211"/>
                  <a:gd name="T5" fmla="*/ 20 h 778"/>
                  <a:gd name="T6" fmla="*/ 230 w 211"/>
                  <a:gd name="T7" fmla="*/ 72 h 778"/>
                  <a:gd name="T8" fmla="*/ 20 w 211"/>
                  <a:gd name="T9" fmla="*/ 99 h 778"/>
                  <a:gd name="T10" fmla="*/ 123 w 211"/>
                  <a:gd name="T11" fmla="*/ 151 h 778"/>
                  <a:gd name="T12" fmla="*/ 548 w 211"/>
                  <a:gd name="T13" fmla="*/ 171 h 778"/>
                  <a:gd name="T14" fmla="*/ 761 w 211"/>
                  <a:gd name="T15" fmla="*/ 199 h 778"/>
                  <a:gd name="T16" fmla="*/ 809 w 211"/>
                  <a:gd name="T17" fmla="*/ 210 h 778"/>
                  <a:gd name="T18" fmla="*/ 863 w 211"/>
                  <a:gd name="T19" fmla="*/ 276 h 778"/>
                  <a:gd name="T20" fmla="*/ 1389 w 211"/>
                  <a:gd name="T21" fmla="*/ 280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Oval 21"/>
            <p:cNvSpPr>
              <a:spLocks noChangeArrowheads="1"/>
            </p:cNvSpPr>
            <p:nvPr/>
          </p:nvSpPr>
          <p:spPr bwMode="auto">
            <a:xfrm rot="-1582590">
              <a:off x="1468" y="1978"/>
              <a:ext cx="528" cy="576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8800">
                <a:latin typeface="Times New Roman" pitchFamily="18" charset="0"/>
              </a:endParaRPr>
            </a:p>
            <a:p>
              <a:pPr algn="ctr"/>
              <a:endParaRPr lang="ru-RU" sz="8800">
                <a:latin typeface="Times New Roman" pitchFamily="18" charset="0"/>
              </a:endParaRPr>
            </a:p>
          </p:txBody>
        </p:sp>
        <p:sp>
          <p:nvSpPr>
            <p:cNvPr id="6" name="Oval 22"/>
            <p:cNvSpPr>
              <a:spLocks noChangeArrowheads="1"/>
            </p:cNvSpPr>
            <p:nvPr/>
          </p:nvSpPr>
          <p:spPr bwMode="auto">
            <a:xfrm rot="-1797511">
              <a:off x="1539" y="2016"/>
              <a:ext cx="384" cy="43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 rot="20710445">
            <a:off x="1720724" y="3268352"/>
            <a:ext cx="1362386" cy="2818790"/>
            <a:chOff x="2160" y="2064"/>
            <a:chExt cx="816" cy="2256"/>
          </a:xfrm>
        </p:grpSpPr>
        <p:grpSp>
          <p:nvGrpSpPr>
            <p:cNvPr id="11" name="Group 276"/>
            <p:cNvGrpSpPr>
              <a:grpSpLocks/>
            </p:cNvGrpSpPr>
            <p:nvPr/>
          </p:nvGrpSpPr>
          <p:grpSpPr bwMode="auto">
            <a:xfrm rot="721273">
              <a:off x="2160" y="2064"/>
              <a:ext cx="816" cy="2256"/>
              <a:chOff x="1837" y="255"/>
              <a:chExt cx="499" cy="1184"/>
            </a:xfrm>
          </p:grpSpPr>
          <p:sp>
            <p:nvSpPr>
              <p:cNvPr id="14" name="Freeform 275"/>
              <p:cNvSpPr>
                <a:spLocks/>
              </p:cNvSpPr>
              <p:nvPr/>
            </p:nvSpPr>
            <p:spPr bwMode="auto">
              <a:xfrm rot="10800000">
                <a:off x="2018" y="754"/>
                <a:ext cx="267" cy="685"/>
              </a:xfrm>
              <a:custGeom>
                <a:avLst/>
                <a:gdLst>
                  <a:gd name="T0" fmla="*/ 75 w 211"/>
                  <a:gd name="T1" fmla="*/ 0 h 778"/>
                  <a:gd name="T2" fmla="*/ 280 w 211"/>
                  <a:gd name="T3" fmla="*/ 4 h 778"/>
                  <a:gd name="T4" fmla="*/ 491 w 211"/>
                  <a:gd name="T5" fmla="*/ 20 h 778"/>
                  <a:gd name="T6" fmla="*/ 230 w 211"/>
                  <a:gd name="T7" fmla="*/ 72 h 778"/>
                  <a:gd name="T8" fmla="*/ 20 w 211"/>
                  <a:gd name="T9" fmla="*/ 99 h 778"/>
                  <a:gd name="T10" fmla="*/ 123 w 211"/>
                  <a:gd name="T11" fmla="*/ 151 h 778"/>
                  <a:gd name="T12" fmla="*/ 548 w 211"/>
                  <a:gd name="T13" fmla="*/ 171 h 778"/>
                  <a:gd name="T14" fmla="*/ 761 w 211"/>
                  <a:gd name="T15" fmla="*/ 199 h 778"/>
                  <a:gd name="T16" fmla="*/ 809 w 211"/>
                  <a:gd name="T17" fmla="*/ 210 h 778"/>
                  <a:gd name="T18" fmla="*/ 863 w 211"/>
                  <a:gd name="T19" fmla="*/ 276 h 778"/>
                  <a:gd name="T20" fmla="*/ 1389 w 211"/>
                  <a:gd name="T21" fmla="*/ 280 h 77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1"/>
                  <a:gd name="T34" fmla="*/ 0 h 778"/>
                  <a:gd name="T35" fmla="*/ 211 w 211"/>
                  <a:gd name="T36" fmla="*/ 778 h 77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1" h="778">
                    <a:moveTo>
                      <a:pt x="11" y="0"/>
                    </a:moveTo>
                    <a:cubicBezTo>
                      <a:pt x="22" y="3"/>
                      <a:pt x="35" y="1"/>
                      <a:pt x="43" y="8"/>
                    </a:cubicBezTo>
                    <a:cubicBezTo>
                      <a:pt x="57" y="21"/>
                      <a:pt x="75" y="56"/>
                      <a:pt x="75" y="56"/>
                    </a:cubicBezTo>
                    <a:cubicBezTo>
                      <a:pt x="69" y="131"/>
                      <a:pt x="81" y="154"/>
                      <a:pt x="35" y="200"/>
                    </a:cubicBezTo>
                    <a:cubicBezTo>
                      <a:pt x="16" y="257"/>
                      <a:pt x="28" y="234"/>
                      <a:pt x="3" y="272"/>
                    </a:cubicBezTo>
                    <a:cubicBezTo>
                      <a:pt x="4" y="287"/>
                      <a:pt x="0" y="378"/>
                      <a:pt x="19" y="416"/>
                    </a:cubicBezTo>
                    <a:cubicBezTo>
                      <a:pt x="32" y="441"/>
                      <a:pt x="83" y="472"/>
                      <a:pt x="83" y="472"/>
                    </a:cubicBezTo>
                    <a:cubicBezTo>
                      <a:pt x="93" y="501"/>
                      <a:pt x="98" y="526"/>
                      <a:pt x="115" y="552"/>
                    </a:cubicBezTo>
                    <a:cubicBezTo>
                      <a:pt x="118" y="563"/>
                      <a:pt x="122" y="573"/>
                      <a:pt x="123" y="584"/>
                    </a:cubicBezTo>
                    <a:cubicBezTo>
                      <a:pt x="128" y="645"/>
                      <a:pt x="118" y="708"/>
                      <a:pt x="131" y="768"/>
                    </a:cubicBezTo>
                    <a:cubicBezTo>
                      <a:pt x="133" y="778"/>
                      <a:pt x="181" y="776"/>
                      <a:pt x="211" y="776"/>
                    </a:cubicBezTo>
                  </a:path>
                </a:pathLst>
              </a:cu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Oval 271"/>
              <p:cNvSpPr>
                <a:spLocks noChangeArrowheads="1"/>
              </p:cNvSpPr>
              <p:nvPr/>
            </p:nvSpPr>
            <p:spPr bwMode="auto">
              <a:xfrm>
                <a:off x="1837" y="255"/>
                <a:ext cx="499" cy="576"/>
              </a:xfrm>
              <a:prstGeom prst="ellipse">
                <a:avLst/>
              </a:prstGeom>
              <a:solidFill>
                <a:srgbClr val="FF66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Freeform 273"/>
              <p:cNvSpPr>
                <a:spLocks/>
              </p:cNvSpPr>
              <p:nvPr/>
            </p:nvSpPr>
            <p:spPr bwMode="auto">
              <a:xfrm>
                <a:off x="1969" y="816"/>
                <a:ext cx="273" cy="118"/>
              </a:xfrm>
              <a:custGeom>
                <a:avLst/>
                <a:gdLst>
                  <a:gd name="T0" fmla="*/ 87 w 273"/>
                  <a:gd name="T1" fmla="*/ 8 h 118"/>
                  <a:gd name="T2" fmla="*/ 23 w 273"/>
                  <a:gd name="T3" fmla="*/ 56 h 118"/>
                  <a:gd name="T4" fmla="*/ 7 w 273"/>
                  <a:gd name="T5" fmla="*/ 80 h 118"/>
                  <a:gd name="T6" fmla="*/ 71 w 273"/>
                  <a:gd name="T7" fmla="*/ 64 h 118"/>
                  <a:gd name="T8" fmla="*/ 87 w 273"/>
                  <a:gd name="T9" fmla="*/ 88 h 118"/>
                  <a:gd name="T10" fmla="*/ 119 w 273"/>
                  <a:gd name="T11" fmla="*/ 104 h 118"/>
                  <a:gd name="T12" fmla="*/ 143 w 273"/>
                  <a:gd name="T13" fmla="*/ 96 h 118"/>
                  <a:gd name="T14" fmla="*/ 175 w 273"/>
                  <a:gd name="T15" fmla="*/ 80 h 118"/>
                  <a:gd name="T16" fmla="*/ 239 w 273"/>
                  <a:gd name="T17" fmla="*/ 104 h 118"/>
                  <a:gd name="T18" fmla="*/ 263 w 273"/>
                  <a:gd name="T19" fmla="*/ 96 h 118"/>
                  <a:gd name="T20" fmla="*/ 215 w 273"/>
                  <a:gd name="T21" fmla="*/ 32 h 118"/>
                  <a:gd name="T22" fmla="*/ 199 w 273"/>
                  <a:gd name="T23" fmla="*/ 0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3"/>
                  <a:gd name="T37" fmla="*/ 0 h 118"/>
                  <a:gd name="T38" fmla="*/ 273 w 27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3" h="118">
                    <a:moveTo>
                      <a:pt x="87" y="8"/>
                    </a:moveTo>
                    <a:cubicBezTo>
                      <a:pt x="68" y="37"/>
                      <a:pt x="51" y="37"/>
                      <a:pt x="23" y="56"/>
                    </a:cubicBezTo>
                    <a:cubicBezTo>
                      <a:pt x="18" y="64"/>
                      <a:pt x="0" y="73"/>
                      <a:pt x="7" y="80"/>
                    </a:cubicBezTo>
                    <a:cubicBezTo>
                      <a:pt x="45" y="118"/>
                      <a:pt x="57" y="84"/>
                      <a:pt x="71" y="64"/>
                    </a:cubicBezTo>
                    <a:cubicBezTo>
                      <a:pt x="76" y="72"/>
                      <a:pt x="78" y="84"/>
                      <a:pt x="87" y="88"/>
                    </a:cubicBezTo>
                    <a:cubicBezTo>
                      <a:pt x="128" y="104"/>
                      <a:pt x="99" y="45"/>
                      <a:pt x="119" y="104"/>
                    </a:cubicBezTo>
                    <a:cubicBezTo>
                      <a:pt x="127" y="101"/>
                      <a:pt x="137" y="102"/>
                      <a:pt x="143" y="96"/>
                    </a:cubicBezTo>
                    <a:cubicBezTo>
                      <a:pt x="170" y="69"/>
                      <a:pt x="127" y="64"/>
                      <a:pt x="175" y="80"/>
                    </a:cubicBezTo>
                    <a:cubicBezTo>
                      <a:pt x="219" y="50"/>
                      <a:pt x="195" y="74"/>
                      <a:pt x="239" y="104"/>
                    </a:cubicBezTo>
                    <a:cubicBezTo>
                      <a:pt x="247" y="101"/>
                      <a:pt x="259" y="104"/>
                      <a:pt x="263" y="96"/>
                    </a:cubicBezTo>
                    <a:cubicBezTo>
                      <a:pt x="273" y="77"/>
                      <a:pt x="227" y="40"/>
                      <a:pt x="215" y="32"/>
                    </a:cubicBezTo>
                    <a:cubicBezTo>
                      <a:pt x="198" y="6"/>
                      <a:pt x="199" y="18"/>
                      <a:pt x="199" y="0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 rot="1230571">
              <a:off x="2400" y="2208"/>
              <a:ext cx="528" cy="576"/>
            </a:xfrm>
            <a:prstGeom prst="ellipse">
              <a:avLst/>
            </a:pr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auto">
            <a:xfrm rot="1015650">
              <a:off x="2496" y="2256"/>
              <a:ext cx="384" cy="432"/>
            </a:xfrm>
            <a:prstGeom prst="ellipse">
              <a:avLst/>
            </a:pr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" name="Group 37"/>
          <p:cNvGrpSpPr>
            <a:grpSpLocks/>
          </p:cNvGrpSpPr>
          <p:nvPr/>
        </p:nvGrpSpPr>
        <p:grpSpPr bwMode="auto">
          <a:xfrm rot="3199981">
            <a:off x="3445374" y="2736678"/>
            <a:ext cx="1757330" cy="3003831"/>
            <a:chOff x="816" y="2400"/>
            <a:chExt cx="1186" cy="2281"/>
          </a:xfrm>
        </p:grpSpPr>
        <p:sp>
          <p:nvSpPr>
            <p:cNvPr id="18" name="Freeform 275"/>
            <p:cNvSpPr>
              <a:spLocks/>
            </p:cNvSpPr>
            <p:nvPr/>
          </p:nvSpPr>
          <p:spPr bwMode="auto">
            <a:xfrm rot="9527836">
              <a:off x="1565" y="3376"/>
              <a:ext cx="437" cy="1305"/>
            </a:xfrm>
            <a:custGeom>
              <a:avLst/>
              <a:gdLst>
                <a:gd name="T0" fmla="*/ 122 w 211"/>
                <a:gd name="T1" fmla="*/ 0 h 778"/>
                <a:gd name="T2" fmla="*/ 458 w 211"/>
                <a:gd name="T3" fmla="*/ 7 h 778"/>
                <a:gd name="T4" fmla="*/ 804 w 211"/>
                <a:gd name="T5" fmla="*/ 39 h 778"/>
                <a:gd name="T6" fmla="*/ 377 w 211"/>
                <a:gd name="T7" fmla="*/ 138 h 778"/>
                <a:gd name="T8" fmla="*/ 33 w 211"/>
                <a:gd name="T9" fmla="*/ 188 h 778"/>
                <a:gd name="T10" fmla="*/ 201 w 211"/>
                <a:gd name="T11" fmla="*/ 287 h 778"/>
                <a:gd name="T12" fmla="*/ 897 w 211"/>
                <a:gd name="T13" fmla="*/ 325 h 778"/>
                <a:gd name="T14" fmla="*/ 1245 w 211"/>
                <a:gd name="T15" fmla="*/ 379 h 778"/>
                <a:gd name="T16" fmla="*/ 1323 w 211"/>
                <a:gd name="T17" fmla="*/ 401 h 778"/>
                <a:gd name="T18" fmla="*/ 1412 w 211"/>
                <a:gd name="T19" fmla="*/ 527 h 778"/>
                <a:gd name="T20" fmla="*/ 2274 w 211"/>
                <a:gd name="T21" fmla="*/ 533 h 7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"/>
                <a:gd name="T34" fmla="*/ 0 h 778"/>
                <a:gd name="T35" fmla="*/ 211 w 211"/>
                <a:gd name="T36" fmla="*/ 778 h 7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" h="778">
                  <a:moveTo>
                    <a:pt x="11" y="0"/>
                  </a:moveTo>
                  <a:cubicBezTo>
                    <a:pt x="22" y="3"/>
                    <a:pt x="35" y="1"/>
                    <a:pt x="43" y="8"/>
                  </a:cubicBezTo>
                  <a:cubicBezTo>
                    <a:pt x="57" y="21"/>
                    <a:pt x="75" y="56"/>
                    <a:pt x="75" y="56"/>
                  </a:cubicBezTo>
                  <a:cubicBezTo>
                    <a:pt x="69" y="131"/>
                    <a:pt x="81" y="154"/>
                    <a:pt x="35" y="200"/>
                  </a:cubicBezTo>
                  <a:cubicBezTo>
                    <a:pt x="16" y="257"/>
                    <a:pt x="28" y="234"/>
                    <a:pt x="3" y="272"/>
                  </a:cubicBezTo>
                  <a:cubicBezTo>
                    <a:pt x="4" y="287"/>
                    <a:pt x="0" y="378"/>
                    <a:pt x="19" y="416"/>
                  </a:cubicBezTo>
                  <a:cubicBezTo>
                    <a:pt x="32" y="441"/>
                    <a:pt x="83" y="472"/>
                    <a:pt x="83" y="472"/>
                  </a:cubicBezTo>
                  <a:cubicBezTo>
                    <a:pt x="93" y="501"/>
                    <a:pt x="98" y="526"/>
                    <a:pt x="115" y="552"/>
                  </a:cubicBezTo>
                  <a:cubicBezTo>
                    <a:pt x="118" y="563"/>
                    <a:pt x="122" y="573"/>
                    <a:pt x="123" y="584"/>
                  </a:cubicBezTo>
                  <a:cubicBezTo>
                    <a:pt x="128" y="645"/>
                    <a:pt x="118" y="708"/>
                    <a:pt x="131" y="768"/>
                  </a:cubicBezTo>
                  <a:cubicBezTo>
                    <a:pt x="133" y="778"/>
                    <a:pt x="181" y="776"/>
                    <a:pt x="211" y="776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/>
            </a:p>
          </p:txBody>
        </p:sp>
        <p:sp>
          <p:nvSpPr>
            <p:cNvPr id="19" name="Freeform 273"/>
            <p:cNvSpPr>
              <a:spLocks/>
            </p:cNvSpPr>
            <p:nvPr/>
          </p:nvSpPr>
          <p:spPr bwMode="auto">
            <a:xfrm rot="-1272164">
              <a:off x="1248" y="3408"/>
              <a:ext cx="446" cy="225"/>
            </a:xfrm>
            <a:custGeom>
              <a:avLst/>
              <a:gdLst>
                <a:gd name="T0" fmla="*/ 142 w 273"/>
                <a:gd name="T1" fmla="*/ 15 h 118"/>
                <a:gd name="T2" fmla="*/ 38 w 273"/>
                <a:gd name="T3" fmla="*/ 107 h 118"/>
                <a:gd name="T4" fmla="*/ 11 w 273"/>
                <a:gd name="T5" fmla="*/ 153 h 118"/>
                <a:gd name="T6" fmla="*/ 116 w 273"/>
                <a:gd name="T7" fmla="*/ 122 h 118"/>
                <a:gd name="T8" fmla="*/ 142 w 273"/>
                <a:gd name="T9" fmla="*/ 168 h 118"/>
                <a:gd name="T10" fmla="*/ 194 w 273"/>
                <a:gd name="T11" fmla="*/ 198 h 118"/>
                <a:gd name="T12" fmla="*/ 234 w 273"/>
                <a:gd name="T13" fmla="*/ 183 h 118"/>
                <a:gd name="T14" fmla="*/ 286 w 273"/>
                <a:gd name="T15" fmla="*/ 153 h 118"/>
                <a:gd name="T16" fmla="*/ 390 w 273"/>
                <a:gd name="T17" fmla="*/ 198 h 118"/>
                <a:gd name="T18" fmla="*/ 430 w 273"/>
                <a:gd name="T19" fmla="*/ 183 h 118"/>
                <a:gd name="T20" fmla="*/ 351 w 273"/>
                <a:gd name="T21" fmla="*/ 61 h 118"/>
                <a:gd name="T22" fmla="*/ 325 w 273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118"/>
                <a:gd name="T38" fmla="*/ 273 w 273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118">
                  <a:moveTo>
                    <a:pt x="87" y="8"/>
                  </a:moveTo>
                  <a:cubicBezTo>
                    <a:pt x="68" y="37"/>
                    <a:pt x="51" y="37"/>
                    <a:pt x="23" y="56"/>
                  </a:cubicBezTo>
                  <a:cubicBezTo>
                    <a:pt x="18" y="64"/>
                    <a:pt x="0" y="73"/>
                    <a:pt x="7" y="80"/>
                  </a:cubicBezTo>
                  <a:cubicBezTo>
                    <a:pt x="45" y="118"/>
                    <a:pt x="57" y="84"/>
                    <a:pt x="71" y="64"/>
                  </a:cubicBezTo>
                  <a:cubicBezTo>
                    <a:pt x="76" y="72"/>
                    <a:pt x="78" y="84"/>
                    <a:pt x="87" y="88"/>
                  </a:cubicBezTo>
                  <a:cubicBezTo>
                    <a:pt x="128" y="104"/>
                    <a:pt x="99" y="45"/>
                    <a:pt x="119" y="104"/>
                  </a:cubicBezTo>
                  <a:cubicBezTo>
                    <a:pt x="127" y="101"/>
                    <a:pt x="137" y="102"/>
                    <a:pt x="143" y="96"/>
                  </a:cubicBezTo>
                  <a:cubicBezTo>
                    <a:pt x="170" y="69"/>
                    <a:pt x="127" y="64"/>
                    <a:pt x="175" y="80"/>
                  </a:cubicBezTo>
                  <a:cubicBezTo>
                    <a:pt x="219" y="50"/>
                    <a:pt x="195" y="74"/>
                    <a:pt x="239" y="104"/>
                  </a:cubicBezTo>
                  <a:cubicBezTo>
                    <a:pt x="247" y="101"/>
                    <a:pt x="259" y="104"/>
                    <a:pt x="263" y="96"/>
                  </a:cubicBezTo>
                  <a:cubicBezTo>
                    <a:pt x="273" y="77"/>
                    <a:pt x="227" y="40"/>
                    <a:pt x="215" y="32"/>
                  </a:cubicBezTo>
                  <a:cubicBezTo>
                    <a:pt x="198" y="6"/>
                    <a:pt x="199" y="18"/>
                    <a:pt x="199" y="0"/>
                  </a:cubicBezTo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816" y="2400"/>
              <a:ext cx="816" cy="1098"/>
              <a:chOff x="576" y="2880"/>
              <a:chExt cx="816" cy="1098"/>
            </a:xfrm>
          </p:grpSpPr>
          <p:sp>
            <p:nvSpPr>
              <p:cNvPr id="21" name="Oval 271"/>
              <p:cNvSpPr>
                <a:spLocks noChangeArrowheads="1"/>
              </p:cNvSpPr>
              <p:nvPr/>
            </p:nvSpPr>
            <p:spPr bwMode="auto">
              <a:xfrm rot="-1272164">
                <a:off x="576" y="2880"/>
                <a:ext cx="816" cy="1098"/>
              </a:xfrm>
              <a:prstGeom prst="ellipse">
                <a:avLst/>
              </a:prstGeom>
              <a:solidFill>
                <a:srgbClr val="0000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Oval 42"/>
              <p:cNvSpPr>
                <a:spLocks noChangeArrowheads="1"/>
              </p:cNvSpPr>
              <p:nvPr/>
            </p:nvSpPr>
            <p:spPr bwMode="auto">
              <a:xfrm rot="-977995">
                <a:off x="672" y="3024"/>
                <a:ext cx="432" cy="576"/>
              </a:xfrm>
              <a:prstGeom prst="ellipse">
                <a:avLst/>
              </a:prstGeom>
              <a:solidFill>
                <a:srgbClr val="584BFB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Oval 43"/>
              <p:cNvSpPr>
                <a:spLocks noChangeArrowheads="1"/>
              </p:cNvSpPr>
              <p:nvPr/>
            </p:nvSpPr>
            <p:spPr bwMode="auto">
              <a:xfrm>
                <a:off x="672" y="3072"/>
                <a:ext cx="384" cy="432"/>
              </a:xfrm>
              <a:prstGeom prst="ellipse">
                <a:avLst/>
              </a:prstGeom>
              <a:solidFill>
                <a:srgbClr val="A7A7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06613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576064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с.13-23 (читать)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051720" y="1124744"/>
            <a:ext cx="554461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Домашнее </a:t>
            </a:r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  задание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t0.gstatic.com/images?q=tbn:ANd9GcS8RmYF-2pzg28Ocn8qljs91rrD-STrACBR38Nkv4mcKFbX3FSC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160240" cy="2900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131840" y="764704"/>
            <a:ext cx="5328592" cy="23042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830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Корней  Иванович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Чуковский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5" name="Picture 2" descr="Результаты поиска книг БукРивер - читайте бумажные книги бесплатно. Поменять, подарить или получить в подарок книгу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2334669" cy="3104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knigi2506.com/wp-content/uploads/2013/12/Leksicheskaya-tema----Posuda---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5"/>
          <a:stretch>
            <a:fillRect/>
          </a:stretch>
        </p:blipFill>
        <p:spPr bwMode="auto">
          <a:xfrm>
            <a:off x="611560" y="908720"/>
            <a:ext cx="7632848" cy="5072366"/>
          </a:xfrm>
          <a:prstGeom prst="rect">
            <a:avLst/>
          </a:prstGeom>
          <a:noFill/>
        </p:spPr>
      </p:pic>
      <p:pic>
        <p:nvPicPr>
          <p:cNvPr id="6" name="Содержимое 3" descr="Рисунок9.png"/>
          <p:cNvPicPr>
            <a:picLocks noChangeAspect="1"/>
          </p:cNvPicPr>
          <p:nvPr/>
        </p:nvPicPr>
        <p:blipFill>
          <a:blip r:embed="rId3" cstate="print"/>
          <a:srcRect l="3497" t="4204" r="79200" b="73925"/>
          <a:stretch>
            <a:fillRect/>
          </a:stretch>
        </p:blipFill>
        <p:spPr bwMode="auto">
          <a:xfrm>
            <a:off x="251520" y="260648"/>
            <a:ext cx="1099728" cy="10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Рисунок9.png"/>
          <p:cNvPicPr>
            <a:picLocks noChangeAspect="1"/>
          </p:cNvPicPr>
          <p:nvPr/>
        </p:nvPicPr>
        <p:blipFill>
          <a:blip r:embed="rId3" cstate="print"/>
          <a:srcRect l="77262" t="4204" r="5435" b="74710"/>
          <a:stretch>
            <a:fillRect/>
          </a:stretch>
        </p:blipFill>
        <p:spPr bwMode="auto">
          <a:xfrm>
            <a:off x="7884368" y="5589240"/>
            <a:ext cx="1043608" cy="95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3059832" y="332656"/>
            <a:ext cx="280831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П о с у </a:t>
            </a:r>
            <a:r>
              <a:rPr lang="ru-RU" sz="36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д</a:t>
            </a:r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 а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71800" y="764704"/>
            <a:ext cx="4968552" cy="216024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03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Корней  Иванович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Чуковский 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pic>
        <p:nvPicPr>
          <p:cNvPr id="3" name="Picture 2" descr="http://audioskazki.net/wp-content/gallery/chukovsky/fedorino_gore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2880320" cy="37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556792"/>
            <a:ext cx="4248472" cy="864096"/>
          </a:xfrm>
          <a:prstGeom prst="rect">
            <a:avLst/>
          </a:prstGeom>
          <a:noFill/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907470"/>
            <a:ext cx="2304255" cy="2264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1691680" y="1556792"/>
            <a:ext cx="37802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Сито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предмет с сеткой </a:t>
            </a:r>
          </a:p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для просеивания муки.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t="14052" b="4447"/>
          <a:stretch>
            <a:fillRect/>
          </a:stretch>
        </p:blipFill>
        <p:spPr bwMode="auto">
          <a:xfrm>
            <a:off x="5148064" y="3140968"/>
            <a:ext cx="333610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2708920"/>
            <a:ext cx="4824536" cy="1368152"/>
          </a:xfrm>
          <a:prstGeom prst="rect">
            <a:avLst/>
          </a:prstGeom>
          <a:noFill/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95536" y="2780928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Кочерга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толстый железный </a:t>
            </a:r>
          </a:p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прут  с загнутым концом для </a:t>
            </a:r>
          </a:p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перемешивания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топлива  в 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печи.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67544" y="4437112"/>
            <a:ext cx="2810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Прусаки</a:t>
            </a: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прусак: </a:t>
            </a:r>
          </a:p>
          <a:p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рыжий таракан.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293096"/>
            <a:ext cx="3096344" cy="1008112"/>
          </a:xfrm>
          <a:prstGeom prst="rect">
            <a:avLst/>
          </a:prstGeom>
          <a:noFill/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pic>
        <p:nvPicPr>
          <p:cNvPr id="13" name="Picture 24" descr="http://www.libertynews.com/wp-content/uploads/2013/06/roac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664296" cy="2050259"/>
          </a:xfrm>
          <a:prstGeom prst="rect">
            <a:avLst/>
          </a:prstGeom>
          <a:noFill/>
        </p:spPr>
      </p:pic>
      <p:sp>
        <p:nvSpPr>
          <p:cNvPr id="14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915816" y="260648"/>
            <a:ext cx="43204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Словарная  работа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31640" y="1916832"/>
            <a:ext cx="36071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/>
              <a:t>Корыто</a:t>
            </a:r>
            <a:r>
              <a:rPr lang="ru-RU" sz="2400" dirty="0"/>
              <a:t> - открытая </a:t>
            </a:r>
          </a:p>
          <a:p>
            <a:r>
              <a:rPr lang="ru-RU" sz="2400" dirty="0"/>
              <a:t>продолговатая ёмкость.</a:t>
            </a:r>
          </a:p>
        </p:txBody>
      </p:sp>
      <p:pic>
        <p:nvPicPr>
          <p:cNvPr id="8194" name="Picture 2" descr="Корыто 45л оцинкованное"/>
          <p:cNvPicPr>
            <a:picLocks noChangeAspect="1" noChangeArrowheads="1"/>
          </p:cNvPicPr>
          <p:nvPr/>
        </p:nvPicPr>
        <p:blipFill>
          <a:blip r:embed="rId2" cstate="print"/>
          <a:srcRect t="19314" b="17227"/>
          <a:stretch>
            <a:fillRect/>
          </a:stretch>
        </p:blipFill>
        <p:spPr bwMode="auto">
          <a:xfrm>
            <a:off x="4716016" y="548680"/>
            <a:ext cx="4081255" cy="1944216"/>
          </a:xfrm>
          <a:prstGeom prst="rect">
            <a:avLst/>
          </a:prstGeom>
          <a:noFill/>
        </p:spPr>
      </p:pic>
      <p:pic>
        <p:nvPicPr>
          <p:cNvPr id="8196" name="Picture 4" descr="Корыто и сечка"/>
          <p:cNvPicPr>
            <a:picLocks noChangeAspect="1" noChangeArrowheads="1"/>
          </p:cNvPicPr>
          <p:nvPr/>
        </p:nvPicPr>
        <p:blipFill>
          <a:blip r:embed="rId3" cstate="print"/>
          <a:srcRect l="4536" t="9175" r="9281" b="4584"/>
          <a:stretch>
            <a:fillRect/>
          </a:stretch>
        </p:blipFill>
        <p:spPr bwMode="auto">
          <a:xfrm>
            <a:off x="5940151" y="2132856"/>
            <a:ext cx="2797587" cy="2306783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xQTEhQTEhQWFhQWFBQaFxUYFhgYGBQUGBQXFxYXFRUYHSggGBolHBUUITEhJSkrLi4uFx8zODMsNygtLiwBCgoKDg0OFxAQGjccHCQsLCwsLCwsLCwsLCw3LCwsLiwsLCwsLCwrLCwsLCwsLCwsLCwrLCwsLCwrLCssKywsN//AABEIAGEA8AMBIgACEQEDEQH/xAAcAAEAAQUBAQAAAAAAAAAAAAAABQIDBAYHAQj/xABBEAABAwEDBwkFBQcFAAAAAAABAAIRAwQhMQUGEkFRYZEHE3GBobHB0fAiMlJU4RdCQ1OCFiNicpKi0hREg7LC/8QAGgEBAAMBAQEAAAAAAAAAAAAAAAECAwQFBv/EACYRAAICAQQCAgEFAAAAAAAAAAABAgMEERRBURMxEiFSBRUjMkL/2gAMAwEAAhEDEQA/AO4oiIAiIgCIiAIiIAiIgCIiAIiIAiIgCIiAIiIAiIgCIiAIiIAiIgCIiAIiIAozLOWG2cN0gSXEwBuF5O68cVJrl2fmVQbU5smKTA0QDifad/5WGRY4QbXs2or8k0mbO7PJg+6P6x23I3PJpwYOnTEcYXJhXeTe4ljmkl2GwXFZtitmiwF14A943Tvv2rzHlXdnpLEq6OmjPFv5f930VNXPVjcWR+q/hC5NbcvvcSGXRdu461YYXON51G7Vep3N3LI2tXR1h3KBSA9wnocFSeUOlrpu4hc6oWe4bPJXG059a1Xe29jaVdHQvtCpYim49B8IVB5RqMxoHj9FoP8Ap9nFXG2QOiRKh51qNY4NLN5PKRR+A8foqPtLo/AeP0Wk2nJEHA8QsGpZB0KFn2Pkuv06k6I/lJpjCmT1nyXg5SGH8P8AuP8AitAZk8aj2q/TyP08VDz7Oyf2+no3scodP4W8T5Kh3KCMYZH6itRpZIGsHuVyrkcD7h6iO8Ku/t7I2FJsh5R/4W8Hea9HKQPgHAham/JbRiHdHR1K3UybsEDVtKmObY+SXhUrg3H7Rx+V2lU/aQInm/HxWnMsIaJ71i1bNd0T6C0WVb2YSxquEdEp5/NPwDpa7wKyG52vd7hpHqd5rmVKlcZ3QrTtIGWuIMXRq9SpeTZ+RRUV9HUKmdlYCdGmep3mouryj1AHEUGuDTeRN3atTybl8lxp2ggO+6/AOxuIGu49KpqDShtOGjSlr2kls6w8apvvwUrItXtltvU+DfshZ8mtUpsexgDyAC1xuJwuON93Wt3C4VZqb/a9kMaD7MbfiEYX3rsuQsoc/Qp1dbmjSGxwucOIK7sW5zTT9nFlUqtpr0SCIrFKoSd1+rZvnwXWchfREQFFR4AJNwAJJ2AYrguVrVp1n1CJNVzne0YaJvAnVqC7DnnbOasdU6yAwfrIb4lcntL4uA3klshrevE7l52dPTSJ6ODD3IjbRSDGtA0TfOhfft0R0rEy1WMNaLp7lKu0nPY5pIovGIaJB6dQMngrWWMmxDxeB2DD10LhjJarU75J6fRF2FgvHR3qUsuJBHqVi0qN8t4eCkQBHAdd6TM4szGDuVTQCbtqopGcfVyuBmuNS52ao9AOrBZ9gpyQsSgzCQVPZPpHFoF20Kr+y6ehVaLNd1KFrWUEwVsb3uj2g3quuVrmWlVjHQsrPogqNkIN/cpGy2TaOpXzShZVjEqWtQ7NEeNsu7tVZoDWOCygvXMEKVAx+bId9CDpC4b/AKqMtBnVAJw2dCm7VZw4XTAO25ROUGwbsFKWhfXUiLUTgIifXQrGj4+u5ZFelJMairDnyd1x81dMo0iyMI3DuKtuZcOj1iq3mOkXdYvHZK8tAMGNU3davEpI1rLBB0xGAaev2sOxSOR7KKTdIO0p0Za5xAg4OEHv7Fi2yymqdBt5OP8AL6lbBTyPS0A0gyImDJIGrrW07FGKREINvUwrRagSNBzWzfcSC4dxXTuTC3tdSqUQ4EsIfEzGnIPVLSf1LllpoUi8w1xYW3XkaDwbxjIN/Ytr5MK7GWlhZIFVrmGZkmA5v/U8VtizUZpGWVW3Bs6+sWk32puvLr9uOA1fRZSx2PGlcNZExiYm6+7XqXro8gyURFANK5TK/wC7o0p9+oXHoYPNw4LnlaoS8scZpvaQDHukXRO+exbNytWp7a9EN/KJE7S8z3BaC/KVR15a0/pb5LyctN2HsYS/jJ+wMd7oMU23AGJdvOzcpGk0HGL7oxWqWfK1VtzWtG6PIKQs+WK/wMjod5rz5QkdpkV8jOa8miJ1i8ROsKo2bTAuh18gq7TyrU1tbwI7ZSvbiSTDY2QTHXKn5vko6+gyk5hAIu27FltbIx1KMOUC2+QOr6rGOXdrmT/Ke6VHslQZsTGlTeSnrndTOKpgC3qZh14qw/OW036FQDeGDxVlW2Q4s6raBwVilpdAXNaWclqPvVidwDR3BXDnHaBfpO8FEoP0TGtnRqjgQZuOpV2VhjcuXPzlrk+8Z23KunnBX1vdx+ieJot42zrAZuXj2DYVyl+X6x+/U6nlUHLlW795UH/IVKgU8T7Ol2mzyABMSoa2gtkHAYLTzlqp8VTf+8J8V6Mpu+J/XPeq/Fouq2TVWoHETrG9Y72G6MJcOrUsQZUd8bl6MpOP4h6kHiZlPsbnTccQZA3K6+wPN0hgvJJvN+tYgtT/AI3f1FY7rQ533uqfMqfk+CPD2TVnstOi06MuJiTHeVadWMwI26vEqArWhwF09TvCVji0uxv/AKinwb+2XUUiWfYyS7AaWOuem9Z2TK4o1KbpA0KjDddcHCRwkLXatRxHvf3FWMmWQ1bRRYZOlVpi8k4vHgt6INyX2Y3tKDPplYtE+0Zmb/hjsvwhZSxKI9o4xJugwDhMxHavfR88ZiFEUA1fPTNsWsMOlouZpAGJBDoMHh2rm+Vc3KlLAsd0Xd4Xa6rJUBlTIunqWFtEZ/bOirInBaI4y1rmm9qyucjUtzyhmm44NUHac3a7cGE8Vw2Yb4O+vNT/ALEO619A65Vitbv4uxZdpyFadVGeKxTkS1fL9/kstpI3WVX2YNS0k6pVjT2tUmMg2z5fvQ5vW35fvV1jS6J3cOyILhOB9daOad6lzm9bfl+9eHINs+X71O3mRuodkQWFUtJ3qX/Z62/kd6oGb9tH+371PgkN1DswGu2jsV3nRsWWcgW4/gd6qbm7bvl54qu2kTu4dkfz+4cFbqaX3fBSbc3Ld+RPFXhm5bvlxxPmp8ElwRuodkTSBi/FXNSlRm7bvlx2+aqGbtu+XHb5qromTuoEZSCuEGblLMzet/yzeJ817+zuUPlm8Xeartph5cCOdUIHkfMLHhxUw7NzKB/AZ2/5LIs2a9v10WdvmpWNMjdwIR1NxESY33+Cop2Uz6C2ylmhazi0NG5TFgzJePeC2rxXyYWZq/yapkvI2m4aZIGxt3aV0rNzN2zU9F7aLNIXhxlzgdoLsCq7Dm1o4rYbNZtELtrqjH0jz7L5T9syCYF6xKEad0Yn4YjdF/Hest7oBJ1AlWKNMyTOs9OHd5LdGBkoiKAF4vUQHmivObGxVIgKOaGwJzQ2BVogKOaGwJzY2KtFGg1KObGxec0NiuIpGpb5obAnNDYFcRNBqUc2NgTQGwKtEGpToDYmiFUiAp0U0RsVSIDyEheogPNFIXqIDyEXqIAiIgKahEGcIM9GtY9MgEey0TMRjvm5ZD2yCDgVZbZ4MzPr1hClAyERFA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QTEhQTEhQWFhQWFBQaFxUYFhgYGBQUGBQXFxYXFRUYHSggGBolHBUUITEhJSkrLi4uFx8zODMsNygtLiwBCgoKDg0OFxAQGjccHCQsLCwsLCwsLCwsLCw3LCwsLiwsLCwsLCwrLCwsLCwsLCwsLCwrLCwsLCwrLCssKywsN//AABEIAGEA8AMBIgACEQEDEQH/xAAcAAEAAQUBAQAAAAAAAAAAAAAABQIDBAYHAQj/xABBEAABAwEDBwkFBQcFAAAAAAABAAIRAwQhMQUGEkFRYZEHE3GBobHB0fAiMlJU4RdCQ1OCFiNicpKi0hREg7LC/8QAGgEBAAMBAQEAAAAAAAAAAAAAAAECAwQFBv/EACYRAAICAQQCAgEFAAAAAAAAAAABAgMEERRBURMxEiFSBRUjMkL/2gAMAwEAAhEDEQA/AO4oiIAiIgCIiAIiIAiIgCIiAIiIAiIgCIiAIiIAiIgCIiAIiIAiIgCIiAIiIAozLOWG2cN0gSXEwBuF5O68cVJrl2fmVQbU5smKTA0QDifad/5WGRY4QbXs2or8k0mbO7PJg+6P6x23I3PJpwYOnTEcYXJhXeTe4ljmkl2GwXFZtitmiwF14A943Tvv2rzHlXdnpLEq6OmjPFv5f930VNXPVjcWR+q/hC5NbcvvcSGXRdu461YYXON51G7Vep3N3LI2tXR1h3KBSA9wnocFSeUOlrpu4hc6oWe4bPJXG059a1Xe29jaVdHQvtCpYim49B8IVB5RqMxoHj9FoP8Ap9nFXG2QOiRKh51qNY4NLN5PKRR+A8foqPtLo/AeP0Wk2nJEHA8QsGpZB0KFn2Pkuv06k6I/lJpjCmT1nyXg5SGH8P8AuP8AitAZk8aj2q/TyP08VDz7Oyf2+no3scodP4W8T5Kh3KCMYZH6itRpZIGsHuVyrkcD7h6iO8Ku/t7I2FJsh5R/4W8Hea9HKQPgHAham/JbRiHdHR1K3UybsEDVtKmObY+SXhUrg3H7Rx+V2lU/aQInm/HxWnMsIaJ71i1bNd0T6C0WVb2YSxquEdEp5/NPwDpa7wKyG52vd7hpHqd5rmVKlcZ3QrTtIGWuIMXRq9SpeTZ+RRUV9HUKmdlYCdGmep3mouryj1AHEUGuDTeRN3atTybl8lxp2ggO+6/AOxuIGu49KpqDShtOGjSlr2kls6w8apvvwUrItXtltvU+DfshZ8mtUpsexgDyAC1xuJwuON93Wt3C4VZqb/a9kMaD7MbfiEYX3rsuQsoc/Qp1dbmjSGxwucOIK7sW5zTT9nFlUqtpr0SCIrFKoSd1+rZvnwXWchfREQFFR4AJNwAJJ2AYrguVrVp1n1CJNVzne0YaJvAnVqC7DnnbOasdU6yAwfrIb4lcntL4uA3klshrevE7l52dPTSJ6ODD3IjbRSDGtA0TfOhfft0R0rEy1WMNaLp7lKu0nPY5pIovGIaJB6dQMngrWWMmxDxeB2DD10LhjJarU75J6fRF2FgvHR3qUsuJBHqVi0qN8t4eCkQBHAdd6TM4szGDuVTQCbtqopGcfVyuBmuNS52ao9AOrBZ9gpyQsSgzCQVPZPpHFoF20Kr+y6ehVaLNd1KFrWUEwVsb3uj2g3quuVrmWlVjHQsrPogqNkIN/cpGy2TaOpXzShZVjEqWtQ7NEeNsu7tVZoDWOCygvXMEKVAx+bId9CDpC4b/AKqMtBnVAJw2dCm7VZw4XTAO25ROUGwbsFKWhfXUiLUTgIifXQrGj4+u5ZFelJMairDnyd1x81dMo0iyMI3DuKtuZcOj1iq3mOkXdYvHZK8tAMGNU3davEpI1rLBB0xGAaev2sOxSOR7KKTdIO0p0Za5xAg4OEHv7Fi2yymqdBt5OP8AL6lbBTyPS0A0gyImDJIGrrW07FGKREINvUwrRagSNBzWzfcSC4dxXTuTC3tdSqUQ4EsIfEzGnIPVLSf1LllpoUi8w1xYW3XkaDwbxjIN/Ytr5MK7GWlhZIFVrmGZkmA5v/U8VtizUZpGWVW3Bs6+sWk32puvLr9uOA1fRZSx2PGlcNZExiYm6+7XqXro8gyURFANK5TK/wC7o0p9+oXHoYPNw4LnlaoS8scZpvaQDHukXRO+exbNytWp7a9EN/KJE7S8z3BaC/KVR15a0/pb5LyctN2HsYS/jJ+wMd7oMU23AGJdvOzcpGk0HGL7oxWqWfK1VtzWtG6PIKQs+WK/wMjod5rz5QkdpkV8jOa8miJ1i8ROsKo2bTAuh18gq7TyrU1tbwI7ZSvbiSTDY2QTHXKn5vko6+gyk5hAIu27FltbIx1KMOUC2+QOr6rGOXdrmT/Ke6VHslQZsTGlTeSnrndTOKpgC3qZh14qw/OW036FQDeGDxVlW2Q4s6raBwVilpdAXNaWclqPvVidwDR3BXDnHaBfpO8FEoP0TGtnRqjgQZuOpV2VhjcuXPzlrk+8Z23KunnBX1vdx+ieJot42zrAZuXj2DYVyl+X6x+/U6nlUHLlW795UH/IVKgU8T7Ol2mzyABMSoa2gtkHAYLTzlqp8VTf+8J8V6Mpu+J/XPeq/Fouq2TVWoHETrG9Y72G6MJcOrUsQZUd8bl6MpOP4h6kHiZlPsbnTccQZA3K6+wPN0hgvJJvN+tYgtT/AI3f1FY7rQ533uqfMqfk+CPD2TVnstOi06MuJiTHeVadWMwI26vEqArWhwF09TvCVji0uxv/AKinwb+2XUUiWfYyS7AaWOuem9Z2TK4o1KbpA0KjDddcHCRwkLXatRxHvf3FWMmWQ1bRRYZOlVpi8k4vHgt6INyX2Y3tKDPplYtE+0Zmb/hjsvwhZSxKI9o4xJugwDhMxHavfR88ZiFEUA1fPTNsWsMOlouZpAGJBDoMHh2rm+Vc3KlLAsd0Xd4Xa6rJUBlTIunqWFtEZ/bOirInBaI4y1rmm9qyucjUtzyhmm44NUHac3a7cGE8Vw2Yb4O+vNT/ALEO619A65Vitbv4uxZdpyFadVGeKxTkS1fL9/kstpI3WVX2YNS0k6pVjT2tUmMg2z5fvQ5vW35fvV1jS6J3cOyILhOB9daOad6lzm9bfl+9eHINs+X71O3mRuodkQWFUtJ3qX/Z62/kd6oGb9tH+371PgkN1DswGu2jsV3nRsWWcgW4/gd6qbm7bvl54qu2kTu4dkfz+4cFbqaX3fBSbc3Ld+RPFXhm5bvlxxPmp8ElwRuodkTSBi/FXNSlRm7bvlx2+aqGbtu+XHb5qromTuoEZSCuEGblLMzet/yzeJ817+zuUPlm8Xeartph5cCOdUIHkfMLHhxUw7NzKB/AZ2/5LIs2a9v10WdvmpWNMjdwIR1NxESY33+Cop2Uz6C2ylmhazi0NG5TFgzJePeC2rxXyYWZq/yapkvI2m4aZIGxt3aV0rNzN2zU9F7aLNIXhxlzgdoLsCq7Dm1o4rYbNZtELtrqjH0jz7L5T9syCYF6xKEad0Yn4YjdF/Hest7oBJ1AlWKNMyTOs9OHd5LdGBkoiKAF4vUQHmivObGxVIgKOaGwJzQ2BVogKOaGwJzY2KtFGg1KObGxec0NiuIpGpb5obAnNDYFcRNBqUc2NgTQGwKtEGpToDYmiFUiAp0U0RsVSIDyEheogPNFIXqIDyEXqIAiIgKahEGcIM9GtY9MgEey0TMRjvm5ZD2yCDgVZbZ4MzPr1hClAyERFA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TEhQTEhQWFhQWFBQaFxUYFhgYGBQUGBQXFxYXFRUYHSggGBolHBUUITEhJSkrLi4uFx8zODMsNygtLiwBCgoKDg0OFxAQGjccHCQsLCwsLCwsLCwsLCw3LCwsLiwsLCwsLCwrLCwsLCwsLCwsLCwrLCwsLCwrLCssKywsN//AABEIAGEA8AMBIgACEQEDEQH/xAAcAAEAAQUBAQAAAAAAAAAAAAAABQIDBAYHAQj/xABBEAABAwEDBwkFBQcFAAAAAAABAAIRAwQhMQUGEkFRYZEHE3GBobHB0fAiMlJU4RdCQ1OCFiNicpKi0hREg7LC/8QAGgEBAAMBAQEAAAAAAAAAAAAAAAECAwQFBv/EACYRAAICAQQCAgEFAAAAAAAAAAABAgMEERRBURMxEiFSBRUjMkL/2gAMAwEAAhEDEQA/AO4oiIAiIgCIiAIiIAiIgCIiAIiIAiIgCIiAIiIAiIgCIiAIiIAiIgCIiAIiIAozLOWG2cN0gSXEwBuF5O68cVJrl2fmVQbU5smKTA0QDifad/5WGRY4QbXs2or8k0mbO7PJg+6P6x23I3PJpwYOnTEcYXJhXeTe4ljmkl2GwXFZtitmiwF14A943Tvv2rzHlXdnpLEq6OmjPFv5f930VNXPVjcWR+q/hC5NbcvvcSGXRdu461YYXON51G7Vep3N3LI2tXR1h3KBSA9wnocFSeUOlrpu4hc6oWe4bPJXG059a1Xe29jaVdHQvtCpYim49B8IVB5RqMxoHj9FoP8Ap9nFXG2QOiRKh51qNY4NLN5PKRR+A8foqPtLo/AeP0Wk2nJEHA8QsGpZB0KFn2Pkuv06k6I/lJpjCmT1nyXg5SGH8P8AuP8AitAZk8aj2q/TyP08VDz7Oyf2+no3scodP4W8T5Kh3KCMYZH6itRpZIGsHuVyrkcD7h6iO8Ku/t7I2FJsh5R/4W8Hea9HKQPgHAham/JbRiHdHR1K3UybsEDVtKmObY+SXhUrg3H7Rx+V2lU/aQInm/HxWnMsIaJ71i1bNd0T6C0WVb2YSxquEdEp5/NPwDpa7wKyG52vd7hpHqd5rmVKlcZ3QrTtIGWuIMXRq9SpeTZ+RRUV9HUKmdlYCdGmep3mouryj1AHEUGuDTeRN3atTybl8lxp2ggO+6/AOxuIGu49KpqDShtOGjSlr2kls6w8apvvwUrItXtltvU+DfshZ8mtUpsexgDyAC1xuJwuON93Wt3C4VZqb/a9kMaD7MbfiEYX3rsuQsoc/Qp1dbmjSGxwucOIK7sW5zTT9nFlUqtpr0SCIrFKoSd1+rZvnwXWchfREQFFR4AJNwAJJ2AYrguVrVp1n1CJNVzne0YaJvAnVqC7DnnbOasdU6yAwfrIb4lcntL4uA3klshrevE7l52dPTSJ6ODD3IjbRSDGtA0TfOhfft0R0rEy1WMNaLp7lKu0nPY5pIovGIaJB6dQMngrWWMmxDxeB2DD10LhjJarU75J6fRF2FgvHR3qUsuJBHqVi0qN8t4eCkQBHAdd6TM4szGDuVTQCbtqopGcfVyuBmuNS52ao9AOrBZ9gpyQsSgzCQVPZPpHFoF20Kr+y6ehVaLNd1KFrWUEwVsb3uj2g3quuVrmWlVjHQsrPogqNkIN/cpGy2TaOpXzShZVjEqWtQ7NEeNsu7tVZoDWOCygvXMEKVAx+bId9CDpC4b/AKqMtBnVAJw2dCm7VZw4XTAO25ROUGwbsFKWhfXUiLUTgIifXQrGj4+u5ZFelJMairDnyd1x81dMo0iyMI3DuKtuZcOj1iq3mOkXdYvHZK8tAMGNU3davEpI1rLBB0xGAaev2sOxSOR7KKTdIO0p0Za5xAg4OEHv7Fi2yymqdBt5OP8AL6lbBTyPS0A0gyImDJIGrrW07FGKREINvUwrRagSNBzWzfcSC4dxXTuTC3tdSqUQ4EsIfEzGnIPVLSf1LllpoUi8w1xYW3XkaDwbxjIN/Ytr5MK7GWlhZIFVrmGZkmA5v/U8VtizUZpGWVW3Bs6+sWk32puvLr9uOA1fRZSx2PGlcNZExiYm6+7XqXro8gyURFANK5TK/wC7o0p9+oXHoYPNw4LnlaoS8scZpvaQDHukXRO+exbNytWp7a9EN/KJE7S8z3BaC/KVR15a0/pb5LyctN2HsYS/jJ+wMd7oMU23AGJdvOzcpGk0HGL7oxWqWfK1VtzWtG6PIKQs+WK/wMjod5rz5QkdpkV8jOa8miJ1i8ROsKo2bTAuh18gq7TyrU1tbwI7ZSvbiSTDY2QTHXKn5vko6+gyk5hAIu27FltbIx1KMOUC2+QOr6rGOXdrmT/Ke6VHslQZsTGlTeSnrndTOKpgC3qZh14qw/OW036FQDeGDxVlW2Q4s6raBwVilpdAXNaWclqPvVidwDR3BXDnHaBfpO8FEoP0TGtnRqjgQZuOpV2VhjcuXPzlrk+8Z23KunnBX1vdx+ieJot42zrAZuXj2DYVyl+X6x+/U6nlUHLlW795UH/IVKgU8T7Ol2mzyABMSoa2gtkHAYLTzlqp8VTf+8J8V6Mpu+J/XPeq/Fouq2TVWoHETrG9Y72G6MJcOrUsQZUd8bl6MpOP4h6kHiZlPsbnTccQZA3K6+wPN0hgvJJvN+tYgtT/AI3f1FY7rQ533uqfMqfk+CPD2TVnstOi06MuJiTHeVadWMwI26vEqArWhwF09TvCVji0uxv/AKinwb+2XUUiWfYyS7AaWOuem9Z2TK4o1KbpA0KjDddcHCRwkLXatRxHvf3FWMmWQ1bRRYZOlVpi8k4vHgt6INyX2Y3tKDPplYtE+0Zmb/hjsvwhZSxKI9o4xJugwDhMxHavfR88ZiFEUA1fPTNsWsMOlouZpAGJBDoMHh2rm+Vc3KlLAsd0Xd4Xa6rJUBlTIunqWFtEZ/bOirInBaI4y1rmm9qyucjUtzyhmm44NUHac3a7cGE8Vw2Yb4O+vNT/ALEO619A65Vitbv4uxZdpyFadVGeKxTkS1fL9/kstpI3WVX2YNS0k6pVjT2tUmMg2z5fvQ5vW35fvV1jS6J3cOyILhOB9daOad6lzm9bfl+9eHINs+X71O3mRuodkQWFUtJ3qX/Z62/kd6oGb9tH+371PgkN1DswGu2jsV3nRsWWcgW4/gd6qbm7bvl54qu2kTu4dkfz+4cFbqaX3fBSbc3Ld+RPFXhm5bvlxxPmp8ElwRuodkTSBi/FXNSlRm7bvlx2+aqGbtu+XHb5qromTuoEZSCuEGblLMzet/yzeJ817+zuUPlm8Xeartph5cCOdUIHkfMLHhxUw7NzKB/AZ2/5LIs2a9v10WdvmpWNMjdwIR1NxESY33+Cop2Uz6C2ylmhazi0NG5TFgzJePeC2rxXyYWZq/yapkvI2m4aZIGxt3aV0rNzN2zU9F7aLNIXhxlzgdoLsCq7Dm1o4rYbNZtELtrqjH0jz7L5T9syCYF6xKEad0Yn4YjdF/Hest7oBJ1AlWKNMyTOs9OHd5LdGBkoiKAF4vUQHmivObGxVIgKOaGwJzQ2BVogKOaGwJzY2KtFGg1KObGxec0NiuIpGpb5obAnNDYFcRNBqUc2NgTQGwKtEGpToDYmiFUiAp0U0RsVSIDyEheogPNFIXqIDyEXqIAiIgKahEGcIM9GtY9MgEey0TMRjvm5ZD2yCDgVZbZ4MzPr1hClAyERFA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QTEhQTEhQWFhQWFBQaFxUYFhgYGBQUGBQXFxYXFRUYHSggGBolHBUUITEhJSkrLi4uFx8zODMsNygtLiwBCgoKDg0OFxAQGjccHCQsLCwsLCwsLCwsLCw3LCwsLiwsLCwsLCwrLCwsLCwsLCwsLCwrLCwsLCwrLCssKywsN//AABEIAGEA8AMBIgACEQEDEQH/xAAcAAEAAQUBAQAAAAAAAAAAAAAABQIDBAYHAQj/xABBEAABAwEDBwkFBQcFAAAAAAABAAIRAwQhMQUGEkFRYZEHE3GBobHB0fAiMlJU4RdCQ1OCFiNicpKi0hREg7LC/8QAGgEBAAMBAQEAAAAAAAAAAAAAAAECAwQFBv/EACYRAAICAQQCAgEFAAAAAAAAAAABAgMEERRBURMxEiFSBRUjMkL/2gAMAwEAAhEDEQA/AO4oiIAiIgCIiAIiIAiIgCIiAIiIAiIgCIiAIiIAiIgCIiAIiIAiIgCIiAIiIAozLOWG2cN0gSXEwBuF5O68cVJrl2fmVQbU5smKTA0QDifad/5WGRY4QbXs2or8k0mbO7PJg+6P6x23I3PJpwYOnTEcYXJhXeTe4ljmkl2GwXFZtitmiwF14A943Tvv2rzHlXdnpLEq6OmjPFv5f930VNXPVjcWR+q/hC5NbcvvcSGXRdu461YYXON51G7Vep3N3LI2tXR1h3KBSA9wnocFSeUOlrpu4hc6oWe4bPJXG059a1Xe29jaVdHQvtCpYim49B8IVB5RqMxoHj9FoP8Ap9nFXG2QOiRKh51qNY4NLN5PKRR+A8foqPtLo/AeP0Wk2nJEHA8QsGpZB0KFn2Pkuv06k6I/lJpjCmT1nyXg5SGH8P8AuP8AitAZk8aj2q/TyP08VDz7Oyf2+no3scodP4W8T5Kh3KCMYZH6itRpZIGsHuVyrkcD7h6iO8Ku/t7I2FJsh5R/4W8Hea9HKQPgHAham/JbRiHdHR1K3UybsEDVtKmObY+SXhUrg3H7Rx+V2lU/aQInm/HxWnMsIaJ71i1bNd0T6C0WVb2YSxquEdEp5/NPwDpa7wKyG52vd7hpHqd5rmVKlcZ3QrTtIGWuIMXRq9SpeTZ+RRUV9HUKmdlYCdGmep3mouryj1AHEUGuDTeRN3atTybl8lxp2ggO+6/AOxuIGu49KpqDShtOGjSlr2kls6w8apvvwUrItXtltvU+DfshZ8mtUpsexgDyAC1xuJwuON93Wt3C4VZqb/a9kMaD7MbfiEYX3rsuQsoc/Qp1dbmjSGxwucOIK7sW5zTT9nFlUqtpr0SCIrFKoSd1+rZvnwXWchfREQFFR4AJNwAJJ2AYrguVrVp1n1CJNVzne0YaJvAnVqC7DnnbOasdU6yAwfrIb4lcntL4uA3klshrevE7l52dPTSJ6ODD3IjbRSDGtA0TfOhfft0R0rEy1WMNaLp7lKu0nPY5pIovGIaJB6dQMngrWWMmxDxeB2DD10LhjJarU75J6fRF2FgvHR3qUsuJBHqVi0qN8t4eCkQBHAdd6TM4szGDuVTQCbtqopGcfVyuBmuNS52ao9AOrBZ9gpyQsSgzCQVPZPpHFoF20Kr+y6ehVaLNd1KFrWUEwVsb3uj2g3quuVrmWlVjHQsrPogqNkIN/cpGy2TaOpXzShZVjEqWtQ7NEeNsu7tVZoDWOCygvXMEKVAx+bId9CDpC4b/AKqMtBnVAJw2dCm7VZw4XTAO25ROUGwbsFKWhfXUiLUTgIifXQrGj4+u5ZFelJMairDnyd1x81dMo0iyMI3DuKtuZcOj1iq3mOkXdYvHZK8tAMGNU3davEpI1rLBB0xGAaev2sOxSOR7KKTdIO0p0Za5xAg4OEHv7Fi2yymqdBt5OP8AL6lbBTyPS0A0gyImDJIGrrW07FGKREINvUwrRagSNBzWzfcSC4dxXTuTC3tdSqUQ4EsIfEzGnIPVLSf1LllpoUi8w1xYW3XkaDwbxjIN/Ytr5MK7GWlhZIFVrmGZkmA5v/U8VtizUZpGWVW3Bs6+sWk32puvLr9uOA1fRZSx2PGlcNZExiYm6+7XqXro8gyURFANK5TK/wC7o0p9+oXHoYPNw4LnlaoS8scZpvaQDHukXRO+exbNytWp7a9EN/KJE7S8z3BaC/KVR15a0/pb5LyctN2HsYS/jJ+wMd7oMU23AGJdvOzcpGk0HGL7oxWqWfK1VtzWtG6PIKQs+WK/wMjod5rz5QkdpkV8jOa8miJ1i8ROsKo2bTAuh18gq7TyrU1tbwI7ZSvbiSTDY2QTHXKn5vko6+gyk5hAIu27FltbIx1KMOUC2+QOr6rGOXdrmT/Ke6VHslQZsTGlTeSnrndTOKpgC3qZh14qw/OW036FQDeGDxVlW2Q4s6raBwVilpdAXNaWclqPvVidwDR3BXDnHaBfpO8FEoP0TGtnRqjgQZuOpV2VhjcuXPzlrk+8Z23KunnBX1vdx+ieJot42zrAZuXj2DYVyl+X6x+/U6nlUHLlW795UH/IVKgU8T7Ol2mzyABMSoa2gtkHAYLTzlqp8VTf+8J8V6Mpu+J/XPeq/Fouq2TVWoHETrG9Y72G6MJcOrUsQZUd8bl6MpOP4h6kHiZlPsbnTccQZA3K6+wPN0hgvJJvN+tYgtT/AI3f1FY7rQ533uqfMqfk+CPD2TVnstOi06MuJiTHeVadWMwI26vEqArWhwF09TvCVji0uxv/AKinwb+2XUUiWfYyS7AaWOuem9Z2TK4o1KbpA0KjDddcHCRwkLXatRxHvf3FWMmWQ1bRRYZOlVpi8k4vHgt6INyX2Y3tKDPplYtE+0Zmb/hjsvwhZSxKI9o4xJugwDhMxHavfR88ZiFEUA1fPTNsWsMOlouZpAGJBDoMHh2rm+Vc3KlLAsd0Xd4Xa6rJUBlTIunqWFtEZ/bOirInBaI4y1rmm9qyucjUtzyhmm44NUHac3a7cGE8Vw2Yb4O+vNT/ALEO619A65Vitbv4uxZdpyFadVGeKxTkS1fL9/kstpI3WVX2YNS0k6pVjT2tUmMg2z5fvQ5vW35fvV1jS6J3cOyILhOB9daOad6lzm9bfl+9eHINs+X71O3mRuodkQWFUtJ3qX/Z62/kd6oGb9tH+371PgkN1DswGu2jsV3nRsWWcgW4/gd6qbm7bvl54qu2kTu4dkfz+4cFbqaX3fBSbc3Ld+RPFXhm5bvlxxPmp8ElwRuodkTSBi/FXNSlRm7bvlx2+aqGbtu+XHb5qromTuoEZSCuEGblLMzet/yzeJ817+zuUPlm8Xeartph5cCOdUIHkfMLHhxUw7NzKB/AZ2/5LIs2a9v10WdvmpWNMjdwIR1NxESY33+Cop2Uz6C2ylmhazi0NG5TFgzJePeC2rxXyYWZq/yapkvI2m4aZIGxt3aV0rNzN2zU9F7aLNIXhxlzgdoLsCq7Dm1o4rYbNZtELtrqjH0jz7L5T9syCYF6xKEad0Yn4YjdF/Hest7oBJ1AlWKNMyTOs9OHd5LdGBkoiKAF4vUQHmivObGxVIgKOaGwJzQ2BVogKOaGwJzY2KtFGg1KObGxec0NiuIpGpb5obAnNDYFcRNBqUc2NgTQGwKtEGpToDYmiFUiAp0U0RsVSIDyEheogPNFIXqIDyEXqIAiIgKahEGcIM9GtY9MgEey0TMRjvm5ZD2yCDgVZbZ4MzPr1hClAyERFA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TEhQTEhQWFhQWFBQaFxUYFhgYGBQUGBQXFxYXFRUYHSggGBolHBUUITEhJSkrLi4uFx8zODMsNygtLiwBCgoKDg0OFxAQGjccHCQsLCwsLCwsLCwsLCw3LCwsLiwsLCwsLCwrLCwsLCwsLCwsLCwrLCwsLCwrLCssKywsN//AABEIAGEA8AMBIgACEQEDEQH/xAAcAAEAAQUBAQAAAAAAAAAAAAAABQIDBAYHAQj/xABBEAABAwEDBwkFBQcFAAAAAAABAAIRAwQhMQUGEkFRYZEHE3GBobHB0fAiMlJU4RdCQ1OCFiNicpKi0hREg7LC/8QAGgEBAAMBAQEAAAAAAAAAAAAAAAECAwQFBv/EACYRAAICAQQCAgEFAAAAAAAAAAABAgMEERRBURMxEiFSBRUjMkL/2gAMAwEAAhEDEQA/AO4oiIAiIgCIiAIiIAiIgCIiAIiIAiIgCIiAIiIAiIgCIiAIiIAiIgCIiAIiIAozLOWG2cN0gSXEwBuF5O68cVJrl2fmVQbU5smKTA0QDifad/5WGRY4QbXs2or8k0mbO7PJg+6P6x23I3PJpwYOnTEcYXJhXeTe4ljmkl2GwXFZtitmiwF14A943Tvv2rzHlXdnpLEq6OmjPFv5f930VNXPVjcWR+q/hC5NbcvvcSGXRdu461YYXON51G7Vep3N3LI2tXR1h3KBSA9wnocFSeUOlrpu4hc6oWe4bPJXG059a1Xe29jaVdHQvtCpYim49B8IVB5RqMxoHj9FoP8Ap9nFXG2QOiRKh51qNY4NLN5PKRR+A8foqPtLo/AeP0Wk2nJEHA8QsGpZB0KFn2Pkuv06k6I/lJpjCmT1nyXg5SGH8P8AuP8AitAZk8aj2q/TyP08VDz7Oyf2+no3scodP4W8T5Kh3KCMYZH6itRpZIGsHuVyrkcD7h6iO8Ku/t7I2FJsh5R/4W8Hea9HKQPgHAham/JbRiHdHR1K3UybsEDVtKmObY+SXhUrg3H7Rx+V2lU/aQInm/HxWnMsIaJ71i1bNd0T6C0WVb2YSxquEdEp5/NPwDpa7wKyG52vd7hpHqd5rmVKlcZ3QrTtIGWuIMXRq9SpeTZ+RRUV9HUKmdlYCdGmep3mouryj1AHEUGuDTeRN3atTybl8lxp2ggO+6/AOxuIGu49KpqDShtOGjSlr2kls6w8apvvwUrItXtltvU+DfshZ8mtUpsexgDyAC1xuJwuON93Wt3C4VZqb/a9kMaD7MbfiEYX3rsuQsoc/Qp1dbmjSGxwucOIK7sW5zTT9nFlUqtpr0SCIrFKoSd1+rZvnwXWchfREQFFR4AJNwAJJ2AYrguVrVp1n1CJNVzne0YaJvAnVqC7DnnbOasdU6yAwfrIb4lcntL4uA3klshrevE7l52dPTSJ6ODD3IjbRSDGtA0TfOhfft0R0rEy1WMNaLp7lKu0nPY5pIovGIaJB6dQMngrWWMmxDxeB2DD10LhjJarU75J6fRF2FgvHR3qUsuJBHqVi0qN8t4eCkQBHAdd6TM4szGDuVTQCbtqopGcfVyuBmuNS52ao9AOrBZ9gpyQsSgzCQVPZPpHFoF20Kr+y6ehVaLNd1KFrWUEwVsb3uj2g3quuVrmWlVjHQsrPogqNkIN/cpGy2TaOpXzShZVjEqWtQ7NEeNsu7tVZoDWOCygvXMEKVAx+bId9CDpC4b/AKqMtBnVAJw2dCm7VZw4XTAO25ROUGwbsFKWhfXUiLUTgIifXQrGj4+u5ZFelJMairDnyd1x81dMo0iyMI3DuKtuZcOj1iq3mOkXdYvHZK8tAMGNU3davEpI1rLBB0xGAaev2sOxSOR7KKTdIO0p0Za5xAg4OEHv7Fi2yymqdBt5OP8AL6lbBTyPS0A0gyImDJIGrrW07FGKREINvUwrRagSNBzWzfcSC4dxXTuTC3tdSqUQ4EsIfEzGnIPVLSf1LllpoUi8w1xYW3XkaDwbxjIN/Ytr5MK7GWlhZIFVrmGZkmA5v/U8VtizUZpGWVW3Bs6+sWk32puvLr9uOA1fRZSx2PGlcNZExiYm6+7XqXro8gyURFANK5TK/wC7o0p9+oXHoYPNw4LnlaoS8scZpvaQDHukXRO+exbNytWp7a9EN/KJE7S8z3BaC/KVR15a0/pb5LyctN2HsYS/jJ+wMd7oMU23AGJdvOzcpGk0HGL7oxWqWfK1VtzWtG6PIKQs+WK/wMjod5rz5QkdpkV8jOa8miJ1i8ROsKo2bTAuh18gq7TyrU1tbwI7ZSvbiSTDY2QTHXKn5vko6+gyk5hAIu27FltbIx1KMOUC2+QOr6rGOXdrmT/Ke6VHslQZsTGlTeSnrndTOKpgC3qZh14qw/OW036FQDeGDxVlW2Q4s6raBwVilpdAXNaWclqPvVidwDR3BXDnHaBfpO8FEoP0TGtnRqjgQZuOpV2VhjcuXPzlrk+8Z23KunnBX1vdx+ieJot42zrAZuXj2DYVyl+X6x+/U6nlUHLlW795UH/IVKgU8T7Ol2mzyABMSoa2gtkHAYLTzlqp8VTf+8J8V6Mpu+J/XPeq/Fouq2TVWoHETrG9Y72G6MJcOrUsQZUd8bl6MpOP4h6kHiZlPsbnTccQZA3K6+wPN0hgvJJvN+tYgtT/AI3f1FY7rQ533uqfMqfk+CPD2TVnstOi06MuJiTHeVadWMwI26vEqArWhwF09TvCVji0uxv/AKinwb+2XUUiWfYyS7AaWOuem9Z2TK4o1KbpA0KjDddcHCRwkLXatRxHvf3FWMmWQ1bRRYZOlVpi8k4vHgt6INyX2Y3tKDPplYtE+0Zmb/hjsvwhZSxKI9o4xJugwDhMxHavfR88ZiFEUA1fPTNsWsMOlouZpAGJBDoMHh2rm+Vc3KlLAsd0Xd4Xa6rJUBlTIunqWFtEZ/bOirInBaI4y1rmm9qyucjUtzyhmm44NUHac3a7cGE8Vw2Yb4O+vNT/ALEO619A65Vitbv4uxZdpyFadVGeKxTkS1fL9/kstpI3WVX2YNS0k6pVjT2tUmMg2z5fvQ5vW35fvV1jS6J3cOyILhOB9daOad6lzm9bfl+9eHINs+X71O3mRuodkQWFUtJ3qX/Z62/kd6oGb9tH+371PgkN1DswGu2jsV3nRsWWcgW4/gd6qbm7bvl54qu2kTu4dkfz+4cFbqaX3fBSbc3Ld+RPFXhm5bvlxxPmp8ElwRuodkTSBi/FXNSlRm7bvlx2+aqGbtu+XHb5qromTuoEZSCuEGblLMzet/yzeJ817+zuUPlm8Xeartph5cCOdUIHkfMLHhxUw7NzKB/AZ2/5LIs2a9v10WdvmpWNMjdwIR1NxESY33+Cop2Uz6C2ylmhazi0NG5TFgzJePeC2rxXyYWZq/yapkvI2m4aZIGxt3aV0rNzN2zU9F7aLNIXhxlzgdoLsCq7Dm1o4rYbNZtELtrqjH0jz7L5T9syCYF6xKEad0Yn4YjdF/Hest7oBJ1AlWKNMyTOs9OHd5LdGBkoiKAF4vUQHmivObGxVIgKOaGwJzQ2BVogKOaGwJzY2KtFGg1KObGxec0NiuIpGpb5obAnNDYFcRNBqUc2NgTQGwKtEGpToDYmiFUiAp0U0RsVSIDyEheogPNFIXqIDyEXqIAiIgKahEGcIM9GtY9MgEey0TMRjvm5ZD2yCDgVZbZ4MzPr1hClAyERFACIiAIiIAiIgCIiAIiIAiIgCIiAIiIAiIgCIiAIiIAiIgCIiAI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2" name="Picture 20" descr="http://www.segodnya.ua/img/ui/_2743dfcc106dcd41a55a01891bf49d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5207673" cy="284543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59632" y="1772816"/>
            <a:ext cx="3672408" cy="1152128"/>
          </a:xfrm>
          <a:prstGeom prst="rect">
            <a:avLst/>
          </a:prstGeom>
          <a:noFill/>
          <a:ln w="38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12" name="WordArt 4" descr="Безымянный"/>
          <p:cNvSpPr>
            <a:spLocks noChangeArrowheads="1" noChangeShapeType="1" noTextEdit="1"/>
          </p:cNvSpPr>
          <p:nvPr/>
        </p:nvSpPr>
        <p:spPr bwMode="auto">
          <a:xfrm>
            <a:off x="2627784" y="332656"/>
            <a:ext cx="38164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107763" dir="18900000" algn="ctr" rotWithShape="0">
                    <a:srgbClr val="B2B2B2"/>
                  </a:outerShdw>
                </a:effectLst>
                <a:latin typeface="Impact"/>
              </a:rPr>
              <a:t>Словарная  работа</a:t>
            </a:r>
            <a:endParaRPr lang="ru-RU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107763" dir="18900000" algn="ctr" rotWithShape="0">
                  <a:srgbClr val="B2B2B2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meha.3dn.ru/img-f/utyug-21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2381250" cy="2171701"/>
          </a:xfrm>
          <a:prstGeom prst="rect">
            <a:avLst/>
          </a:prstGeom>
          <a:noFill/>
        </p:spPr>
      </p:pic>
      <p:pic>
        <p:nvPicPr>
          <p:cNvPr id="26628" name="Picture 4" descr="http://www.paris.su/published/publicdata/PARISSU/attachments/SC/products_pictures/1ABron_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492896"/>
            <a:ext cx="2592288" cy="2448272"/>
          </a:xfrm>
          <a:prstGeom prst="rect">
            <a:avLst/>
          </a:prstGeom>
          <a:noFill/>
        </p:spPr>
      </p:pic>
      <p:pic>
        <p:nvPicPr>
          <p:cNvPr id="26630" name="Picture 6" descr="Утюги. 10 совет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708920"/>
            <a:ext cx="2376264" cy="2325435"/>
          </a:xfrm>
          <a:prstGeom prst="rect">
            <a:avLst/>
          </a:prstGeom>
          <a:noFill/>
        </p:spPr>
      </p:pic>
      <p:pic>
        <p:nvPicPr>
          <p:cNvPr id="26636" name="Picture 12" descr="http://news.sarbc.ru/images/2012/11/img_lwXwN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76672"/>
            <a:ext cx="2381250" cy="2114550"/>
          </a:xfrm>
          <a:prstGeom prst="rect">
            <a:avLst/>
          </a:prstGeom>
          <a:noFill/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827584" y="5373216"/>
            <a:ext cx="5040560" cy="1080120"/>
          </a:xfrm>
          <a:prstGeom prst="rect">
            <a:avLst/>
          </a:prstGeom>
        </p:spPr>
        <p:txBody>
          <a:bodyPr/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Char char="•"/>
            </a:pPr>
            <a:r>
              <a:rPr lang="ru-RU" sz="2400" b="1" kern="0" dirty="0" smtClean="0"/>
              <a:t>Чугунным утюгом гладили одежду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тонких тканей.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71800" y="332656"/>
            <a:ext cx="3240360" cy="1584176"/>
            <a:chOff x="683568" y="3284984"/>
            <a:chExt cx="3448050" cy="1889002"/>
          </a:xfrm>
        </p:grpSpPr>
        <p:pic>
          <p:nvPicPr>
            <p:cNvPr id="11" name="Picture 16" descr="http://ytugi.narod.ru/boyarin.jpg"/>
            <p:cNvPicPr>
              <a:picLocks noChangeAspect="1" noChangeArrowheads="1"/>
            </p:cNvPicPr>
            <p:nvPr/>
          </p:nvPicPr>
          <p:blipFill>
            <a:blip r:embed="rId6" cstate="print"/>
            <a:srcRect t="23945"/>
            <a:stretch>
              <a:fillRect/>
            </a:stretch>
          </p:blipFill>
          <p:spPr bwMode="auto">
            <a:xfrm>
              <a:off x="683568" y="3573016"/>
              <a:ext cx="3448050" cy="1600970"/>
            </a:xfrm>
            <a:prstGeom prst="rect">
              <a:avLst/>
            </a:prstGeom>
            <a:noFill/>
          </p:spPr>
        </p:pic>
        <p:pic>
          <p:nvPicPr>
            <p:cNvPr id="12" name="Picture 16" descr="http://ytugi.narod.ru/boyarin.jpg"/>
            <p:cNvPicPr>
              <a:picLocks noChangeAspect="1" noChangeArrowheads="1"/>
            </p:cNvPicPr>
            <p:nvPr/>
          </p:nvPicPr>
          <p:blipFill>
            <a:blip r:embed="rId6" cstate="print"/>
            <a:srcRect b="86317"/>
            <a:stretch>
              <a:fillRect/>
            </a:stretch>
          </p:blipFill>
          <p:spPr bwMode="auto">
            <a:xfrm>
              <a:off x="683568" y="3284984"/>
              <a:ext cx="3448050" cy="2880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Весна. Как много в этом слове . - Страница 2 - ОТВЛЕЧЕННАЯ ТЕМА - ФОРУМ ПЕРЕДЕ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3"/>
            <a:ext cx="4644008" cy="3140968"/>
          </a:xfrm>
          <a:prstGeom prst="rect">
            <a:avLst/>
          </a:prstGeom>
          <a:noFill/>
        </p:spPr>
      </p:pic>
      <p:pic>
        <p:nvPicPr>
          <p:cNvPr id="3" name="Picture 10" descr="Предметы старины - edu.convdocs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3464305" cy="2448272"/>
          </a:xfrm>
          <a:prstGeom prst="rect">
            <a:avLst/>
          </a:prstGeom>
          <a:noFill/>
        </p:spPr>
      </p:pic>
      <p:pic>
        <p:nvPicPr>
          <p:cNvPr id="4" name="Picture 14" descr="http://www.oculus.ru/image/blogs/83/docs/8086_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592" y="0"/>
            <a:ext cx="3672408" cy="2448273"/>
          </a:xfrm>
          <a:prstGeom prst="rect">
            <a:avLst/>
          </a:prstGeom>
          <a:noFill/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499992" y="3717032"/>
            <a:ext cx="4038600" cy="247687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который с силой прижимали обеими руками за рукоять и противоположный конец. Рубелём с каталкой обычно прокатывали ткани и одежду из сукна и холста.  Внешняя поверхность рубеля  часто украшалась резьбой.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564904"/>
            <a:ext cx="8712968" cy="11521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Char char="•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РУБЕЛЬ использовался для разглаживания — «прокатывания» после стирки сухой холщовой ткани. Для этого  ткань плотно накатывали на деревянный каток, а сверху прокатывали по плоской поверхности рабочей частью рубеля,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shkolu.ru/content/media/pic/std/3000000/2073000/2072369-a433bb3c5a5f78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1856386" cy="3212977"/>
          </a:xfrm>
          <a:prstGeom prst="rect">
            <a:avLst/>
          </a:prstGeom>
          <a:noFill/>
        </p:spPr>
      </p:pic>
      <p:pic>
        <p:nvPicPr>
          <p:cNvPr id="1030" name="Picture 6" descr="http://larec.kiev.ua/images/gift/4678.gif"/>
          <p:cNvPicPr>
            <a:picLocks noChangeAspect="1" noChangeArrowheads="1"/>
          </p:cNvPicPr>
          <p:nvPr/>
        </p:nvPicPr>
        <p:blipFill>
          <a:blip r:embed="rId3" cstate="print"/>
          <a:srcRect t="7340" r="11287" b="11924"/>
          <a:stretch>
            <a:fillRect/>
          </a:stretch>
        </p:blipFill>
        <p:spPr bwMode="auto">
          <a:xfrm>
            <a:off x="4283968" y="404664"/>
            <a:ext cx="2304256" cy="2204071"/>
          </a:xfrm>
          <a:prstGeom prst="rect">
            <a:avLst/>
          </a:prstGeom>
          <a:noFill/>
        </p:spPr>
      </p:pic>
      <p:pic>
        <p:nvPicPr>
          <p:cNvPr id="1032" name="Picture 8" descr="http://img.ii4.ru/thumbs/2010/12/17/70095_Bez_imeni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12976"/>
            <a:ext cx="2019672" cy="3366122"/>
          </a:xfrm>
          <a:prstGeom prst="rect">
            <a:avLst/>
          </a:prstGeom>
          <a:noFill/>
        </p:spPr>
      </p:pic>
      <p:pic>
        <p:nvPicPr>
          <p:cNvPr id="1036" name="Picture 12" descr="http://f.mypage.ru/3fa6c68d8cb17486d8d7a792ef9a7d66_fd1974593360bad53380a07ef8150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2016224" cy="3398130"/>
          </a:xfrm>
          <a:prstGeom prst="rect">
            <a:avLst/>
          </a:prstGeom>
          <a:noFill/>
        </p:spPr>
      </p:pic>
      <p:pic>
        <p:nvPicPr>
          <p:cNvPr id="1042" name="Picture 18" descr="http://media.vorotila.ru/ru/items/t2@b8ad4827-14dd-4d4d-a8f1-b805c9715849/Chaynik-SRSR.jpg"/>
          <p:cNvPicPr>
            <a:picLocks noChangeAspect="1" noChangeArrowheads="1"/>
          </p:cNvPicPr>
          <p:nvPr/>
        </p:nvPicPr>
        <p:blipFill>
          <a:blip r:embed="rId6" cstate="print"/>
          <a:srcRect l="16632" t="10206" r="9281" b="9281"/>
          <a:stretch>
            <a:fillRect/>
          </a:stretch>
        </p:blipFill>
        <p:spPr bwMode="auto">
          <a:xfrm>
            <a:off x="2411760" y="620688"/>
            <a:ext cx="2016224" cy="2191101"/>
          </a:xfrm>
          <a:prstGeom prst="rect">
            <a:avLst/>
          </a:prstGeom>
          <a:noFill/>
        </p:spPr>
      </p:pic>
      <p:pic>
        <p:nvPicPr>
          <p:cNvPr id="1044" name="Picture 20" descr="Блюдце &quot;Acapulco&quot; d= 12см фарфор - Tognana - столовая посуда - Интернет магазин посуды, магазин посуды, кухонная посуда, посу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980728"/>
            <a:ext cx="2232248" cy="2232248"/>
          </a:xfrm>
          <a:prstGeom prst="rect">
            <a:avLst/>
          </a:prstGeom>
          <a:noFill/>
        </p:spPr>
      </p:pic>
      <p:pic>
        <p:nvPicPr>
          <p:cNvPr id="1046" name="Picture 22" descr="Бренды :: Keito, Япония :: Чашка чайная с блюдцем MYH, фарфоровая, Keito - Акваль.ру Профессиональное оснащение домашней кухни."/>
          <p:cNvPicPr>
            <a:picLocks noChangeAspect="1" noChangeArrowheads="1"/>
          </p:cNvPicPr>
          <p:nvPr/>
        </p:nvPicPr>
        <p:blipFill>
          <a:blip r:embed="rId8" cstate="print"/>
          <a:srcRect l="9755" t="24387" r="9769" b="24401"/>
          <a:stretch>
            <a:fillRect/>
          </a:stretch>
        </p:blipFill>
        <p:spPr bwMode="auto">
          <a:xfrm>
            <a:off x="6732240" y="3356992"/>
            <a:ext cx="2149953" cy="1368152"/>
          </a:xfrm>
          <a:prstGeom prst="rect">
            <a:avLst/>
          </a:prstGeom>
          <a:noFill/>
        </p:spPr>
      </p:pic>
      <p:pic>
        <p:nvPicPr>
          <p:cNvPr id="1048" name="Picture 24" descr="http://glavboard.ru/modules/qplboard/image_db/173124_2_s.JPG?3032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725144"/>
            <a:ext cx="1584176" cy="1108925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1760" y="2924944"/>
            <a:ext cx="202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САМОВАРЫ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03848" y="332656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ЧАЙНИКИ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88224" y="188640"/>
            <a:ext cx="2153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ПОСУДА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ИЗ ФОРФОРА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ова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Тема1овал</Template>
  <TotalTime>326</TotalTime>
  <Words>318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Тема1овал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с.13-23 (читать)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38</cp:revision>
  <dcterms:created xsi:type="dcterms:W3CDTF">2015-01-07T11:50:29Z</dcterms:created>
  <dcterms:modified xsi:type="dcterms:W3CDTF">2015-01-24T23:59:48Z</dcterms:modified>
</cp:coreProperties>
</file>