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5" r:id="rId8"/>
    <p:sldId id="263" r:id="rId9"/>
    <p:sldId id="264" r:id="rId10"/>
    <p:sldId id="267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унка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2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28.08.15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859242" y="4624668"/>
            <a:ext cx="6979958" cy="9334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/>
                <a:cs typeface="Times New Roman"/>
              </a:rPr>
              <a:t>Урок - сказка </a:t>
            </a:r>
            <a:r>
              <a:rPr lang="ru-RU" sz="3200" b="1" dirty="0" smtClean="0">
                <a:latin typeface="Times New Roman"/>
                <a:cs typeface="Times New Roman"/>
              </a:rPr>
              <a:t>по математике</a:t>
            </a:r>
            <a:endParaRPr lang="ru-RU" sz="3200" b="1" dirty="0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904" y="5188322"/>
            <a:ext cx="6325296" cy="748553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4 «А» класс</a:t>
            </a:r>
          </a:p>
          <a:p>
            <a:pPr algn="r"/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/>
                <a:cs typeface="Times New Roman"/>
              </a:rPr>
              <a:t>Учитель: Евдокимова Л.В.</a:t>
            </a:r>
            <a:endParaRPr lang="ru-RU" sz="2400" b="1" dirty="0">
              <a:solidFill>
                <a:schemeClr val="tx2">
                  <a:lumMod val="90000"/>
                  <a:lumOff val="1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5686" y="6255303"/>
            <a:ext cx="2526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/>
                <a:cs typeface="Times New Roman"/>
              </a:rPr>
              <a:t>2015 год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769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1-960x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9300"/>
            <a:ext cx="9144000" cy="4838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00" y="508000"/>
            <a:ext cx="876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Обрадовался Иван Царевич, что нашел нужную дорогу. Но прежде, чем идти к Кощею, решил немного размяться.</a:t>
            </a:r>
          </a:p>
          <a:p>
            <a:endParaRPr lang="ru-RU" dirty="0" smtClean="0">
              <a:latin typeface="Times New Roman"/>
              <a:cs typeface="Times New Roman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ФИЗКУЛЬТМИНУТКА</a:t>
            </a: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934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344706"/>
          </a:xfrm>
        </p:spPr>
        <p:txBody>
          <a:bodyPr/>
          <a:lstStyle/>
          <a:p>
            <a:pPr indent="457200"/>
            <a:r>
              <a:rPr lang="ru-RU" sz="2400" dirty="0" smtClean="0">
                <a:latin typeface="Times New Roman"/>
                <a:cs typeface="Times New Roman"/>
              </a:rPr>
              <a:t>Увидел Кощей Бессмертный, что идет к нему Иван Царевич, и решил притвориться добреньким, а сам задумал дело хитрое.</a:t>
            </a:r>
            <a:endParaRPr lang="ru-RU" sz="2400" dirty="0">
              <a:latin typeface="Times New Roman"/>
              <a:cs typeface="Times New Roman"/>
            </a:endParaRPr>
          </a:p>
        </p:txBody>
      </p:sp>
      <p:pic>
        <p:nvPicPr>
          <p:cNvPr id="6" name="Содержимое 5" descr="98da308b2f42adc3ea5f8c5179628f8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" b="1242"/>
          <a:stretch>
            <a:fillRect/>
          </a:stretch>
        </p:blipFill>
        <p:spPr>
          <a:xfrm>
            <a:off x="381000" y="1981200"/>
            <a:ext cx="8452280" cy="4572000"/>
          </a:xfrm>
        </p:spPr>
      </p:pic>
    </p:spTree>
    <p:extLst>
      <p:ext uri="{BB962C8B-B14F-4D97-AF65-F5344CB8AC3E}">
        <p14:creationId xmlns:p14="http://schemas.microsoft.com/office/powerpoint/2010/main" val="224840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94" y="850900"/>
            <a:ext cx="6179566" cy="5275263"/>
          </a:xfrm>
        </p:spPr>
        <p:txBody>
          <a:bodyPr>
            <a:normAutofit fontScale="92500" lnSpcReduction="2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Кощей: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«За невестой пришел добрый молодец? Давай мирно договоримся; задам я тебе одну задачу. Решишь ее – забирай Елену Прекрасную, а не решишь – не видать тебе Елены.</a:t>
            </a:r>
          </a:p>
          <a:p>
            <a:pPr indent="457200" algn="just">
              <a:lnSpc>
                <a:spcPct val="150000"/>
              </a:lnSpc>
            </a:pPr>
            <a:endParaRPr lang="ru-RU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Итак, задача: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Дворец у меня большой, но состоит он из трех залов. Площадь зала, в котором мы с тобой стоим, имеет форму прямоугольника со сторонами 24 и 30 метров. Площадь второго зала составляет ¼ площади первого, а площадь третьего в 2 раза больше площади второго. Найди площадь всего дворца?».</a:t>
            </a:r>
          </a:p>
          <a:p>
            <a:pPr indent="457200" algn="just"/>
            <a:endParaRPr lang="ru-RU" sz="1800" b="1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457200" algn="just"/>
            <a:endParaRPr lang="ru-RU" sz="1800" b="1" i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457200" algn="just"/>
            <a:endParaRPr lang="ru-RU" sz="1800" b="1" i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indent="457200" algn="ctr"/>
            <a:r>
              <a:rPr lang="ru-RU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Ребята, помогите Ивану решить задачу!</a:t>
            </a:r>
            <a:endParaRPr lang="ru-RU"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 descr="PR2012121718461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r="27237"/>
          <a:stretch/>
        </p:blipFill>
        <p:spPr/>
      </p:pic>
      <p:pic>
        <p:nvPicPr>
          <p:cNvPr id="7" name="Рисунок 6" descr="screensho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9" r="497"/>
          <a:stretch/>
        </p:blipFill>
        <p:spPr>
          <a:xfrm>
            <a:off x="6802438" y="4535488"/>
            <a:ext cx="2057400" cy="2038350"/>
          </a:xfrm>
        </p:spPr>
      </p:pic>
    </p:spTree>
    <p:extLst>
      <p:ext uri="{BB962C8B-B14F-4D97-AF65-F5344CB8AC3E}">
        <p14:creationId xmlns:p14="http://schemas.microsoft.com/office/powerpoint/2010/main" val="354284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inopoisk.ru-Ivan-Tsarevich-i-Seriy-Volk-1722645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4" r="33470"/>
          <a:stretch/>
        </p:blipFill>
        <p:spPr>
          <a:xfrm>
            <a:off x="277905" y="2365248"/>
            <a:ext cx="3887695" cy="41879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18025" y="330200"/>
            <a:ext cx="3635375" cy="2933700"/>
          </a:xfrm>
        </p:spPr>
        <p:txBody>
          <a:bodyPr/>
          <a:lstStyle/>
          <a:p>
            <a:pPr indent="457200" algn="just"/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Не отдал Кощей Елену и выхватил Иван меч, и стали они сражаться. Шаг за шагом все ближе Иван подбирается к трону. Вот уже схватил он шкатулку с иглой. А на шкатулке той уравнения.</a:t>
            </a:r>
          </a:p>
          <a:p>
            <a:pPr indent="457200" algn="just"/>
            <a:endParaRPr lang="ru-RU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indent="457200" algn="just"/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Поможем Ивану решить уравнения, но решать их будем по вариантам.</a:t>
            </a:r>
          </a:p>
          <a:p>
            <a:pPr indent="457200" algn="just"/>
            <a:endParaRPr lang="ru-RU" sz="1600" dirty="0">
              <a:latin typeface="Times New Roman"/>
              <a:cs typeface="Times New Roman"/>
            </a:endParaRPr>
          </a:p>
          <a:p>
            <a:pPr indent="457200" algn="just"/>
            <a:endParaRPr lang="ru-RU" sz="16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Рисунок 6" descr="94255068_27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4" r="22964"/>
          <a:stretch>
            <a:fillRect/>
          </a:stretch>
        </p:blipFill>
        <p:spPr>
          <a:xfrm>
            <a:off x="277905" y="228600"/>
            <a:ext cx="2057400" cy="2039112"/>
          </a:xfrm>
        </p:spPr>
      </p:pic>
      <p:pic>
        <p:nvPicPr>
          <p:cNvPr id="11" name="Рисунок 10" descr="mc_SHS-019_0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49" b="-11049"/>
          <a:stretch>
            <a:fillRect/>
          </a:stretch>
        </p:blipFill>
        <p:spPr>
          <a:xfrm>
            <a:off x="2460625" y="228600"/>
            <a:ext cx="2057400" cy="2038350"/>
          </a:xfr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94646"/>
              </p:ext>
            </p:extLst>
          </p:nvPr>
        </p:nvGraphicFramePr>
        <p:xfrm>
          <a:off x="4330700" y="3365500"/>
          <a:ext cx="4699000" cy="24637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06650"/>
                <a:gridCol w="2292350"/>
              </a:tblGrid>
              <a:tr h="1092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вариант</a:t>
                      </a:r>
                    </a:p>
                    <a:p>
                      <a:pPr algn="ctr"/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/>
                          <a:cs typeface="Times New Roman"/>
                        </a:rPr>
                        <a:t>II вариант</a:t>
                      </a:r>
                    </a:p>
                    <a:p>
                      <a:pPr algn="ctr"/>
                      <a:endParaRPr lang="ru-RU" sz="24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 : 20 = 360</a:t>
                      </a:r>
                    </a:p>
                    <a:p>
                      <a:endParaRPr lang="ru-RU" sz="2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latin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30 </a:t>
                      </a:r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* X</a:t>
                      </a:r>
                      <a:r>
                        <a:rPr lang="ru-RU" sz="28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smtClean="0">
                          <a:latin typeface="Times New Roman"/>
                          <a:cs typeface="Times New Roman"/>
                        </a:rPr>
                        <a:t>= 210</a:t>
                      </a:r>
                      <a:endParaRPr lang="ru-RU" sz="280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ru-RU" sz="28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1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3629944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9" r="28641"/>
          <a:stretch/>
        </p:blipFill>
        <p:spPr>
          <a:xfrm>
            <a:off x="139700" y="228600"/>
            <a:ext cx="4521200" cy="634523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7904" y="787400"/>
            <a:ext cx="3898272" cy="5376862"/>
          </a:xfrm>
        </p:spPr>
        <p:txBody>
          <a:bodyPr>
            <a:normAutofit/>
          </a:bodyPr>
          <a:lstStyle/>
          <a:p>
            <a:pPr indent="457200" algn="just"/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indent="457200" algn="just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Решил Иван уравнения, и в тот же миг шкатулка открылась, Иван взял в руки иглу и переломил ее.</a:t>
            </a:r>
          </a:p>
          <a:p>
            <a:pPr indent="457200" algn="just"/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indent="457200" algn="just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Победил Иван Царевич Кощея и освободил Елену Прекрасную. </a:t>
            </a:r>
          </a:p>
          <a:p>
            <a:pPr indent="457200" algn="just"/>
            <a:endParaRPr lang="ru-RU" sz="2000" b="1" dirty="0" smtClean="0">
              <a:solidFill>
                <a:schemeClr val="tx2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  <a:p>
            <a:pPr indent="457200" algn="just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/>
                <a:cs typeface="Times New Roman"/>
              </a:rPr>
              <a:t>Сыграли они свадьбу и стали жить и поживать в мире и согласии.</a:t>
            </a:r>
            <a:endParaRPr lang="ru-RU" sz="20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72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8474" y="280894"/>
            <a:ext cx="7556313" cy="633506"/>
          </a:xfrm>
        </p:spPr>
        <p:txBody>
          <a:bodyPr/>
          <a:lstStyle/>
          <a:p>
            <a:pPr algn="ctr"/>
            <a:r>
              <a:rPr lang="ru-RU" sz="2800" b="1" u="sng" dirty="0" smtClean="0">
                <a:latin typeface="Times New Roman"/>
                <a:cs typeface="Times New Roman"/>
              </a:rPr>
              <a:t>Подведение итогов</a:t>
            </a:r>
            <a:endParaRPr lang="ru-RU" sz="2800" b="1" u="sng" dirty="0">
              <a:latin typeface="Times New Roman"/>
              <a:cs typeface="Times New Roman"/>
            </a:endParaRPr>
          </a:p>
        </p:txBody>
      </p:sp>
      <p:pic>
        <p:nvPicPr>
          <p:cNvPr id="4" name="Содержимое 3" descr="1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>
          <a:xfrm>
            <a:off x="498474" y="3175000"/>
            <a:ext cx="8213726" cy="2951163"/>
          </a:xfrm>
        </p:spPr>
      </p:pic>
      <p:sp>
        <p:nvSpPr>
          <p:cNvPr id="5" name="TextBox 4"/>
          <p:cNvSpPr txBox="1"/>
          <p:nvPr/>
        </p:nvSpPr>
        <p:spPr>
          <a:xfrm>
            <a:off x="498474" y="927100"/>
            <a:ext cx="7375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/>
                <a:cs typeface="Times New Roman"/>
              </a:rPr>
              <a:t> Ребята, где мы с вами побывали?</a:t>
            </a:r>
          </a:p>
          <a:p>
            <a:pPr algn="ctr"/>
            <a:endParaRPr lang="ru-RU" b="1" dirty="0">
              <a:latin typeface="Times New Roman"/>
              <a:cs typeface="Times New Roman"/>
            </a:endParaRPr>
          </a:p>
          <a:p>
            <a:pPr algn="ctr"/>
            <a:r>
              <a:rPr lang="ru-RU" b="1" dirty="0" smtClean="0">
                <a:latin typeface="Times New Roman"/>
                <a:cs typeface="Times New Roman"/>
              </a:rPr>
              <a:t> Понравилась она вам? </a:t>
            </a:r>
            <a:r>
              <a:rPr lang="ru-RU" b="1" dirty="0">
                <a:latin typeface="Times New Roman"/>
                <a:cs typeface="Times New Roman"/>
              </a:rPr>
              <a:t>А чему она учит?</a:t>
            </a:r>
          </a:p>
          <a:p>
            <a:pPr algn="ctr"/>
            <a:endParaRPr lang="ru-RU" b="1" dirty="0">
              <a:latin typeface="Times New Roman"/>
              <a:cs typeface="Times New Roman"/>
            </a:endParaRPr>
          </a:p>
          <a:p>
            <a:pPr algn="ctr"/>
            <a:r>
              <a:rPr lang="ru-RU" b="1" dirty="0" smtClean="0">
                <a:latin typeface="Times New Roman"/>
                <a:cs typeface="Times New Roman"/>
              </a:rPr>
              <a:t> А урок математики вам понравился?</a:t>
            </a:r>
          </a:p>
          <a:p>
            <a:pPr algn="ctr"/>
            <a:endParaRPr lang="ru-RU" b="1" dirty="0">
              <a:latin typeface="Times New Roman"/>
              <a:cs typeface="Times New Roman"/>
            </a:endParaRPr>
          </a:p>
          <a:p>
            <a:pPr algn="ctr"/>
            <a:r>
              <a:rPr lang="ru-RU" b="1" dirty="0" smtClean="0">
                <a:latin typeface="Times New Roman"/>
                <a:cs typeface="Times New Roman"/>
              </a:rPr>
              <a:t> Чему мы сегодня научились?</a:t>
            </a:r>
            <a:endParaRPr lang="ru-RU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370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1-960x5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00"/>
            <a:ext cx="9144000" cy="500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900" y="482600"/>
            <a:ext cx="751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Times New Roman"/>
                <a:cs typeface="Times New Roman"/>
              </a:rPr>
              <a:t>Все сегодня старательно работали. Спасибо вам, дети, за урок!</a:t>
            </a:r>
            <a:endParaRPr lang="ru-RU" sz="36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126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79049" y="227918"/>
            <a:ext cx="6181611" cy="636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>
                <a:latin typeface="Times New Roman"/>
                <a:cs typeface="Times New Roman"/>
              </a:rPr>
              <a:t>Сказка начинается</a:t>
            </a:r>
            <a:endParaRPr lang="ru-RU" sz="3600" i="1" dirty="0"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94" y="995148"/>
            <a:ext cx="6179566" cy="5131016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Жил-был Иван Царевич. И была у него невеста – Елена Прекрасная. Однажды гуляли они в роще, и вдруг налетел вихрь и унес Елену. Опечалился Иван Царевич, упал на землю, залился горючими слезами. А березка над ним шелестит: «Не плачь, добрый молодец, найдешь ты свою невесту у Кощея Бессмертного в невиданной стране. Все там подчинено законам математики. 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Отправился Иван Царевич в далекий путь. Долго ли, коротко ли шел он – на пути встретилась река, а моста нет. Только веревка с одного берега на другой протянута, а на веревке той – задания.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Справится с ними Иван – значит, удержится на веревке и перейдет через реку. 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Поможем Ивану Царевичу?</a:t>
            </a:r>
            <a:endParaRPr lang="ru-RU" sz="16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 descr="1391860821_9681fef522f0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4" r="21634"/>
          <a:stretch>
            <a:fillRect/>
          </a:stretch>
        </p:blipFill>
        <p:spPr/>
      </p:pic>
      <p:pic>
        <p:nvPicPr>
          <p:cNvPr id="7" name="Рисунок 6" descr="0_835ab_2446dcf8_L.jpe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8" r="22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490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kinopoisk.ru-Tri-bogatyrya-na-dalnikh-beregakh-1968453.jpg"/>
          <p:cNvPicPr>
            <a:picLocks noChangeAspect="1"/>
          </p:cNvPicPr>
          <p:nvPr/>
        </p:nvPicPr>
        <p:blipFill rotWithShape="1">
          <a:blip r:embed="rId2">
            <a:alphaModFix amt="7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67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98474" y="230094"/>
            <a:ext cx="7556313" cy="1116106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/>
                <a:cs typeface="Times New Roman"/>
              </a:rPr>
              <a:t>Задания</a:t>
            </a:r>
            <a:endParaRPr lang="ru-RU" sz="4800" dirty="0"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474" y="1346200"/>
            <a:ext cx="8366126" cy="4779963"/>
          </a:xfrm>
        </p:spPr>
        <p:txBody>
          <a:bodyPr>
            <a:normAutofit lnSpcReduction="10000"/>
          </a:bodyPr>
          <a:lstStyle/>
          <a:p>
            <a:pPr>
              <a:buFont typeface="Zapf Dingbats" charset="0"/>
              <a:buChar char="✔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16 увеличить в 4 раза</a:t>
            </a:r>
          </a:p>
          <a:p>
            <a:pPr>
              <a:buFont typeface="Zapf Dingbats" charset="0"/>
              <a:buChar char="✔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Найти частное от деления чисел 96 и 12</a:t>
            </a:r>
          </a:p>
          <a:p>
            <a:pPr>
              <a:buFont typeface="Zapf Dingbats" charset="0"/>
              <a:buChar char="✔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Чему равна площадь квадрата со стороной 8 см?</a:t>
            </a:r>
          </a:p>
          <a:p>
            <a:pPr>
              <a:buFont typeface="Zapf Dingbats" charset="0"/>
              <a:buChar char="✔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Сколько килограммов в центнерах?</a:t>
            </a:r>
          </a:p>
          <a:p>
            <a:pPr>
              <a:buFont typeface="Zapf Dingbats" charset="0"/>
              <a:buChar char="✔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Какое число нужно разделить на 7, чтобы получилось 30?</a:t>
            </a:r>
          </a:p>
          <a:p>
            <a:pPr>
              <a:buFont typeface="Zapf Dingbats" charset="0"/>
              <a:buChar char="✔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Какое число в 12 раз больше 5?</a:t>
            </a:r>
          </a:p>
          <a:p>
            <a:pPr>
              <a:buFont typeface="Zapf Dingbats" charset="0"/>
              <a:buChar char="✔"/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Мальчик проходит 1 м за 1 с. Сколько метров он пройдет за 1 минуту?</a:t>
            </a:r>
          </a:p>
          <a:p>
            <a:pPr>
              <a:buFont typeface="Zapf Dingbats" charset="0"/>
              <a:buChar char="✔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71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4500" y="97631"/>
            <a:ext cx="7632700" cy="871538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/>
                <a:cs typeface="Times New Roman"/>
              </a:rPr>
              <a:t>Чистописание</a:t>
            </a:r>
            <a:endParaRPr lang="ru-RU" sz="4800" dirty="0">
              <a:latin typeface="Times New Roman"/>
              <a:cs typeface="Times New Roman"/>
            </a:endParaRPr>
          </a:p>
        </p:txBody>
      </p:sp>
      <p:pic>
        <p:nvPicPr>
          <p:cNvPr id="7" name="Рисунок 6" descr="03072014103308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44" r="-16044"/>
          <a:stretch>
            <a:fillRect/>
          </a:stretch>
        </p:blipFill>
        <p:spPr>
          <a:xfrm>
            <a:off x="277813" y="3199091"/>
            <a:ext cx="3684587" cy="33541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813" y="1003889"/>
            <a:ext cx="8736647" cy="1675811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Запишите число 77 столько раз, сколько парт в классе, запишите столько 7, сколько стульев в классе. Чем похожи и чем отличаются эти числа?</a:t>
            </a:r>
            <a:endParaRPr lang="ru-RU" sz="24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Рисунок 11" descr="ios_lg_sq2x_image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" b="463"/>
          <a:stretch>
            <a:fillRect/>
          </a:stretch>
        </p:blipFill>
        <p:spPr>
          <a:xfrm>
            <a:off x="4610100" y="3199091"/>
            <a:ext cx="4038600" cy="3354109"/>
          </a:xfrm>
        </p:spPr>
      </p:pic>
    </p:spTree>
    <p:extLst>
      <p:ext uri="{BB962C8B-B14F-4D97-AF65-F5344CB8AC3E}">
        <p14:creationId xmlns:p14="http://schemas.microsoft.com/office/powerpoint/2010/main" val="61691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inopoisk.ru-Ivan-Tsarevich-i-Seriy-Volk-172264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7" t="-4774" r="-821" b="4774"/>
          <a:stretch/>
        </p:blipFill>
        <p:spPr>
          <a:xfrm>
            <a:off x="3822700" y="-50800"/>
            <a:ext cx="5219700" cy="6629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93" y="749300"/>
            <a:ext cx="3255264" cy="5829300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 вашей помощью Иван благополучно миновал реку. 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А за ней - лес. Лесная тропинка привела Ивана к избушке на курьих ножках. Вошел Иван в избу и видит: сидит на лавке Баба Яга с учебником математики в руках. Увидела Царевича и говорит: 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«Знаю, зачем пришел. Но сначала помоги мне разобраться с примером. Умножать я умею, а вот что с нулями делать, никак не пойму»</a:t>
            </a:r>
            <a:r>
              <a:rPr lang="ru-RU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ru-RU" sz="1600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776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57268" y="484094"/>
            <a:ext cx="6997700" cy="595406"/>
          </a:xfrm>
        </p:spPr>
        <p:txBody>
          <a:bodyPr/>
          <a:lstStyle/>
          <a:p>
            <a:r>
              <a:rPr lang="ru-RU" sz="3200" dirty="0" smtClean="0">
                <a:latin typeface="Times New Roman"/>
                <a:cs typeface="Times New Roman"/>
              </a:rPr>
              <a:t>Давайте поможем Бабе Яге решить примеры:</a:t>
            </a:r>
            <a:endParaRPr lang="ru-RU" sz="3200" dirty="0">
              <a:latin typeface="Times New Roman"/>
              <a:cs typeface="Times New Roman"/>
            </a:endParaRPr>
          </a:p>
        </p:txBody>
      </p:sp>
      <p:pic>
        <p:nvPicPr>
          <p:cNvPr id="5" name="Содержимое 4" descr="9e379f5d854cd5070cece48bfce_prev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2" r="26192"/>
          <a:stretch>
            <a:fillRect/>
          </a:stretch>
        </p:blipFill>
        <p:spPr>
          <a:xfrm>
            <a:off x="458079" y="1638300"/>
            <a:ext cx="4106385" cy="4648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6778" y="1795463"/>
            <a:ext cx="3657600" cy="414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  <a:buFont typeface="Zapf Dingbats" charset="0"/>
              <a:buChar char="✔"/>
            </a:pP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</a:t>
            </a:r>
            <a:r>
              <a:rPr lang="ru-RU" sz="3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1200 </a:t>
            </a: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× 40 =</a:t>
            </a:r>
          </a:p>
          <a:p>
            <a:pPr>
              <a:lnSpc>
                <a:spcPct val="170000"/>
              </a:lnSpc>
              <a:buFont typeface="Zapf Dingbats" charset="0"/>
              <a:buChar char="✔"/>
            </a:pP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31200 × 50 =</a:t>
            </a:r>
          </a:p>
          <a:p>
            <a:pPr>
              <a:lnSpc>
                <a:spcPct val="170000"/>
              </a:lnSpc>
              <a:buFont typeface="Zapf Dingbats" charset="0"/>
              <a:buChar char="✔"/>
            </a:pP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4200 × 30 =</a:t>
            </a:r>
          </a:p>
          <a:p>
            <a:pPr>
              <a:lnSpc>
                <a:spcPct val="170000"/>
              </a:lnSpc>
              <a:buFont typeface="Zapf Dingbats" charset="0"/>
              <a:buChar char="✔"/>
            </a:pPr>
            <a:r>
              <a:rPr lang="en-US" sz="3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38400 × 70 = </a:t>
            </a:r>
          </a:p>
          <a:p>
            <a:pPr marL="0" indent="0">
              <a:buNone/>
            </a:pPr>
            <a:endParaRPr lang="en-US" sz="3200" dirty="0" smtClean="0">
              <a:solidFill>
                <a:srgbClr val="000000"/>
              </a:solidFill>
              <a:latin typeface="Times New Roman"/>
              <a:ea typeface="Zapf Dingbats"/>
              <a:cs typeface="Times New Roman"/>
              <a:sym typeface="Zapf Dingbats"/>
            </a:endParaRPr>
          </a:p>
          <a:p>
            <a:pPr>
              <a:buFont typeface="Zapf Dingbats" charset="0"/>
              <a:buChar char="✔"/>
            </a:pP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8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actor4e5ce11fd6502yaga_ivanivolk_nk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9495"/>
          <a:stretch>
            <a:fillRect/>
          </a:stretch>
        </p:blipFill>
        <p:spPr>
          <a:xfrm>
            <a:off x="203200" y="171076"/>
            <a:ext cx="4114800" cy="2222500"/>
          </a:xfr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60900" y="2393576"/>
            <a:ext cx="4191000" cy="4248524"/>
          </a:xfrm>
        </p:spPr>
        <p:txBody>
          <a:bodyPr/>
          <a:lstStyle/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2) -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«Нет, мне надо скорее. Дай мне лучше ступу».</a:t>
            </a: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/>
              <a:cs typeface="Times New Roman"/>
            </a:endParaRPr>
          </a:p>
          <a:p>
            <a:pPr algn="just"/>
            <a:endParaRPr lang="ru-RU" dirty="0" smtClean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4) -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«Ой, ребята, помогите мне решить задачу».</a:t>
            </a:r>
            <a:endParaRPr lang="ru-RU" i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03200" y="2393576"/>
            <a:ext cx="4114800" cy="424852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1) - 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«Вот теперь, могу дать тебе волшебный клубочек, который укажет дорогу к Кощею»</a:t>
            </a:r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endParaRPr lang="ru-RU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/>
                <a:cs typeface="Times New Roman"/>
              </a:rPr>
              <a:t>3) - </a:t>
            </a:r>
            <a:r>
              <a:rPr lang="ru-RU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«Что ж, бери. Только вместо топлива работает она у меня на математическом ускорителе. Если рассчитаешь ее скорость правильно, то сможешь взлететь».</a:t>
            </a:r>
            <a:endParaRPr lang="ru-RU" i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85750" indent="-285750" algn="l">
              <a:buFontTx/>
              <a:buChar char="-"/>
            </a:pPr>
            <a:endParaRPr lang="ru-RU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Содержимое 10" descr="0_835ab_2446dcf8_L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1" r="23151"/>
          <a:stretch>
            <a:fillRect/>
          </a:stretch>
        </p:blipFill>
        <p:spPr>
          <a:xfrm>
            <a:off x="4660900" y="171076"/>
            <a:ext cx="4191000" cy="2222500"/>
          </a:xfrm>
        </p:spPr>
      </p:pic>
    </p:spTree>
    <p:extLst>
      <p:ext uri="{BB962C8B-B14F-4D97-AF65-F5344CB8AC3E}">
        <p14:creationId xmlns:p14="http://schemas.microsoft.com/office/powerpoint/2010/main" val="407671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81094" y="628650"/>
            <a:ext cx="6181611" cy="1162050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>
                <a:latin typeface="Times New Roman"/>
                <a:cs typeface="Times New Roman"/>
              </a:rPr>
              <a:t>Решение задачи на движение в противоположном направлении</a:t>
            </a:r>
            <a:endParaRPr lang="ru-RU" sz="2800" i="1" dirty="0"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1094" y="2260600"/>
            <a:ext cx="6179566" cy="3865563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Из дворца Кощея Бессмертного одновременно в противоположных направлениях вылетели Баба Яга в ступе и Змей Горыныч. Через 10 с. Они оказались на расстоянии 650 м. Скорость Змея Горыныча равна 30 м/с. Найдите скорость ступы.</a:t>
            </a:r>
            <a:endParaRPr lang="ru-RU" sz="2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 descr="1402318242_screenshot_9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7" r="20577"/>
          <a:stretch>
            <a:fillRect/>
          </a:stretch>
        </p:blipFill>
        <p:spPr/>
      </p:pic>
      <p:pic>
        <p:nvPicPr>
          <p:cNvPr id="7" name="Рисунок 6" descr="kinopoisk.ru-Ivan-Tsarevich-i-Seriy-Volk-2-2290563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r="142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662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581904" y="228600"/>
            <a:ext cx="5485772" cy="736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/>
                <a:cs typeface="Times New Roman"/>
              </a:rPr>
              <a:t>Сравнение двух выражений</a:t>
            </a:r>
            <a:endParaRPr lang="ru-RU" sz="2800" b="1" dirty="0">
              <a:latin typeface="Times New Roman"/>
              <a:cs typeface="Times New Roman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9404" y="1079500"/>
            <a:ext cx="4758696" cy="5089525"/>
          </a:xfrm>
        </p:spPr>
        <p:txBody>
          <a:bodyPr/>
          <a:lstStyle/>
          <a:p>
            <a:pPr indent="457200" algn="just"/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Отдала Баба Яга Ивану свою ступу. Сел Иван в ступу и через полминуты приземлился около огромного камня, который лежал на развилке дорог.</a:t>
            </a:r>
          </a:p>
          <a:p>
            <a:pPr indent="457200" algn="just"/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Вылез Иван из ступы и призадумался, по какой дороге идти. Видит, на камне написаны два выражения.</a:t>
            </a:r>
          </a:p>
          <a:p>
            <a:pPr indent="457200" algn="just"/>
            <a:r>
              <a:rPr lang="ru-RU" sz="18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Понял Иван, что надо их сравнивать и идти в ту сторону, куда укажет стрелка.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6500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×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40 : 100</a:t>
            </a:r>
          </a:p>
          <a:p>
            <a:endParaRPr lang="en-US" sz="2800" dirty="0">
              <a:solidFill>
                <a:srgbClr val="000000"/>
              </a:solidFill>
              <a:latin typeface="Times New Roman"/>
              <a:ea typeface="Zapf Dingbats"/>
              <a:cs typeface="Times New Roman"/>
              <a:sym typeface="Zapf Dingbats"/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  </a:t>
            </a:r>
            <a:r>
              <a:rPr lang="ru-RU" sz="28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sz="2800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550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×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Zapf Dingbats"/>
                <a:cs typeface="Times New Roman"/>
                <a:sym typeface="Zapf Dingbats"/>
              </a:rPr>
              <a:t> 50 : 100</a:t>
            </a:r>
            <a:endParaRPr lang="ru-RU" sz="28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 descr="7789782aa14614ebd936fe06de4741e5_i-733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81" b="-25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400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имущество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Преимущество.thmx</Template>
  <TotalTime>157</TotalTime>
  <Words>861</Words>
  <Application>Microsoft Macintosh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Преимущество</vt:lpstr>
      <vt:lpstr>Урок - сказка по математике</vt:lpstr>
      <vt:lpstr>Сказка начинается</vt:lpstr>
      <vt:lpstr>Задания</vt:lpstr>
      <vt:lpstr>Чистописание</vt:lpstr>
      <vt:lpstr>Презентация PowerPoint</vt:lpstr>
      <vt:lpstr>Давайте поможем Бабе Яге решить примеры:</vt:lpstr>
      <vt:lpstr>Презентация PowerPoint</vt:lpstr>
      <vt:lpstr>Решение задачи на движение в противоположном направлении</vt:lpstr>
      <vt:lpstr>Сравнение двух выражений</vt:lpstr>
      <vt:lpstr>Презентация PowerPoint</vt:lpstr>
      <vt:lpstr>Увидел Кощей Бессмертный, что идет к нему Иван Царевич, и решил притвориться добреньким, а сам задумал дело хитрое.</vt:lpstr>
      <vt:lpstr>Презентация PowerPoint</vt:lpstr>
      <vt:lpstr>Презентация PowerPoint</vt:lpstr>
      <vt:lpstr>Презентация PowerPoint</vt:lpstr>
      <vt:lpstr>Подведение итогов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Урок-сказка по математике</dc:title>
  <dc:creator>Анастасия</dc:creator>
  <cp:lastModifiedBy>Анастасия</cp:lastModifiedBy>
  <cp:revision>18</cp:revision>
  <dcterms:created xsi:type="dcterms:W3CDTF">2015-08-28T10:50:24Z</dcterms:created>
  <dcterms:modified xsi:type="dcterms:W3CDTF">2015-08-28T17:14:42Z</dcterms:modified>
</cp:coreProperties>
</file>