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0" r:id="rId4"/>
    <p:sldId id="258" r:id="rId5"/>
    <p:sldId id="259" r:id="rId6"/>
    <p:sldId id="261" r:id="rId7"/>
    <p:sldId id="262" r:id="rId8"/>
    <p:sldId id="263" r:id="rId9"/>
    <p:sldId id="271" r:id="rId10"/>
    <p:sldId id="264" r:id="rId11"/>
    <p:sldId id="265" r:id="rId12"/>
    <p:sldId id="266" r:id="rId13"/>
    <p:sldId id="267" r:id="rId14"/>
    <p:sldId id="268" r:id="rId15"/>
    <p:sldId id="269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8A0000"/>
    <a:srgbClr val="9A0A0A"/>
    <a:srgbClr val="F24274"/>
    <a:srgbClr val="003300"/>
    <a:srgbClr val="0016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2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27817EC-A08B-4698-B78B-722E6BE96328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FA850AD-0594-49B2-B951-DDC7F7A21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rixpix.ru/view/4654242" TargetMode="External"/><Relationship Id="rId2" Type="http://schemas.openxmlformats.org/officeDocument/2006/relationships/hyperlink" Target="http://68.img.avito.st/1280x960/86919256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blogs.cisco.com/ru/wp-content/uploads/sites/20/2014/03/research.jpg" TargetMode="External"/><Relationship Id="rId5" Type="http://schemas.openxmlformats.org/officeDocument/2006/relationships/hyperlink" Target="http://ds33.centerstart.ru/node/7549" TargetMode="External"/><Relationship Id="rId4" Type="http://schemas.openxmlformats.org/officeDocument/2006/relationships/hyperlink" Target="http://likeforyou.ru/belka-animaciya-kartinki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87338" y="188913"/>
            <a:ext cx="8856662" cy="280828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система                    «Школа 2100»</a:t>
            </a:r>
            <a:br>
              <a:rPr lang="ru-RU" b="1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b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  <a:endParaRPr lang="ru-RU" b="1" dirty="0">
              <a:ln w="11430"/>
              <a:solidFill>
                <a:srgbClr val="00164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3568" y="2708920"/>
            <a:ext cx="2880320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220072" y="4293096"/>
            <a:ext cx="33123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Презентация к уроку №57 Автор презентации                             учитель начальных классов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Аксенова                                     Елена </a:t>
            </a:r>
            <a:r>
              <a:rPr lang="ru-RU" b="1" dirty="0" smtClean="0">
                <a:solidFill>
                  <a:srgbClr val="002060"/>
                </a:solidFill>
              </a:rPr>
              <a:t>Владимировна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ГБОУ СОШ №692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Санкт-Петербург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76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4608512" cy="1200329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8A0000"/>
                </a:solidFill>
              </a:rPr>
              <a:t>1.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 Сколько орехов     осталось у белочки?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212" y="2060848"/>
            <a:ext cx="4608512" cy="1200329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>
                <a:ln/>
                <a:solidFill>
                  <a:srgbClr val="8A0000"/>
                </a:solidFill>
              </a:rPr>
              <a:t>2</a:t>
            </a:r>
            <a:r>
              <a:rPr lang="ru-RU" sz="3600" b="1" dirty="0" smtClean="0">
                <a:ln/>
                <a:solidFill>
                  <a:srgbClr val="8A0000"/>
                </a:solidFill>
              </a:rPr>
              <a:t>.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 Белочка съела 3 ореха.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308" y="3703269"/>
            <a:ext cx="4608512" cy="2862322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>
                <a:ln/>
                <a:solidFill>
                  <a:srgbClr val="8A0000"/>
                </a:solidFill>
              </a:rPr>
              <a:t>3</a:t>
            </a:r>
            <a:r>
              <a:rPr lang="ru-RU" sz="3600" b="1" dirty="0" smtClean="0">
                <a:ln/>
                <a:solidFill>
                  <a:srgbClr val="8A0000"/>
                </a:solidFill>
              </a:rPr>
              <a:t>.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 У белочки было 5 орехов. Она съела 3 ореха. Сколько грибочков у нее осталось?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3149271"/>
            <a:ext cx="3789670" cy="3416320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8A0000"/>
                </a:solidFill>
              </a:rPr>
              <a:t>4.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 У белочки было 5 орехов. Она съела 3 ореха. Сколько орехов у нее осталось?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pic>
        <p:nvPicPr>
          <p:cNvPr id="7" name="Picture 4" descr="http://stat18.privet.ru/lr/0a17d17ef07630dbeef0527ee4de7d99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4664"/>
            <a:ext cx="3789670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54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287338" y="188913"/>
            <a:ext cx="8856662" cy="151189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№57</a:t>
            </a:r>
          </a:p>
          <a:p>
            <a:r>
              <a:rPr lang="ru-RU" dirty="0" smtClean="0">
                <a:ln w="11430"/>
                <a:solidFill>
                  <a:srgbClr val="8A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«ЗАДАЧА»</a:t>
            </a:r>
            <a:endParaRPr lang="ru-RU" dirty="0">
              <a:ln w="11430"/>
              <a:solidFill>
                <a:srgbClr val="8A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433" y="1663989"/>
            <a:ext cx="867715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Цель: узнать, что такое задача.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7338" y="2645623"/>
            <a:ext cx="435667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 работы:</a:t>
            </a:r>
            <a:endParaRPr lang="ru-RU" sz="3200" dirty="0" smtClean="0">
              <a:ln w="11430"/>
              <a:solidFill>
                <a:srgbClr val="00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7338" y="3230398"/>
            <a:ext cx="853313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Сами попробуем предположить.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7338" y="3769007"/>
            <a:ext cx="8533134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Сопоставим свои предположения с другим источником.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5433" y="4829386"/>
            <a:ext cx="529277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Устраним затруднение. </a:t>
            </a:r>
          </a:p>
        </p:txBody>
      </p:sp>
    </p:spTree>
    <p:extLst>
      <p:ext uri="{BB962C8B-B14F-4D97-AF65-F5344CB8AC3E}">
        <p14:creationId xmlns:p14="http://schemas.microsoft.com/office/powerpoint/2010/main" val="410567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27146"/>
            <a:ext cx="8712968" cy="646331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8A0000"/>
                </a:solidFill>
              </a:rPr>
              <a:t>1.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 Сколько орехов осталось у белочки?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8854" y="1412776"/>
            <a:ext cx="8705634" cy="646331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>
                <a:ln/>
                <a:solidFill>
                  <a:srgbClr val="8A0000"/>
                </a:solidFill>
              </a:rPr>
              <a:t>2</a:t>
            </a:r>
            <a:r>
              <a:rPr lang="ru-RU" sz="3600" b="1" dirty="0" smtClean="0">
                <a:ln/>
                <a:solidFill>
                  <a:srgbClr val="8A0000"/>
                </a:solidFill>
              </a:rPr>
              <a:t>.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 Белочка съела 3 ореха.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8712" y="2492896"/>
            <a:ext cx="8714180" cy="1754326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>
                <a:ln/>
                <a:solidFill>
                  <a:srgbClr val="8A0000"/>
                </a:solidFill>
              </a:rPr>
              <a:t>3</a:t>
            </a:r>
            <a:r>
              <a:rPr lang="ru-RU" sz="3600" b="1" dirty="0" smtClean="0">
                <a:ln/>
                <a:solidFill>
                  <a:srgbClr val="8A0000"/>
                </a:solidFill>
              </a:rPr>
              <a:t>.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 У белочки было 5 орехов. Она съела 3 ореха. Сколько грибочков у нее осталось?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8712" y="4382434"/>
            <a:ext cx="8714180" cy="1754326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8A0000"/>
                </a:solidFill>
              </a:rPr>
              <a:t>4.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 У белочки было 5 орехов. Она съела 3 ореха. Сколько орехов осталось у белочки?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712" y="4382434"/>
            <a:ext cx="8714180" cy="1754326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8A0000"/>
                </a:solidFill>
              </a:rPr>
              <a:t>4.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 </a:t>
            </a:r>
            <a:r>
              <a:rPr lang="ru-RU" sz="3600" b="1" dirty="0" smtClean="0">
                <a:ln/>
                <a:solidFill>
                  <a:srgbClr val="C00000"/>
                </a:solidFill>
              </a:rPr>
              <a:t>У белочки было 5 орехов. Она съела 3 ореха. Сколько орехов осталось у белочки?</a:t>
            </a:r>
            <a:endParaRPr lang="ru-RU" sz="3600" b="1" dirty="0">
              <a:ln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1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230" y="260648"/>
            <a:ext cx="8714180" cy="1754326"/>
          </a:xfrm>
          <a:prstGeom prst="rect">
            <a:avLst/>
          </a:prstGeom>
          <a:noFill/>
          <a:ln w="38100">
            <a:solidFill>
              <a:srgbClr val="000066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000066"/>
                </a:solidFill>
              </a:rPr>
              <a:t>У белочки было 5 орехов. Она съела 3 ореха. Сколько орехов осталось у белочки?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88117" y="3429000"/>
            <a:ext cx="8143308" cy="2170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221230" y="3306688"/>
            <a:ext cx="288032" cy="2663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826530" y="3317540"/>
            <a:ext cx="288032" cy="2663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631425" y="3317540"/>
            <a:ext cx="288032" cy="2663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авая круглая скобка 8"/>
          <p:cNvSpPr/>
          <p:nvPr/>
        </p:nvSpPr>
        <p:spPr>
          <a:xfrm rot="16200000">
            <a:off x="4397694" y="-1137417"/>
            <a:ext cx="324154" cy="8448877"/>
          </a:xfrm>
          <a:prstGeom prst="rightBracke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98816" y="2132856"/>
            <a:ext cx="3445013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000066"/>
                </a:solidFill>
              </a:rPr>
              <a:t>было  5  орехов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3612613"/>
            <a:ext cx="3456384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>
                <a:ln/>
                <a:solidFill>
                  <a:srgbClr val="000066"/>
                </a:solidFill>
              </a:rPr>
              <a:t>с</a:t>
            </a:r>
            <a:r>
              <a:rPr lang="ru-RU" sz="3600" b="1" dirty="0" smtClean="0">
                <a:ln/>
                <a:solidFill>
                  <a:srgbClr val="000066"/>
                </a:solidFill>
              </a:rPr>
              <a:t>ъела  3  ореха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23237" y="3573016"/>
            <a:ext cx="3193177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000066"/>
                </a:solidFill>
              </a:rPr>
              <a:t>осталось ?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170738" y="2132856"/>
            <a:ext cx="655792" cy="64633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123728" y="4251619"/>
            <a:ext cx="72008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230517" y="4219347"/>
            <a:ext cx="72008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65246" y="4653136"/>
            <a:ext cx="1182418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000066"/>
                </a:solidFill>
              </a:rPr>
              <a:t>5 – 3 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5246" y="5327752"/>
            <a:ext cx="1961474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000066"/>
                </a:solidFill>
              </a:rPr>
              <a:t>5 – 3 = 2 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5246" y="5974083"/>
            <a:ext cx="4145125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000066"/>
                </a:solidFill>
              </a:rPr>
              <a:t>Ответ: 2 ореха. </a:t>
            </a:r>
            <a:endParaRPr lang="ru-RU" sz="3600" b="1" dirty="0">
              <a:ln/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6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78568" y="2492896"/>
            <a:ext cx="1944216" cy="1897360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>
                <a:solidFill>
                  <a:srgbClr val="000066"/>
                </a:solidFill>
              </a:rPr>
              <a:t>Я</a:t>
            </a:r>
            <a:endParaRPr lang="ru-RU" sz="11500" b="1" dirty="0">
              <a:solidFill>
                <a:srgbClr val="000066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355976" y="548680"/>
            <a:ext cx="4176464" cy="146531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0066"/>
                </a:solidFill>
              </a:rPr>
              <a:t>знаю</a:t>
            </a:r>
            <a:endParaRPr lang="ru-RU" sz="6600" b="1" dirty="0">
              <a:solidFill>
                <a:srgbClr val="000066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69280" y="2708920"/>
            <a:ext cx="4176464" cy="146531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0066"/>
                </a:solidFill>
              </a:rPr>
              <a:t>запомнил</a:t>
            </a:r>
            <a:endParaRPr lang="ru-RU" sz="6600" b="1" dirty="0">
              <a:solidFill>
                <a:srgbClr val="000066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58355" y="4797152"/>
            <a:ext cx="4176464" cy="146531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0066"/>
                </a:solidFill>
              </a:rPr>
              <a:t>смог</a:t>
            </a:r>
            <a:endParaRPr lang="ru-RU" sz="6600" b="1" dirty="0">
              <a:solidFill>
                <a:srgbClr val="000066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699792" y="1281336"/>
            <a:ext cx="1512168" cy="1211560"/>
          </a:xfrm>
          <a:prstGeom prst="line">
            <a:avLst/>
          </a:prstGeom>
          <a:ln w="762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99792" y="3441576"/>
            <a:ext cx="1512168" cy="0"/>
          </a:xfrm>
          <a:prstGeom prst="line">
            <a:avLst/>
          </a:prstGeom>
          <a:ln w="762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41826" y="4363405"/>
            <a:ext cx="1642142" cy="1081819"/>
          </a:xfrm>
          <a:prstGeom prst="line">
            <a:avLst/>
          </a:prstGeom>
          <a:ln w="762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14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ile.mobilmusic.ru/70/85/e2/530713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93818"/>
            <a:ext cx="3888432" cy="4392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427146"/>
            <a:ext cx="8712968" cy="141767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prstTxWarp prst="textWave1">
              <a:avLst>
                <a:gd name="adj1" fmla="val 12500"/>
                <a:gd name="adj2" fmla="val -98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/>
                <a:solidFill>
                  <a:srgbClr val="000066"/>
                </a:solidFill>
              </a:rPr>
              <a:t>МОЛОДЦЫ!</a:t>
            </a:r>
            <a:endParaRPr lang="ru-RU" sz="6600" b="1" dirty="0">
              <a:ln/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62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55576" y="188640"/>
            <a:ext cx="7660232" cy="7326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</a:rPr>
              <a:t>Используемые ресурсы (картинки)</a:t>
            </a:r>
            <a:endParaRPr lang="ru-RU" sz="2800" b="1" dirty="0">
              <a:solidFill>
                <a:srgbClr val="000066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207776" y="1340768"/>
            <a:ext cx="8229600" cy="5111750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68.img.avito.st/1280x960/869192568.jpg</a:t>
            </a:r>
            <a:endParaRPr lang="ru-RU" dirty="0" smtClean="0"/>
          </a:p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irixpix.ru/view/4654242</a:t>
            </a:r>
            <a:endParaRPr lang="ru-RU" dirty="0" smtClean="0"/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likeforyou.ru/belka-animaciya-kartinki.html</a:t>
            </a:r>
            <a:endParaRPr lang="ru-RU" dirty="0" smtClean="0"/>
          </a:p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ds33.centerstart.ru/node/7549</a:t>
            </a:r>
            <a:endParaRPr lang="ru-RU" dirty="0" smtClean="0"/>
          </a:p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</a:t>
            </a:r>
            <a:r>
              <a:rPr lang="en-US" dirty="0" smtClean="0">
                <a:hlinkClick r:id="rId6"/>
              </a:rPr>
              <a:t>gblogs.cisco.com/ru/wp-content/uploads/sites/20/2014/03/research.jpg</a:t>
            </a:r>
            <a:endParaRPr lang="ru-RU" dirty="0" smtClean="0"/>
          </a:p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86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chool13-9.ucoz.ru/kunaewa2/1_sentyabra/zvonok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06345"/>
            <a:ext cx="3328035" cy="46628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287338" y="188913"/>
            <a:ext cx="5868838" cy="5904383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Громко прозвенел звонок,</a:t>
            </a:r>
          </a:p>
          <a:p>
            <a:pPr algn="l"/>
            <a:r>
              <a:rPr lang="ru-RU" sz="3600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урок.</a:t>
            </a:r>
          </a:p>
          <a:p>
            <a:pPr algn="l"/>
            <a:r>
              <a:rPr lang="ru-RU" sz="3600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Постарайтесь все понять, </a:t>
            </a:r>
          </a:p>
          <a:p>
            <a:pPr algn="l"/>
            <a:r>
              <a:rPr lang="ru-RU" sz="3600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Учитесь тайны открывать.</a:t>
            </a:r>
          </a:p>
          <a:p>
            <a:pPr algn="l"/>
            <a:r>
              <a:rPr lang="ru-RU" sz="3600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полные давайте</a:t>
            </a:r>
          </a:p>
          <a:p>
            <a:pPr algn="l"/>
            <a:r>
              <a:rPr lang="ru-RU" sz="3600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на уроке не зевайте.</a:t>
            </a:r>
          </a:p>
          <a:p>
            <a:pPr algn="l"/>
            <a:r>
              <a:rPr lang="ru-RU" sz="3600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вам без опоздания</a:t>
            </a:r>
          </a:p>
          <a:p>
            <a:pPr algn="l"/>
            <a:r>
              <a:rPr lang="ru-RU" sz="3600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 старание!</a:t>
            </a:r>
            <a:endParaRPr lang="ru-RU" sz="3600" dirty="0">
              <a:ln w="11430"/>
              <a:solidFill>
                <a:srgbClr val="00164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19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26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287338" y="188913"/>
            <a:ext cx="8856662" cy="151189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n w="11430"/>
                <a:solidFill>
                  <a:srgbClr val="0016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</a:t>
            </a:r>
          </a:p>
          <a:p>
            <a:r>
              <a:rPr lang="ru-RU" dirty="0" smtClean="0">
                <a:ln w="11430"/>
                <a:solidFill>
                  <a:srgbClr val="8A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«Правила работы в группе»</a:t>
            </a:r>
            <a:endParaRPr lang="ru-RU" dirty="0">
              <a:ln w="11430"/>
              <a:solidFill>
                <a:srgbClr val="8A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school5dim.ucoz.ru/_nw/0/6728410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13430"/>
            <a:ext cx="3168352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7338" y="2060848"/>
            <a:ext cx="507675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Работайте тихо и быстро.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7338" y="2645623"/>
            <a:ext cx="435667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Работайте дружно.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7338" y="3230398"/>
            <a:ext cx="489406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Говорите спокойно и только по делу.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7338" y="4307616"/>
            <a:ext cx="529277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перебивайте друг друга.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5573" y="4892391"/>
            <a:ext cx="5292774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Выслушивайте все мнения.</a:t>
            </a:r>
          </a:p>
          <a:p>
            <a:r>
              <a:rPr lang="ru-RU" sz="32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Уважайте мнение других.</a:t>
            </a:r>
          </a:p>
        </p:txBody>
      </p:sp>
    </p:spTree>
    <p:extLst>
      <p:ext uri="{BB962C8B-B14F-4D97-AF65-F5344CB8AC3E}">
        <p14:creationId xmlns:p14="http://schemas.microsoft.com/office/powerpoint/2010/main" val="783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921089" y="3191417"/>
            <a:ext cx="7395387" cy="3168352"/>
          </a:xfrm>
          <a:prstGeom prst="triangle">
            <a:avLst>
              <a:gd name="adj" fmla="val 50148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407144" y="1607241"/>
            <a:ext cx="6423279" cy="3168352"/>
          </a:xfrm>
          <a:prstGeom prst="triangle">
            <a:avLst>
              <a:gd name="adj" fmla="val 50148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343247" y="404664"/>
            <a:ext cx="4551071" cy="2592288"/>
          </a:xfrm>
          <a:prstGeom prst="triangle">
            <a:avLst>
              <a:gd name="adj" fmla="val 49397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97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921089" y="3191417"/>
            <a:ext cx="7395387" cy="3168352"/>
          </a:xfrm>
          <a:prstGeom prst="triangle">
            <a:avLst>
              <a:gd name="adj" fmla="val 50148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407144" y="1607241"/>
            <a:ext cx="6423279" cy="3168352"/>
          </a:xfrm>
          <a:prstGeom prst="triangle">
            <a:avLst>
              <a:gd name="adj" fmla="val 50148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343247" y="404664"/>
            <a:ext cx="4551071" cy="2592288"/>
          </a:xfrm>
          <a:prstGeom prst="triangle">
            <a:avLst>
              <a:gd name="adj" fmla="val 49397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886047" y="2492896"/>
            <a:ext cx="914400" cy="914400"/>
          </a:xfrm>
          <a:prstGeom prst="ellipse">
            <a:avLst/>
          </a:prstGeom>
          <a:solidFill>
            <a:srgbClr val="F24274"/>
          </a:solidFill>
          <a:ln>
            <a:solidFill>
              <a:srgbClr val="F2427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6" name="Овал 5"/>
          <p:cNvSpPr/>
          <p:nvPr/>
        </p:nvSpPr>
        <p:spPr>
          <a:xfrm>
            <a:off x="7740352" y="5661248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43608" y="407707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39552" y="5661248"/>
            <a:ext cx="914400" cy="914400"/>
          </a:xfrm>
          <a:prstGeom prst="ellipse">
            <a:avLst/>
          </a:prstGeom>
          <a:solidFill>
            <a:srgbClr val="9A0A0A"/>
          </a:solidFill>
          <a:ln>
            <a:solidFill>
              <a:srgbClr val="8A0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444208" y="2492896"/>
            <a:ext cx="914400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8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64288" y="4149080"/>
            <a:ext cx="914400" cy="914400"/>
          </a:xfrm>
          <a:prstGeom prst="ellipse">
            <a:avLst/>
          </a:prstGeom>
          <a:solidFill>
            <a:srgbClr val="92D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5-конечная звезда 10"/>
          <p:cNvSpPr/>
          <p:nvPr/>
        </p:nvSpPr>
        <p:spPr>
          <a:xfrm>
            <a:off x="3729477" y="51616"/>
            <a:ext cx="1778607" cy="1506343"/>
          </a:xfrm>
          <a:prstGeom prst="star5">
            <a:avLst>
              <a:gd name="adj" fmla="val 30900"/>
              <a:gd name="hf" fmla="val 105146"/>
              <a:gd name="vf" fmla="val 110557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10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15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921089" y="3191417"/>
            <a:ext cx="7395387" cy="3168352"/>
          </a:xfrm>
          <a:prstGeom prst="triangle">
            <a:avLst>
              <a:gd name="adj" fmla="val 50148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407144" y="1607241"/>
            <a:ext cx="6423279" cy="3168352"/>
          </a:xfrm>
          <a:prstGeom prst="triangle">
            <a:avLst>
              <a:gd name="adj" fmla="val 50148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343247" y="404664"/>
            <a:ext cx="4551071" cy="2592288"/>
          </a:xfrm>
          <a:prstGeom prst="triangle">
            <a:avLst>
              <a:gd name="adj" fmla="val 49397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886047" y="2492896"/>
            <a:ext cx="914400" cy="914400"/>
          </a:xfrm>
          <a:prstGeom prst="ellipse">
            <a:avLst/>
          </a:prstGeom>
          <a:solidFill>
            <a:srgbClr val="F24274"/>
          </a:solidFill>
          <a:ln>
            <a:solidFill>
              <a:srgbClr val="F2427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6" name="Овал 5"/>
          <p:cNvSpPr/>
          <p:nvPr/>
        </p:nvSpPr>
        <p:spPr>
          <a:xfrm>
            <a:off x="7812360" y="5661248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115616" y="407707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5733256"/>
            <a:ext cx="914400" cy="914400"/>
          </a:xfrm>
          <a:prstGeom prst="ellipse">
            <a:avLst/>
          </a:prstGeom>
          <a:solidFill>
            <a:srgbClr val="9A0A0A"/>
          </a:solidFill>
          <a:ln>
            <a:solidFill>
              <a:srgbClr val="8A0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444208" y="2420888"/>
            <a:ext cx="914400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8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092280" y="4077072"/>
            <a:ext cx="914400" cy="914400"/>
          </a:xfrm>
          <a:prstGeom prst="ellipse">
            <a:avLst/>
          </a:prstGeom>
          <a:solidFill>
            <a:srgbClr val="92D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5-конечная звезда 10"/>
          <p:cNvSpPr/>
          <p:nvPr/>
        </p:nvSpPr>
        <p:spPr>
          <a:xfrm>
            <a:off x="3729477" y="51616"/>
            <a:ext cx="1778607" cy="1506343"/>
          </a:xfrm>
          <a:prstGeom prst="star5">
            <a:avLst>
              <a:gd name="adj" fmla="val 30900"/>
              <a:gd name="hf" fmla="val 105146"/>
              <a:gd name="vf" fmla="val 110557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10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2" name="Ромб 11"/>
          <p:cNvSpPr/>
          <p:nvPr/>
        </p:nvSpPr>
        <p:spPr>
          <a:xfrm>
            <a:off x="3213289" y="2041766"/>
            <a:ext cx="914400" cy="914400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8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3" name="Ромб 12"/>
          <p:cNvSpPr/>
          <p:nvPr/>
        </p:nvSpPr>
        <p:spPr>
          <a:xfrm>
            <a:off x="4161580" y="2035696"/>
            <a:ext cx="914400" cy="914400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4" name="Ромб 13"/>
          <p:cNvSpPr/>
          <p:nvPr/>
        </p:nvSpPr>
        <p:spPr>
          <a:xfrm>
            <a:off x="5080572" y="2035696"/>
            <a:ext cx="914400" cy="914400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5" name="Ромб 14"/>
          <p:cNvSpPr/>
          <p:nvPr/>
        </p:nvSpPr>
        <p:spPr>
          <a:xfrm>
            <a:off x="2643993" y="3407296"/>
            <a:ext cx="914400" cy="9144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Ромб 15"/>
          <p:cNvSpPr/>
          <p:nvPr/>
        </p:nvSpPr>
        <p:spPr>
          <a:xfrm>
            <a:off x="3558393" y="4462264"/>
            <a:ext cx="914400" cy="9144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7" name="Ромб 16"/>
          <p:cNvSpPr/>
          <p:nvPr/>
        </p:nvSpPr>
        <p:spPr>
          <a:xfrm>
            <a:off x="4860032" y="4462264"/>
            <a:ext cx="914400" cy="9144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9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8" name="Ромб 17"/>
          <p:cNvSpPr/>
          <p:nvPr/>
        </p:nvSpPr>
        <p:spPr>
          <a:xfrm>
            <a:off x="5601816" y="3416424"/>
            <a:ext cx="914400" cy="9144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73678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921089" y="3191417"/>
            <a:ext cx="7395387" cy="3168352"/>
          </a:xfrm>
          <a:prstGeom prst="triangle">
            <a:avLst>
              <a:gd name="adj" fmla="val 50148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407144" y="1607241"/>
            <a:ext cx="6423279" cy="3168352"/>
          </a:xfrm>
          <a:prstGeom prst="triangle">
            <a:avLst>
              <a:gd name="adj" fmla="val 50148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343247" y="404664"/>
            <a:ext cx="4551071" cy="2592288"/>
          </a:xfrm>
          <a:prstGeom prst="triangle">
            <a:avLst>
              <a:gd name="adj" fmla="val 49397"/>
            </a:avLst>
          </a:prstGeom>
          <a:solidFill>
            <a:srgbClr val="00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886047" y="2492896"/>
            <a:ext cx="914400" cy="914400"/>
          </a:xfrm>
          <a:prstGeom prst="ellipse">
            <a:avLst/>
          </a:prstGeom>
          <a:solidFill>
            <a:srgbClr val="F24274"/>
          </a:solidFill>
          <a:ln>
            <a:solidFill>
              <a:srgbClr val="F2427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6" name="Овал 5"/>
          <p:cNvSpPr/>
          <p:nvPr/>
        </p:nvSpPr>
        <p:spPr>
          <a:xfrm>
            <a:off x="7740352" y="5661248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187624" y="4149080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11560" y="5733256"/>
            <a:ext cx="914400" cy="914400"/>
          </a:xfrm>
          <a:prstGeom prst="ellipse">
            <a:avLst/>
          </a:prstGeom>
          <a:solidFill>
            <a:srgbClr val="9A0A0A"/>
          </a:solidFill>
          <a:ln>
            <a:solidFill>
              <a:srgbClr val="8A0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444208" y="2492896"/>
            <a:ext cx="914400" cy="914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8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308304" y="4149080"/>
            <a:ext cx="914400" cy="914400"/>
          </a:xfrm>
          <a:prstGeom prst="ellipse">
            <a:avLst/>
          </a:prstGeom>
          <a:solidFill>
            <a:srgbClr val="92D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5-конечная звезда 10"/>
          <p:cNvSpPr/>
          <p:nvPr/>
        </p:nvSpPr>
        <p:spPr>
          <a:xfrm>
            <a:off x="3729477" y="51616"/>
            <a:ext cx="1778607" cy="1506343"/>
          </a:xfrm>
          <a:prstGeom prst="star5">
            <a:avLst>
              <a:gd name="adj" fmla="val 30900"/>
              <a:gd name="hf" fmla="val 105146"/>
              <a:gd name="vf" fmla="val 110557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10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2" name="Ромб 11"/>
          <p:cNvSpPr/>
          <p:nvPr/>
        </p:nvSpPr>
        <p:spPr>
          <a:xfrm>
            <a:off x="3213289" y="2041766"/>
            <a:ext cx="914400" cy="914400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8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3" name="Ромб 12"/>
          <p:cNvSpPr/>
          <p:nvPr/>
        </p:nvSpPr>
        <p:spPr>
          <a:xfrm>
            <a:off x="4161580" y="2035696"/>
            <a:ext cx="914400" cy="914400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4" name="Ромб 13"/>
          <p:cNvSpPr/>
          <p:nvPr/>
        </p:nvSpPr>
        <p:spPr>
          <a:xfrm>
            <a:off x="5080572" y="2035696"/>
            <a:ext cx="914400" cy="914400"/>
          </a:xfrm>
          <a:prstGeom prst="diamon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5" name="Ромб 14"/>
          <p:cNvSpPr/>
          <p:nvPr/>
        </p:nvSpPr>
        <p:spPr>
          <a:xfrm>
            <a:off x="2643993" y="3407296"/>
            <a:ext cx="914400" cy="9144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Ромб 15"/>
          <p:cNvSpPr/>
          <p:nvPr/>
        </p:nvSpPr>
        <p:spPr>
          <a:xfrm>
            <a:off x="3419872" y="4333831"/>
            <a:ext cx="914400" cy="9144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7" name="Ромб 16"/>
          <p:cNvSpPr/>
          <p:nvPr/>
        </p:nvSpPr>
        <p:spPr>
          <a:xfrm>
            <a:off x="4860032" y="4333831"/>
            <a:ext cx="914400" cy="9144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9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9" name="Ромб 18"/>
          <p:cNvSpPr/>
          <p:nvPr/>
        </p:nvSpPr>
        <p:spPr>
          <a:xfrm>
            <a:off x="5637116" y="3384815"/>
            <a:ext cx="914400" cy="9144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1" name="6-конечная звезда 50"/>
          <p:cNvSpPr/>
          <p:nvPr/>
        </p:nvSpPr>
        <p:spPr>
          <a:xfrm>
            <a:off x="323527" y="231345"/>
            <a:ext cx="2019719" cy="2045527"/>
          </a:xfrm>
          <a:prstGeom prst="star6">
            <a:avLst/>
          </a:prstGeom>
          <a:ln>
            <a:solidFill>
              <a:srgbClr val="00206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58078" y="576261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7441" y="119357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5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106150" y="1569105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4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760363" y="1204016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3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695174" y="60627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129916" y="231345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59" name="6-конечная звезда 58"/>
          <p:cNvSpPr/>
          <p:nvPr/>
        </p:nvSpPr>
        <p:spPr>
          <a:xfrm>
            <a:off x="6996820" y="606270"/>
            <a:ext cx="2019719" cy="2045527"/>
          </a:xfrm>
          <a:prstGeom prst="star6">
            <a:avLst/>
          </a:prstGeom>
          <a:ln>
            <a:solidFill>
              <a:srgbClr val="00206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414836" y="95560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7</a:t>
            </a:r>
            <a:endParaRPr lang="ru-RU" sz="40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7136101" y="960213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784173" y="1943911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4</a:t>
            </a:r>
            <a:endParaRPr lang="ru-RU" sz="40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7787161" y="601657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6</a:t>
            </a:r>
            <a:endParaRPr lang="ru-RU" sz="40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7170284" y="1542537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9</a:t>
            </a:r>
            <a:endParaRPr lang="ru-RU" sz="40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8390412" y="1569105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</a:t>
            </a:r>
            <a:endParaRPr lang="ru-RU" sz="4000" b="1" dirty="0"/>
          </a:p>
        </p:txBody>
      </p:sp>
      <p:sp>
        <p:nvSpPr>
          <p:cNvPr id="66" name="Овал 65"/>
          <p:cNvSpPr/>
          <p:nvPr/>
        </p:nvSpPr>
        <p:spPr>
          <a:xfrm>
            <a:off x="1007692" y="960213"/>
            <a:ext cx="702475" cy="6324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7655441" y="1309543"/>
            <a:ext cx="702475" cy="63243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76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64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735</TotalTime>
  <Words>365</Words>
  <Application>Microsoft Office PowerPoint</Application>
  <PresentationFormat>Экран (4:3)</PresentationFormat>
  <Paragraphs>109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Образовательная система                    «Школа 2100» МАТЕМАТИКА  1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система «Школа 2100» МАТЕМАТИКА  1 класс</dc:title>
  <dc:creator>Сергей</dc:creator>
  <cp:lastModifiedBy>Windows User</cp:lastModifiedBy>
  <cp:revision>33</cp:revision>
  <dcterms:created xsi:type="dcterms:W3CDTF">2013-12-23T12:03:36Z</dcterms:created>
  <dcterms:modified xsi:type="dcterms:W3CDTF">2015-10-05T10:36:30Z</dcterms:modified>
</cp:coreProperties>
</file>