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72" r:id="rId5"/>
    <p:sldId id="270" r:id="rId6"/>
    <p:sldId id="271" r:id="rId7"/>
    <p:sldId id="260" r:id="rId8"/>
    <p:sldId id="273" r:id="rId9"/>
    <p:sldId id="276" r:id="rId10"/>
    <p:sldId id="275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1621-3B56-4B35-B175-08DB3B22D78A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96CF-418C-487C-BC8B-8F593513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1621-3B56-4B35-B175-08DB3B22D78A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96CF-418C-487C-BC8B-8F593513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1621-3B56-4B35-B175-08DB3B22D78A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96CF-418C-487C-BC8B-8F593513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1621-3B56-4B35-B175-08DB3B22D78A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96CF-418C-487C-BC8B-8F593513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1621-3B56-4B35-B175-08DB3B22D78A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96CF-418C-487C-BC8B-8F593513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1621-3B56-4B35-B175-08DB3B22D78A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96CF-418C-487C-BC8B-8F593513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1621-3B56-4B35-B175-08DB3B22D78A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96CF-418C-487C-BC8B-8F593513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1621-3B56-4B35-B175-08DB3B22D78A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96CF-418C-487C-BC8B-8F593513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1621-3B56-4B35-B175-08DB3B22D78A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96CF-418C-487C-BC8B-8F593513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1621-3B56-4B35-B175-08DB3B22D78A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96CF-418C-487C-BC8B-8F593513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1621-3B56-4B35-B175-08DB3B22D78A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96CF-418C-487C-BC8B-8F593513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1621-3B56-4B35-B175-08DB3B22D78A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96CF-418C-487C-BC8B-8F593513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t\Desktop\&#1082;&#1088;&#1072;&#1089;&#1085;\&#1082;&#1088;.%20&#1096;&#1072;&#1087;\pril\&#1055;&#1077;&#1089;&#1077;&#1085;&#1082;&#1072;%20&#1050;&#1088;&#1072;&#1089;&#1085;&#1086;&#1081;%20&#1064;&#1072;&#1087;&#1086;&#1095;&#1082;&#1080;.mp3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/>
        </p:nvGrpSpPr>
        <p:grpSpPr>
          <a:xfrm>
            <a:off x="179512" y="188640"/>
            <a:ext cx="8784976" cy="6480720"/>
            <a:chOff x="179512" y="188640"/>
            <a:chExt cx="8784976" cy="6480720"/>
          </a:xfrm>
        </p:grpSpPr>
        <p:grpSp>
          <p:nvGrpSpPr>
            <p:cNvPr id="3" name="Группа 22"/>
            <p:cNvGrpSpPr>
              <a:grpSpLocks/>
            </p:cNvGrpSpPr>
            <p:nvPr/>
          </p:nvGrpSpPr>
          <p:grpSpPr bwMode="auto">
            <a:xfrm>
              <a:off x="285720" y="285728"/>
              <a:ext cx="8496300" cy="6191250"/>
              <a:chOff x="539552" y="405597"/>
              <a:chExt cx="7380820" cy="6159751"/>
            </a:xfrm>
          </p:grpSpPr>
          <p:pic>
            <p:nvPicPr>
              <p:cNvPr id="820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0800000">
                <a:off x="4211960" y="3356992"/>
                <a:ext cx="3708412" cy="3168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Группа 14"/>
              <p:cNvGrpSpPr>
                <a:grpSpLocks/>
              </p:cNvGrpSpPr>
              <p:nvPr/>
            </p:nvGrpSpPr>
            <p:grpSpPr bwMode="auto">
              <a:xfrm>
                <a:off x="539552" y="405597"/>
                <a:ext cx="7271824" cy="6159751"/>
                <a:chOff x="539552" y="405597"/>
                <a:chExt cx="7271824" cy="6159751"/>
              </a:xfrm>
            </p:grpSpPr>
            <p:grpSp>
              <p:nvGrpSpPr>
                <p:cNvPr id="5" name="Группа 9"/>
                <p:cNvGrpSpPr>
                  <a:grpSpLocks/>
                </p:cNvGrpSpPr>
                <p:nvPr/>
              </p:nvGrpSpPr>
              <p:grpSpPr bwMode="auto">
                <a:xfrm>
                  <a:off x="539552" y="405597"/>
                  <a:ext cx="7271824" cy="3239427"/>
                  <a:chOff x="539552" y="389444"/>
                  <a:chExt cx="7271824" cy="3975660"/>
                </a:xfrm>
              </p:grpSpPr>
              <p:pic>
                <p:nvPicPr>
                  <p:cNvPr id="821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539552" y="476672"/>
                    <a:ext cx="3672408" cy="3888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21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5400000">
                    <a:off x="4138968" y="389444"/>
                    <a:ext cx="3672408" cy="36724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8210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-5400000">
                  <a:off x="987602" y="3124966"/>
                  <a:ext cx="2992332" cy="3888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6" name="Рамка 5"/>
            <p:cNvSpPr/>
            <p:nvPr/>
          </p:nvSpPr>
          <p:spPr>
            <a:xfrm>
              <a:off x="179512" y="188640"/>
              <a:ext cx="8784976" cy="6480720"/>
            </a:xfrm>
            <a:prstGeom prst="frame">
              <a:avLst>
                <a:gd name="adj1" fmla="val 3605"/>
              </a:avLst>
            </a:prstGeom>
            <a:solidFill>
              <a:schemeClr val="accent5">
                <a:lumMod val="5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Рамка 17"/>
            <p:cNvSpPr/>
            <p:nvPr/>
          </p:nvSpPr>
          <p:spPr>
            <a:xfrm>
              <a:off x="384423" y="372914"/>
              <a:ext cx="8352928" cy="6048672"/>
            </a:xfrm>
            <a:prstGeom prst="frame">
              <a:avLst>
                <a:gd name="adj1" fmla="val 1593"/>
              </a:avLst>
            </a:prstGeom>
            <a:solidFill>
              <a:srgbClr val="ECD2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6" name="Содержимое 15" descr="http://www.piplz.ru/photo/Perrault%20Charles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142984"/>
            <a:ext cx="335758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428860" y="4429132"/>
            <a:ext cx="4029076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Шарль Перро</a:t>
            </a:r>
            <a:br>
              <a:rPr kumimoji="0" lang="ru-RU" sz="7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1628-1703 г.г.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08479" y="6021288"/>
            <a:ext cx="648072" cy="3366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321681476_littlered-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71801" y="0"/>
            <a:ext cx="3000397" cy="2285992"/>
          </a:xfrm>
          <a:prstGeom prst="rect">
            <a:avLst/>
          </a:prstGeom>
          <a:noFill/>
        </p:spPr>
      </p:pic>
      <p:pic>
        <p:nvPicPr>
          <p:cNvPr id="3" name="Picture 2" descr="C:\Users\user\Desktop\1321681388_littlered-0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3049374" cy="2285992"/>
          </a:xfrm>
          <a:prstGeom prst="rect">
            <a:avLst/>
          </a:prstGeom>
          <a:noFill/>
        </p:spPr>
      </p:pic>
      <p:pic>
        <p:nvPicPr>
          <p:cNvPr id="4" name="Picture 2" descr="C:\Users\user\Desktop\1321681551_littlered-0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33987" y="0"/>
            <a:ext cx="3110013" cy="2285992"/>
          </a:xfrm>
          <a:prstGeom prst="rect">
            <a:avLst/>
          </a:prstGeom>
          <a:noFill/>
        </p:spPr>
      </p:pic>
      <p:pic>
        <p:nvPicPr>
          <p:cNvPr id="6" name="Picture 2" descr="C:\Users\user\Desktop\1321681732_littlered-05 - копия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2214554"/>
            <a:ext cx="3143272" cy="2500330"/>
          </a:xfrm>
          <a:prstGeom prst="rect">
            <a:avLst/>
          </a:prstGeom>
          <a:noFill/>
        </p:spPr>
      </p:pic>
      <p:pic>
        <p:nvPicPr>
          <p:cNvPr id="7" name="Picture 2" descr="C:\Users\user\Desktop\1321681964_littlered-06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143240" y="2285992"/>
            <a:ext cx="3046117" cy="2428892"/>
          </a:xfrm>
          <a:prstGeom prst="rect">
            <a:avLst/>
          </a:prstGeom>
          <a:noFill/>
        </p:spPr>
      </p:pic>
      <p:pic>
        <p:nvPicPr>
          <p:cNvPr id="8" name="Picture 2" descr="C:\Users\user\Desktop\1321682018_littlered-07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072198" y="2285992"/>
            <a:ext cx="3071802" cy="2428892"/>
          </a:xfrm>
          <a:prstGeom prst="rect">
            <a:avLst/>
          </a:prstGeom>
          <a:noFill/>
        </p:spPr>
      </p:pic>
      <p:pic>
        <p:nvPicPr>
          <p:cNvPr id="9" name="Picture 2" descr="C:\Users\user\Desktop\1321682114_littlered-08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0" y="4534736"/>
            <a:ext cx="3143240" cy="2323264"/>
          </a:xfrm>
          <a:prstGeom prst="rect">
            <a:avLst/>
          </a:prstGeom>
          <a:noFill/>
        </p:spPr>
      </p:pic>
      <p:pic>
        <p:nvPicPr>
          <p:cNvPr id="10" name="Picture 2" descr="C:\Users\user\Desktop\1321682196_littlered-09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3143240" y="4572008"/>
            <a:ext cx="2979135" cy="2285992"/>
          </a:xfrm>
          <a:prstGeom prst="rect">
            <a:avLst/>
          </a:prstGeom>
          <a:noFill/>
        </p:spPr>
      </p:pic>
      <p:pic>
        <p:nvPicPr>
          <p:cNvPr id="11" name="Picture 2" descr="C:\Users\user\Desktop\1321682359_littlered-10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6146977" y="4583636"/>
            <a:ext cx="2997023" cy="2274364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0" y="0"/>
            <a:ext cx="3214646" cy="214311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9</a:t>
            </a:r>
            <a:endParaRPr lang="ru-RU" sz="6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00364" y="0"/>
            <a:ext cx="3214646" cy="21431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6</a:t>
            </a:r>
            <a:endParaRPr lang="ru-RU" sz="6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43636" y="0"/>
            <a:ext cx="3214646" cy="21431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5</a:t>
            </a:r>
            <a:endParaRPr lang="ru-RU" sz="60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2143116"/>
            <a:ext cx="3214646" cy="21431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7</a:t>
            </a:r>
            <a:endParaRPr lang="ru-RU" sz="60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43240" y="2143116"/>
            <a:ext cx="3214646" cy="2143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8</a:t>
            </a:r>
            <a:endParaRPr lang="ru-RU" sz="60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43636" y="2143116"/>
            <a:ext cx="3214646" cy="214311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3</a:t>
            </a:r>
            <a:endParaRPr lang="ru-RU" sz="60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4429132"/>
            <a:ext cx="3214646" cy="21431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4</a:t>
            </a:r>
            <a:endParaRPr lang="ru-RU" sz="60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00364" y="4500570"/>
            <a:ext cx="3214646" cy="21431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2</a:t>
            </a:r>
            <a:endParaRPr lang="ru-RU" sz="60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72198" y="4500570"/>
            <a:ext cx="3214646" cy="214311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008479" y="6021288"/>
            <a:ext cx="648072" cy="3366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50838"/>
            <a:ext cx="8351838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179388" y="188913"/>
            <a:ext cx="8785225" cy="6480175"/>
            <a:chOff x="179512" y="188640"/>
            <a:chExt cx="8784976" cy="6480720"/>
          </a:xfrm>
        </p:grpSpPr>
        <p:sp>
          <p:nvSpPr>
            <p:cNvPr id="6" name="Рамка 5"/>
            <p:cNvSpPr/>
            <p:nvPr/>
          </p:nvSpPr>
          <p:spPr>
            <a:xfrm>
              <a:off x="179512" y="188640"/>
              <a:ext cx="8784976" cy="6480720"/>
            </a:xfrm>
            <a:prstGeom prst="frame">
              <a:avLst>
                <a:gd name="adj1" fmla="val 3605"/>
              </a:avLst>
            </a:prstGeom>
            <a:solidFill>
              <a:schemeClr val="accent5">
                <a:lumMod val="5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Рамка 6"/>
            <p:cNvSpPr/>
            <p:nvPr/>
          </p:nvSpPr>
          <p:spPr>
            <a:xfrm>
              <a:off x="395406" y="404558"/>
              <a:ext cx="8353188" cy="6048884"/>
            </a:xfrm>
            <a:prstGeom prst="frame">
              <a:avLst>
                <a:gd name="adj1" fmla="val 1242"/>
              </a:avLst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857488" y="1357298"/>
            <a:ext cx="4176464" cy="31393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Всем спасибо за урок!</a:t>
            </a:r>
          </a:p>
        </p:txBody>
      </p:sp>
      <p:pic>
        <p:nvPicPr>
          <p:cNvPr id="5123" name="Picture 3" descr="C:\Users\usert\Desktop\красн\b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58016" y="857232"/>
            <a:ext cx="1392768" cy="1673878"/>
          </a:xfrm>
          <a:prstGeom prst="rect">
            <a:avLst/>
          </a:prstGeom>
          <a:noFill/>
        </p:spPr>
      </p:pic>
      <p:pic>
        <p:nvPicPr>
          <p:cNvPr id="5124" name="Picture 4" descr="C:\Users\usert\Desktop\красн\1245359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85720" y="214290"/>
            <a:ext cx="2143140" cy="2055814"/>
          </a:xfrm>
          <a:prstGeom prst="rect">
            <a:avLst/>
          </a:prstGeom>
          <a:noFill/>
        </p:spPr>
      </p:pic>
      <p:pic>
        <p:nvPicPr>
          <p:cNvPr id="5125" name="Picture 5" descr="C:\Users\usert\Desktop\png\гифки шарики\22020125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238630"/>
            <a:ext cx="642936" cy="714373"/>
          </a:xfrm>
          <a:prstGeom prst="rect">
            <a:avLst/>
          </a:prstGeom>
          <a:noFill/>
        </p:spPr>
      </p:pic>
      <p:pic>
        <p:nvPicPr>
          <p:cNvPr id="5126" name="Picture 6" descr="C:\Users\usert\Desktop\png\гифки шарики\11075282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786322"/>
            <a:ext cx="1785950" cy="1571636"/>
          </a:xfrm>
          <a:prstGeom prst="rect">
            <a:avLst/>
          </a:prstGeom>
          <a:noFill/>
        </p:spPr>
      </p:pic>
      <p:pic>
        <p:nvPicPr>
          <p:cNvPr id="5127" name="Picture 7" descr="C:\Users\usert\Desktop\png\гифки шарики\27561864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862798"/>
            <a:ext cx="928694" cy="964877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8008479" y="6021288"/>
            <a:ext cx="648072" cy="3366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323850" y="404813"/>
            <a:ext cx="8496300" cy="6119812"/>
            <a:chOff x="539552" y="476672"/>
            <a:chExt cx="7380820" cy="6088676"/>
          </a:xfrm>
        </p:grpSpPr>
        <p:pic>
          <p:nvPicPr>
            <p:cNvPr id="348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4211960" y="3356992"/>
              <a:ext cx="3708412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Группа 14"/>
            <p:cNvGrpSpPr>
              <a:grpSpLocks/>
            </p:cNvGrpSpPr>
            <p:nvPr/>
          </p:nvGrpSpPr>
          <p:grpSpPr bwMode="auto">
            <a:xfrm>
              <a:off x="539552" y="476672"/>
              <a:ext cx="7344816" cy="6088676"/>
              <a:chOff x="539552" y="476672"/>
              <a:chExt cx="7344816" cy="6088676"/>
            </a:xfrm>
          </p:grpSpPr>
          <p:grpSp>
            <p:nvGrpSpPr>
              <p:cNvPr id="4" name="Группа 9"/>
              <p:cNvGrpSpPr>
                <a:grpSpLocks/>
              </p:cNvGrpSpPr>
              <p:nvPr/>
            </p:nvGrpSpPr>
            <p:grpSpPr bwMode="auto">
              <a:xfrm>
                <a:off x="539552" y="476672"/>
                <a:ext cx="7344816" cy="3168352"/>
                <a:chOff x="539552" y="476672"/>
                <a:chExt cx="7344816" cy="3888432"/>
              </a:xfrm>
            </p:grpSpPr>
            <p:pic>
              <p:nvPicPr>
                <p:cNvPr id="34830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9552" y="476672"/>
                  <a:ext cx="3672408" cy="3888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831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5400000">
                  <a:off x="4211960" y="476672"/>
                  <a:ext cx="3672408" cy="36724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482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-5400000">
                <a:off x="987602" y="3124966"/>
                <a:ext cx="2992332" cy="3888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" name="Рамка 5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3605"/>
            </a:avLst>
          </a:prstGeom>
          <a:solidFill>
            <a:schemeClr val="accent5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Рамка 19"/>
          <p:cNvSpPr/>
          <p:nvPr/>
        </p:nvSpPr>
        <p:spPr>
          <a:xfrm>
            <a:off x="395288" y="404813"/>
            <a:ext cx="8353425" cy="6048375"/>
          </a:xfrm>
          <a:prstGeom prst="frame">
            <a:avLst>
              <a:gd name="adj1" fmla="val 1242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395288" y="404813"/>
            <a:ext cx="8353425" cy="6048375"/>
          </a:xfrm>
          <a:prstGeom prst="frame">
            <a:avLst>
              <a:gd name="adj1" fmla="val 1242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57290" y="1285860"/>
            <a:ext cx="3786214" cy="268273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rgbClr val="FF0000"/>
                </a:solidFill>
              </a:rPr>
              <a:t>"Волшебницы"</a:t>
            </a:r>
            <a:endParaRPr lang="ru-RU" sz="2400" b="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1785926"/>
            <a:ext cx="1540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"Золушка"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357290" y="2357430"/>
            <a:ext cx="2210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"Кот в сапогах"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57290" y="3000372"/>
            <a:ext cx="2801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"Красная Шапочка"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357290" y="3500438"/>
            <a:ext cx="3047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"Мальчик-с-пальчик" 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428728" y="4000504"/>
            <a:ext cx="2501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"Ослиная шкура"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57290" y="4572008"/>
            <a:ext cx="2920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"Спящая красавица" 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500166" y="5286388"/>
            <a:ext cx="2394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“</a:t>
            </a:r>
            <a:r>
              <a:rPr lang="ru-RU" sz="2400" dirty="0" smtClean="0">
                <a:solidFill>
                  <a:srgbClr val="FF0000"/>
                </a:solidFill>
              </a:rPr>
              <a:t>Синяя борода </a:t>
            </a:r>
            <a:r>
              <a:rPr lang="en-US" sz="2400" dirty="0" smtClean="0">
                <a:solidFill>
                  <a:srgbClr val="FF0000"/>
                </a:solidFill>
              </a:rPr>
              <a:t>“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628" y="2428868"/>
            <a:ext cx="1909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00B050"/>
                </a:solidFill>
              </a:rPr>
              <a:t>Les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Fees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929190" y="3000372"/>
            <a:ext cx="1478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</a:rPr>
              <a:t>Cendrillon</a:t>
            </a:r>
            <a:endParaRPr lang="ru-RU" sz="2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429124" y="1357298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</a:rPr>
              <a:t>Le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Chat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botte</a:t>
            </a:r>
            <a:endParaRPr lang="ru-RU" sz="2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1928802"/>
            <a:ext cx="3244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</a:rPr>
              <a:t>Le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Petit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Chaperon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rouge</a:t>
            </a:r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929190" y="3571876"/>
            <a:ext cx="2063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</a:rPr>
              <a:t>Le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Petit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Poucet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000628" y="4786322"/>
            <a:ext cx="1619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</a:rPr>
              <a:t>Peau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d'Ane</a:t>
            </a: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857752" y="5429264"/>
            <a:ext cx="3330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</a:rPr>
              <a:t>La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Belle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au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bois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dormant</a:t>
            </a:r>
            <a:endParaRPr lang="ru-RU" sz="2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786314" y="4214818"/>
            <a:ext cx="2129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</a:rPr>
              <a:t>La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barbe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bleue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endParaRPr lang="ru-RU" sz="2400" b="1" i="1" dirty="0"/>
          </a:p>
        </p:txBody>
      </p:sp>
      <p:cxnSp>
        <p:nvCxnSpPr>
          <p:cNvPr id="34" name="Прямая со стрелкой 33"/>
          <p:cNvCxnSpPr>
            <a:endCxn id="25" idx="1"/>
          </p:cNvCxnSpPr>
          <p:nvPr/>
        </p:nvCxnSpPr>
        <p:spPr>
          <a:xfrm>
            <a:off x="3643306" y="1571612"/>
            <a:ext cx="1357322" cy="1088089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7" idx="3"/>
            <a:endCxn id="26" idx="1"/>
          </p:cNvCxnSpPr>
          <p:nvPr/>
        </p:nvCxnSpPr>
        <p:spPr>
          <a:xfrm>
            <a:off x="3040396" y="2016759"/>
            <a:ext cx="1888794" cy="1214446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071934" y="4929198"/>
            <a:ext cx="928694" cy="785818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214810" y="3786190"/>
            <a:ext cx="714380" cy="1588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 flipH="1" flipV="1">
            <a:off x="3893339" y="2321711"/>
            <a:ext cx="928694" cy="714380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3857621" y="4500570"/>
            <a:ext cx="1071571" cy="1055054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 flipH="1" flipV="1">
            <a:off x="3428992" y="1571612"/>
            <a:ext cx="1071570" cy="928694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3857620" y="4286256"/>
            <a:ext cx="1143008" cy="785818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8008479" y="6021288"/>
            <a:ext cx="648072" cy="3366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619250" y="1773238"/>
            <a:ext cx="576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chemeClr val="tx2"/>
              </a:solidFill>
            </a:endParaRPr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1728" b="11728"/>
          <a:stretch>
            <a:fillRect/>
          </a:stretch>
        </p:blipFill>
        <p:spPr bwMode="auto">
          <a:xfrm>
            <a:off x="611188" y="549275"/>
            <a:ext cx="7894637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мка 7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490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Заголовок 4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Найдите вторую часть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предложения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4" name="Содержимое 53"/>
          <p:cNvGraphicFramePr>
            <a:graphicFrameLocks noGrp="1"/>
          </p:cNvGraphicFramePr>
          <p:nvPr>
            <p:ph sz="half" idx="1"/>
          </p:nvPr>
        </p:nvGraphicFramePr>
        <p:xfrm>
          <a:off x="1500188" y="4786321"/>
          <a:ext cx="5715020" cy="1465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4"/>
                <a:gridCol w="1143004"/>
                <a:gridCol w="1143004"/>
                <a:gridCol w="1143004"/>
                <a:gridCol w="1143004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</a:p>
                    <a:p>
                      <a:endParaRPr lang="ru-RU" sz="24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571604" y="1714488"/>
            <a:ext cx="2214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Une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petite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fille</a:t>
            </a:r>
            <a:r>
              <a:rPr lang="ru-RU" sz="2000" dirty="0" smtClean="0"/>
              <a:t>	 </a:t>
            </a:r>
            <a:endParaRPr lang="ru-RU" sz="2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643042" y="2214554"/>
            <a:ext cx="2787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Elle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porte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lui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une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galette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sz="2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714480" y="2928934"/>
            <a:ext cx="1648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Sois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attentive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sz="2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643042" y="3500438"/>
            <a:ext cx="2276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Tout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à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coup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elle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voit</a:t>
            </a:r>
            <a:endParaRPr lang="ru-RU" sz="2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643042" y="4143380"/>
            <a:ext cx="2025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Tire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la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chevillette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sz="2000" dirty="0"/>
          </a:p>
        </p:txBody>
      </p:sp>
      <p:pic>
        <p:nvPicPr>
          <p:cNvPr id="1026" name="Picture 2" descr="C:\Users\usert\Desktop\красн\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609600" cy="609600"/>
          </a:xfrm>
          <a:prstGeom prst="rect">
            <a:avLst/>
          </a:prstGeom>
          <a:noFill/>
        </p:spPr>
      </p:pic>
      <p:pic>
        <p:nvPicPr>
          <p:cNvPr id="1027" name="Picture 3" descr="C:\Users\usert\Desktop\красн\2 (1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143116"/>
            <a:ext cx="609600" cy="609600"/>
          </a:xfrm>
          <a:prstGeom prst="rect">
            <a:avLst/>
          </a:prstGeom>
          <a:noFill/>
        </p:spPr>
      </p:pic>
      <p:pic>
        <p:nvPicPr>
          <p:cNvPr id="1028" name="Picture 4" descr="C:\Users\usert\Desktop\красн\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786058"/>
            <a:ext cx="609600" cy="609600"/>
          </a:xfrm>
          <a:prstGeom prst="rect">
            <a:avLst/>
          </a:prstGeom>
          <a:noFill/>
        </p:spPr>
      </p:pic>
      <p:pic>
        <p:nvPicPr>
          <p:cNvPr id="1029" name="Picture 5" descr="C:\Users\usert\Desktop\красн\4 (1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3357562"/>
            <a:ext cx="609600" cy="609600"/>
          </a:xfrm>
          <a:prstGeom prst="rect">
            <a:avLst/>
          </a:prstGeom>
          <a:noFill/>
        </p:spPr>
      </p:pic>
      <p:pic>
        <p:nvPicPr>
          <p:cNvPr id="1030" name="Picture 6" descr="C:\Users\usert\Desktop\красн\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4000504"/>
            <a:ext cx="609600" cy="609600"/>
          </a:xfrm>
          <a:prstGeom prst="rect">
            <a:avLst/>
          </a:prstGeom>
          <a:noFill/>
        </p:spPr>
      </p:pic>
      <p:pic>
        <p:nvPicPr>
          <p:cNvPr id="1031" name="Picture 7" descr="C:\Users\usert\Desktop\красн\A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1428736"/>
            <a:ext cx="609600" cy="609600"/>
          </a:xfrm>
          <a:prstGeom prst="rect">
            <a:avLst/>
          </a:prstGeom>
          <a:noFill/>
        </p:spPr>
      </p:pic>
      <p:pic>
        <p:nvPicPr>
          <p:cNvPr id="1032" name="Picture 8" descr="C:\Users\usert\Desktop\красн\B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2071678"/>
            <a:ext cx="609600" cy="609600"/>
          </a:xfrm>
          <a:prstGeom prst="rect">
            <a:avLst/>
          </a:prstGeom>
          <a:noFill/>
        </p:spPr>
      </p:pic>
      <p:pic>
        <p:nvPicPr>
          <p:cNvPr id="1033" name="Picture 9" descr="C:\Users\usert\Desktop\красн\C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4876" y="2643182"/>
            <a:ext cx="609600" cy="609600"/>
          </a:xfrm>
          <a:prstGeom prst="rect">
            <a:avLst/>
          </a:prstGeom>
          <a:noFill/>
        </p:spPr>
      </p:pic>
      <p:pic>
        <p:nvPicPr>
          <p:cNvPr id="1034" name="Picture 10" descr="C:\Users\usert\Desktop\красн\D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4876" y="3357562"/>
            <a:ext cx="609600" cy="609600"/>
          </a:xfrm>
          <a:prstGeom prst="rect">
            <a:avLst/>
          </a:prstGeom>
          <a:noFill/>
        </p:spPr>
      </p:pic>
      <p:pic>
        <p:nvPicPr>
          <p:cNvPr id="1035" name="Picture 11" descr="C:\Users\usert\Desktop\красн\E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4876" y="3929066"/>
            <a:ext cx="609600" cy="609600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5643570" y="1500174"/>
            <a:ext cx="149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00B050"/>
                </a:solidFill>
              </a:rPr>
              <a:t>un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grand </a:t>
            </a:r>
            <a:r>
              <a:rPr lang="en-US" dirty="0" err="1" smtClean="0">
                <a:solidFill>
                  <a:srgbClr val="00B050"/>
                </a:solidFill>
              </a:rPr>
              <a:t>loup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429256" y="2071678"/>
            <a:ext cx="2868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dans</a:t>
            </a:r>
            <a:r>
              <a:rPr lang="en-US" dirty="0" smtClean="0">
                <a:solidFill>
                  <a:srgbClr val="00B050"/>
                </a:solidFill>
              </a:rPr>
              <a:t> le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bois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il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y</a:t>
            </a:r>
            <a:r>
              <a:rPr lang="en-US" dirty="0" smtClean="0">
                <a:solidFill>
                  <a:srgbClr val="00B050"/>
                </a:solidFill>
              </a:rPr>
              <a:t> a   </a:t>
            </a:r>
            <a:r>
              <a:rPr lang="ru-RU" dirty="0" err="1" smtClean="0">
                <a:solidFill>
                  <a:srgbClr val="00B050"/>
                </a:solidFill>
              </a:rPr>
              <a:t>un</a:t>
            </a:r>
            <a:r>
              <a:rPr lang="ru-RU" dirty="0" smtClean="0">
                <a:solidFill>
                  <a:srgbClr val="00B050"/>
                </a:solidFill>
              </a:rPr>
              <a:t>  </a:t>
            </a:r>
            <a:r>
              <a:rPr lang="ru-RU" dirty="0" err="1" smtClean="0">
                <a:solidFill>
                  <a:srgbClr val="00B050"/>
                </a:solidFill>
              </a:rPr>
              <a:t>grand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500694" y="2714620"/>
            <a:ext cx="2569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00B050"/>
                </a:solidFill>
              </a:rPr>
              <a:t>et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un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petit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pot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de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beurre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500694" y="3429000"/>
            <a:ext cx="1727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00B050"/>
                </a:solidFill>
              </a:rPr>
              <a:t>habite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un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village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429256" y="4143380"/>
            <a:ext cx="1973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00B050"/>
                </a:solidFill>
              </a:rPr>
              <a:t>la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bobinette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cherra</a:t>
            </a:r>
            <a:endParaRPr lang="ru-RU" dirty="0"/>
          </a:p>
        </p:txBody>
      </p:sp>
      <p:pic>
        <p:nvPicPr>
          <p:cNvPr id="55" name="Picture 7" descr="C:\Users\usert\Desktop\красн\A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5572140"/>
            <a:ext cx="609600" cy="609600"/>
          </a:xfrm>
          <a:prstGeom prst="rect">
            <a:avLst/>
          </a:prstGeom>
          <a:noFill/>
        </p:spPr>
      </p:pic>
      <p:pic>
        <p:nvPicPr>
          <p:cNvPr id="56" name="Picture 8" descr="C:\Users\usert\Desktop\красн\B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4" y="5572140"/>
            <a:ext cx="609600" cy="609600"/>
          </a:xfrm>
          <a:prstGeom prst="rect">
            <a:avLst/>
          </a:prstGeom>
          <a:noFill/>
        </p:spPr>
      </p:pic>
      <p:pic>
        <p:nvPicPr>
          <p:cNvPr id="57" name="Picture 9" descr="C:\Users\usert\Desktop\красн\C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488" y="5572140"/>
            <a:ext cx="609600" cy="609600"/>
          </a:xfrm>
          <a:prstGeom prst="rect">
            <a:avLst/>
          </a:prstGeom>
          <a:noFill/>
        </p:spPr>
      </p:pic>
      <p:pic>
        <p:nvPicPr>
          <p:cNvPr id="58" name="Picture 10" descr="C:\Users\usert\Desktop\красн\D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57356" y="5572140"/>
            <a:ext cx="609600" cy="609600"/>
          </a:xfrm>
          <a:prstGeom prst="rect">
            <a:avLst/>
          </a:prstGeom>
          <a:noFill/>
        </p:spPr>
      </p:pic>
      <p:pic>
        <p:nvPicPr>
          <p:cNvPr id="59" name="Picture 11" descr="C:\Users\usert\Desktop\красн\E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15074" y="5572140"/>
            <a:ext cx="609600" cy="609600"/>
          </a:xfrm>
          <a:prstGeom prst="rect">
            <a:avLst/>
          </a:prstGeom>
          <a:noFill/>
        </p:spPr>
      </p:pic>
      <p:sp>
        <p:nvSpPr>
          <p:cNvPr id="33" name="Скругленный прямоугольник 32"/>
          <p:cNvSpPr/>
          <p:nvPr/>
        </p:nvSpPr>
        <p:spPr>
          <a:xfrm>
            <a:off x="8008479" y="6021288"/>
            <a:ext cx="648072" cy="3366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323850" y="404813"/>
            <a:ext cx="8496300" cy="6119812"/>
            <a:chOff x="539552" y="476672"/>
            <a:chExt cx="7380820" cy="6088676"/>
          </a:xfrm>
        </p:grpSpPr>
        <p:pic>
          <p:nvPicPr>
            <p:cNvPr id="348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4211960" y="3356992"/>
              <a:ext cx="3708412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Группа 14"/>
            <p:cNvGrpSpPr>
              <a:grpSpLocks/>
            </p:cNvGrpSpPr>
            <p:nvPr/>
          </p:nvGrpSpPr>
          <p:grpSpPr bwMode="auto">
            <a:xfrm>
              <a:off x="539552" y="476672"/>
              <a:ext cx="7344816" cy="6088676"/>
              <a:chOff x="539552" y="476672"/>
              <a:chExt cx="7344816" cy="6088676"/>
            </a:xfrm>
          </p:grpSpPr>
          <p:grpSp>
            <p:nvGrpSpPr>
              <p:cNvPr id="4" name="Группа 9"/>
              <p:cNvGrpSpPr>
                <a:grpSpLocks/>
              </p:cNvGrpSpPr>
              <p:nvPr/>
            </p:nvGrpSpPr>
            <p:grpSpPr bwMode="auto">
              <a:xfrm>
                <a:off x="539552" y="476672"/>
                <a:ext cx="7344816" cy="3168352"/>
                <a:chOff x="539552" y="476672"/>
                <a:chExt cx="7344816" cy="3888432"/>
              </a:xfrm>
            </p:grpSpPr>
            <p:pic>
              <p:nvPicPr>
                <p:cNvPr id="34830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9552" y="476672"/>
                  <a:ext cx="3672408" cy="3888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831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5400000">
                  <a:off x="4211960" y="476672"/>
                  <a:ext cx="3672408" cy="36724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482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-5400000">
                <a:off x="987602" y="3124966"/>
                <a:ext cx="2992332" cy="3888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" name="Рамка 5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3605"/>
            </a:avLst>
          </a:prstGeom>
          <a:solidFill>
            <a:schemeClr val="accent5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Рамка 19"/>
          <p:cNvSpPr/>
          <p:nvPr/>
        </p:nvSpPr>
        <p:spPr>
          <a:xfrm>
            <a:off x="395288" y="404813"/>
            <a:ext cx="8353425" cy="6048375"/>
          </a:xfrm>
          <a:prstGeom prst="frame">
            <a:avLst>
              <a:gd name="adj1" fmla="val 1242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395288" y="404813"/>
            <a:ext cx="8353425" cy="6048375"/>
          </a:xfrm>
          <a:prstGeom prst="frame">
            <a:avLst>
              <a:gd name="adj1" fmla="val 1242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4282" y="857232"/>
            <a:ext cx="8686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Ответьте на вопросы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1428728" y="1714488"/>
            <a:ext cx="6257940" cy="34004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 habite la grand-mere?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va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Petit Chaperon Rouge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   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frappe à la porte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008479" y="6021288"/>
            <a:ext cx="648072" cy="3366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1728" b="11728"/>
          <a:stretch>
            <a:fillRect/>
          </a:stretch>
        </p:blipFill>
        <p:spPr bwMode="auto">
          <a:xfrm>
            <a:off x="611188" y="549275"/>
            <a:ext cx="7894637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мка 7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490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Заголовок 4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Какие утверждения верные, а какие  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984248"/>
            <a:ext cx="7467600" cy="487375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Le petit Chaperon rouge </a:t>
            </a:r>
            <a:r>
              <a:rPr lang="en-US" dirty="0" err="1" smtClean="0">
                <a:solidFill>
                  <a:srgbClr val="FF0000"/>
                </a:solidFill>
              </a:rPr>
              <a:t>est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une</a:t>
            </a:r>
            <a:r>
              <a:rPr lang="en-US" dirty="0" smtClean="0">
                <a:solidFill>
                  <a:srgbClr val="FF0000"/>
                </a:solidFill>
              </a:rPr>
              <a:t> petite </a:t>
            </a:r>
            <a:r>
              <a:rPr lang="en-US" dirty="0" err="1" smtClean="0">
                <a:solidFill>
                  <a:srgbClr val="FF0000"/>
                </a:solidFill>
              </a:rPr>
              <a:t>fille</a:t>
            </a:r>
            <a:r>
              <a:rPr lang="en-US" dirty="0" smtClean="0">
                <a:solidFill>
                  <a:srgbClr val="FF0000"/>
                </a:solidFill>
              </a:rPr>
              <a:t> qui </a:t>
            </a:r>
            <a:r>
              <a:rPr lang="en-US" dirty="0" err="1" smtClean="0">
                <a:solidFill>
                  <a:srgbClr val="FF0000"/>
                </a:solidFill>
              </a:rPr>
              <a:t>habite</a:t>
            </a:r>
            <a:r>
              <a:rPr lang="en-US" dirty="0" smtClean="0">
                <a:solidFill>
                  <a:srgbClr val="FF0000"/>
                </a:solidFill>
              </a:rPr>
              <a:t> avec </a:t>
            </a:r>
            <a:r>
              <a:rPr lang="en-US" dirty="0" err="1" smtClean="0">
                <a:solidFill>
                  <a:srgbClr val="FF0000"/>
                </a:solidFill>
              </a:rPr>
              <a:t>sa</a:t>
            </a:r>
            <a:r>
              <a:rPr lang="en-US" dirty="0" smtClean="0">
                <a:solidFill>
                  <a:srgbClr val="FF0000"/>
                </a:solidFill>
              </a:rPr>
              <a:t> mere.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Le Petit Chaperon rouge </a:t>
            </a:r>
            <a:r>
              <a:rPr lang="en-US" dirty="0" err="1" smtClean="0">
                <a:solidFill>
                  <a:srgbClr val="FF0000"/>
                </a:solidFill>
              </a:rPr>
              <a:t>est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partie</a:t>
            </a:r>
            <a:r>
              <a:rPr lang="en-US" dirty="0" smtClean="0">
                <a:solidFill>
                  <a:srgbClr val="FF0000"/>
                </a:solidFill>
              </a:rPr>
              <a:t> pour </a:t>
            </a:r>
            <a:r>
              <a:rPr lang="en-US" dirty="0" err="1" smtClean="0">
                <a:solidFill>
                  <a:srgbClr val="FF0000"/>
                </a:solidFill>
              </a:rPr>
              <a:t>aller</a:t>
            </a:r>
            <a:r>
              <a:rPr lang="en-US" dirty="0" smtClean="0">
                <a:solidFill>
                  <a:srgbClr val="FF0000"/>
                </a:solidFill>
              </a:rPr>
              <a:t> chez le </a:t>
            </a:r>
            <a:r>
              <a:rPr lang="en-US" dirty="0" err="1" smtClean="0">
                <a:solidFill>
                  <a:srgbClr val="FF0000"/>
                </a:solidFill>
              </a:rPr>
              <a:t>loup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Dans</a:t>
            </a:r>
            <a:r>
              <a:rPr lang="en-US" dirty="0" smtClean="0">
                <a:solidFill>
                  <a:srgbClr val="FF0000"/>
                </a:solidFill>
              </a:rPr>
              <a:t> le bois </a:t>
            </a:r>
            <a:r>
              <a:rPr lang="en-US" dirty="0" err="1" smtClean="0">
                <a:solidFill>
                  <a:srgbClr val="FF0000"/>
                </a:solidFill>
              </a:rPr>
              <a:t>elle</a:t>
            </a:r>
            <a:r>
              <a:rPr lang="en-US" dirty="0" smtClean="0">
                <a:solidFill>
                  <a:srgbClr val="FF0000"/>
                </a:solidFill>
              </a:rPr>
              <a:t> a </a:t>
            </a:r>
            <a:r>
              <a:rPr lang="en-US" dirty="0" err="1" smtClean="0">
                <a:solidFill>
                  <a:srgbClr val="FF0000"/>
                </a:solidFill>
              </a:rPr>
              <a:t>rencontre</a:t>
            </a:r>
            <a:r>
              <a:rPr lang="en-US" dirty="0" smtClean="0">
                <a:solidFill>
                  <a:srgbClr val="FF0000"/>
                </a:solidFill>
              </a:rPr>
              <a:t> la Grand- Mere.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Le Loup </a:t>
            </a:r>
            <a:r>
              <a:rPr lang="en-US" dirty="0" err="1" smtClean="0">
                <a:solidFill>
                  <a:srgbClr val="FF0000"/>
                </a:solidFill>
              </a:rPr>
              <a:t>est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vite</a:t>
            </a:r>
            <a:r>
              <a:rPr lang="en-US" dirty="0" smtClean="0">
                <a:solidFill>
                  <a:srgbClr val="FF0000"/>
                </a:solidFill>
              </a:rPr>
              <a:t> arrive a  la </a:t>
            </a:r>
            <a:r>
              <a:rPr lang="en-US" dirty="0" err="1" smtClean="0">
                <a:solidFill>
                  <a:srgbClr val="FF0000"/>
                </a:solidFill>
              </a:rPr>
              <a:t>maison</a:t>
            </a:r>
            <a:r>
              <a:rPr lang="en-US" dirty="0" smtClean="0">
                <a:solidFill>
                  <a:srgbClr val="FF0000"/>
                </a:solidFill>
              </a:rPr>
              <a:t> de la Grand-mere.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08479" y="6021288"/>
            <a:ext cx="648072" cy="3366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1728" b="11728"/>
          <a:stretch>
            <a:fillRect/>
          </a:stretch>
        </p:blipFill>
        <p:spPr bwMode="auto">
          <a:xfrm>
            <a:off x="611188" y="549274"/>
            <a:ext cx="7894637" cy="588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мка 7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490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1071546"/>
            <a:ext cx="8686800" cy="1042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Расставьте события  сказки по порядку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00034" y="1571612"/>
            <a:ext cx="7929618" cy="34290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fille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grand-mère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s’adréssant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aux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chasseurs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: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Oh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Merci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merci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2.Le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loup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ouvre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porte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entre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dans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chambre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mange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grand-mère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couche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dans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Sois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attentive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dans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bois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grand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loup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usert\Desktop\красн\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000636"/>
            <a:ext cx="1214446" cy="1214446"/>
          </a:xfrm>
          <a:prstGeom prst="rect">
            <a:avLst/>
          </a:prstGeom>
          <a:noFill/>
        </p:spPr>
      </p:pic>
      <p:pic>
        <p:nvPicPr>
          <p:cNvPr id="2051" name="Picture 3" descr="C:\Users\usert\Desktop\красн\2 (1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5000636"/>
            <a:ext cx="1214446" cy="1214446"/>
          </a:xfrm>
          <a:prstGeom prst="rect">
            <a:avLst/>
          </a:prstGeom>
          <a:noFill/>
        </p:spPr>
      </p:pic>
      <p:pic>
        <p:nvPicPr>
          <p:cNvPr id="2052" name="Picture 4" descr="C:\Users\usert\Desktop\красн\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5072074"/>
            <a:ext cx="1181114" cy="1181114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8008479" y="6021288"/>
            <a:ext cx="648072" cy="3366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323850" y="404813"/>
            <a:ext cx="8496300" cy="6119812"/>
            <a:chOff x="539552" y="476672"/>
            <a:chExt cx="7380820" cy="6088676"/>
          </a:xfrm>
        </p:grpSpPr>
        <p:pic>
          <p:nvPicPr>
            <p:cNvPr id="348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4211960" y="3356992"/>
              <a:ext cx="3708412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Группа 14"/>
            <p:cNvGrpSpPr>
              <a:grpSpLocks/>
            </p:cNvGrpSpPr>
            <p:nvPr/>
          </p:nvGrpSpPr>
          <p:grpSpPr bwMode="auto">
            <a:xfrm>
              <a:off x="539552" y="476672"/>
              <a:ext cx="7344816" cy="6088676"/>
              <a:chOff x="539552" y="476672"/>
              <a:chExt cx="7344816" cy="6088676"/>
            </a:xfrm>
          </p:grpSpPr>
          <p:grpSp>
            <p:nvGrpSpPr>
              <p:cNvPr id="4" name="Группа 9"/>
              <p:cNvGrpSpPr>
                <a:grpSpLocks/>
              </p:cNvGrpSpPr>
              <p:nvPr/>
            </p:nvGrpSpPr>
            <p:grpSpPr bwMode="auto">
              <a:xfrm>
                <a:off x="539552" y="476672"/>
                <a:ext cx="7344816" cy="3168352"/>
                <a:chOff x="539552" y="476672"/>
                <a:chExt cx="7344816" cy="3888432"/>
              </a:xfrm>
            </p:grpSpPr>
            <p:pic>
              <p:nvPicPr>
                <p:cNvPr id="34830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9552" y="476672"/>
                  <a:ext cx="3672408" cy="3888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831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5400000">
                  <a:off x="4211960" y="476672"/>
                  <a:ext cx="3672408" cy="36724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482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-5400000">
                <a:off x="987602" y="3124966"/>
                <a:ext cx="2992332" cy="3888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" name="Рамка 5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3605"/>
            </a:avLst>
          </a:prstGeom>
          <a:solidFill>
            <a:schemeClr val="accent5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Рамка 19"/>
          <p:cNvSpPr/>
          <p:nvPr/>
        </p:nvSpPr>
        <p:spPr>
          <a:xfrm>
            <a:off x="395288" y="404813"/>
            <a:ext cx="8353425" cy="6048375"/>
          </a:xfrm>
          <a:prstGeom prst="frame">
            <a:avLst>
              <a:gd name="adj1" fmla="val 1242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395288" y="404813"/>
            <a:ext cx="8353425" cy="6048375"/>
          </a:xfrm>
          <a:prstGeom prst="frame">
            <a:avLst>
              <a:gd name="adj1" fmla="val 1242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42910" y="1000108"/>
            <a:ext cx="7467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Составьте предложения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 данных слов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1285852" y="2071678"/>
            <a:ext cx="7043726" cy="329406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●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Ouvre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le,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porte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loup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la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Fait,  la, bouquets,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fille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des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chambre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entre, le,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loup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dans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Grand-mere, la,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08479" y="6021288"/>
            <a:ext cx="648072" cy="3366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357158" y="428604"/>
            <a:ext cx="8496300" cy="6119812"/>
            <a:chOff x="539552" y="476672"/>
            <a:chExt cx="7380820" cy="6088676"/>
          </a:xfrm>
        </p:grpSpPr>
        <p:pic>
          <p:nvPicPr>
            <p:cNvPr id="348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4211960" y="3356992"/>
              <a:ext cx="3708412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Группа 14"/>
            <p:cNvGrpSpPr>
              <a:grpSpLocks/>
            </p:cNvGrpSpPr>
            <p:nvPr/>
          </p:nvGrpSpPr>
          <p:grpSpPr bwMode="auto">
            <a:xfrm>
              <a:off x="539552" y="476672"/>
              <a:ext cx="7344816" cy="6088676"/>
              <a:chOff x="539552" y="476672"/>
              <a:chExt cx="7344816" cy="6088676"/>
            </a:xfrm>
          </p:grpSpPr>
          <p:grpSp>
            <p:nvGrpSpPr>
              <p:cNvPr id="4" name="Группа 9"/>
              <p:cNvGrpSpPr>
                <a:grpSpLocks/>
              </p:cNvGrpSpPr>
              <p:nvPr/>
            </p:nvGrpSpPr>
            <p:grpSpPr bwMode="auto">
              <a:xfrm>
                <a:off x="539552" y="476672"/>
                <a:ext cx="7344816" cy="3168352"/>
                <a:chOff x="539552" y="476672"/>
                <a:chExt cx="7344816" cy="3888432"/>
              </a:xfrm>
            </p:grpSpPr>
            <p:pic>
              <p:nvPicPr>
                <p:cNvPr id="34830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9552" y="476672"/>
                  <a:ext cx="3672408" cy="3888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831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5400000">
                  <a:off x="4211960" y="476672"/>
                  <a:ext cx="3672408" cy="36724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482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-5400000">
                <a:off x="987602" y="3124966"/>
                <a:ext cx="2992332" cy="3888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" name="Рамка 5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3605"/>
            </a:avLst>
          </a:prstGeom>
          <a:solidFill>
            <a:schemeClr val="accent5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Рамка 19"/>
          <p:cNvSpPr/>
          <p:nvPr/>
        </p:nvSpPr>
        <p:spPr>
          <a:xfrm>
            <a:off x="395288" y="404813"/>
            <a:ext cx="8353425" cy="6048375"/>
          </a:xfrm>
          <a:prstGeom prst="frame">
            <a:avLst>
              <a:gd name="adj1" fmla="val 1242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395288" y="404813"/>
            <a:ext cx="8353425" cy="6048375"/>
          </a:xfrm>
          <a:prstGeom prst="frame">
            <a:avLst>
              <a:gd name="adj1" fmla="val 1242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71472" y="1000108"/>
            <a:ext cx="7467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Найдите правильный ответ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14480" y="1785926"/>
            <a:ext cx="2338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J </a:t>
            </a:r>
            <a:r>
              <a:rPr lang="en-US" sz="3200" dirty="0" err="1" smtClean="0">
                <a:solidFill>
                  <a:srgbClr val="00B050"/>
                </a:solidFill>
              </a:rPr>
              <a:t>ai</a:t>
            </a:r>
            <a:r>
              <a:rPr lang="en-US" sz="3200" dirty="0" smtClean="0">
                <a:solidFill>
                  <a:srgbClr val="00B050"/>
                </a:solidFill>
              </a:rPr>
              <a:t> des </a:t>
            </a:r>
            <a:r>
              <a:rPr lang="en-US" sz="3200" dirty="0" err="1" smtClean="0">
                <a:solidFill>
                  <a:srgbClr val="00B050"/>
                </a:solidFill>
              </a:rPr>
              <a:t>yeux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71604" y="2786058"/>
            <a:ext cx="2715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J </a:t>
            </a:r>
            <a:r>
              <a:rPr lang="en-US" sz="3200" dirty="0" err="1" smtClean="0">
                <a:solidFill>
                  <a:srgbClr val="00B050"/>
                </a:solidFill>
              </a:rPr>
              <a:t>J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ai</a:t>
            </a:r>
            <a:r>
              <a:rPr lang="en-US" sz="3200" dirty="0" smtClean="0">
                <a:solidFill>
                  <a:srgbClr val="00B050"/>
                </a:solidFill>
              </a:rPr>
              <a:t> des dents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357290" y="3786190"/>
            <a:ext cx="273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     </a:t>
            </a:r>
            <a:r>
              <a:rPr lang="en-US" sz="3200" dirty="0" smtClean="0">
                <a:solidFill>
                  <a:srgbClr val="00B050"/>
                </a:solidFill>
              </a:rPr>
              <a:t>J </a:t>
            </a:r>
            <a:r>
              <a:rPr lang="en-US" sz="3200" dirty="0" err="1" smtClean="0">
                <a:solidFill>
                  <a:srgbClr val="00B050"/>
                </a:solidFill>
              </a:rPr>
              <a:t>ai</a:t>
            </a:r>
            <a:r>
              <a:rPr lang="en-US" sz="3200" dirty="0" smtClean="0">
                <a:solidFill>
                  <a:srgbClr val="00B050"/>
                </a:solidFill>
              </a:rPr>
              <a:t> des bras 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285852" y="4643446"/>
            <a:ext cx="3136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    </a:t>
            </a:r>
            <a:r>
              <a:rPr lang="en-US" sz="3200" dirty="0" smtClean="0">
                <a:solidFill>
                  <a:srgbClr val="00B050"/>
                </a:solidFill>
              </a:rPr>
              <a:t>J </a:t>
            </a:r>
            <a:r>
              <a:rPr lang="en-US" sz="3200" dirty="0" err="1" smtClean="0">
                <a:solidFill>
                  <a:srgbClr val="00B050"/>
                </a:solidFill>
              </a:rPr>
              <a:t>ai</a:t>
            </a:r>
            <a:r>
              <a:rPr lang="en-US" sz="3200" dirty="0" smtClean="0">
                <a:solidFill>
                  <a:srgbClr val="00B050"/>
                </a:solidFill>
              </a:rPr>
              <a:t> des </a:t>
            </a:r>
            <a:r>
              <a:rPr lang="en-US" sz="3200" dirty="0" err="1" smtClean="0">
                <a:solidFill>
                  <a:srgbClr val="00B050"/>
                </a:solidFill>
              </a:rPr>
              <a:t>oreilles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500694" y="2714620"/>
            <a:ext cx="17983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pour </a:t>
            </a:r>
            <a:r>
              <a:rPr lang="en-US" sz="3200" dirty="0" err="1" smtClean="0">
                <a:solidFill>
                  <a:srgbClr val="FF0000"/>
                </a:solidFill>
              </a:rPr>
              <a:t>voir</a:t>
            </a:r>
            <a:endParaRPr lang="ru-RU" sz="3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214942" y="1714488"/>
            <a:ext cx="2441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pour manger</a:t>
            </a:r>
            <a:endParaRPr lang="ru-RU" sz="3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429256" y="3786190"/>
            <a:ext cx="2448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pour </a:t>
            </a:r>
            <a:r>
              <a:rPr lang="en-US" sz="3200" dirty="0" err="1" smtClean="0">
                <a:solidFill>
                  <a:srgbClr val="FF0000"/>
                </a:solidFill>
              </a:rPr>
              <a:t>ecouter</a:t>
            </a:r>
            <a:endParaRPr lang="ru-RU" sz="3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286380" y="4643446"/>
            <a:ext cx="3002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smtClean="0">
                <a:solidFill>
                  <a:srgbClr val="FF0000"/>
                </a:solidFill>
              </a:rPr>
              <a:t>pour </a:t>
            </a:r>
            <a:r>
              <a:rPr lang="en-US" sz="3200" dirty="0" err="1" smtClean="0">
                <a:solidFill>
                  <a:srgbClr val="FF0000"/>
                </a:solidFill>
              </a:rPr>
              <a:t>embrasser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t\Desktop\красн\flow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14488"/>
            <a:ext cx="666750" cy="609600"/>
          </a:xfrm>
          <a:prstGeom prst="rect">
            <a:avLst/>
          </a:prstGeom>
          <a:noFill/>
        </p:spPr>
      </p:pic>
      <p:pic>
        <p:nvPicPr>
          <p:cNvPr id="27" name="Picture 2" descr="C:\Users\usert\Desktop\красн\flow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714620"/>
            <a:ext cx="666750" cy="609600"/>
          </a:xfrm>
          <a:prstGeom prst="rect">
            <a:avLst/>
          </a:prstGeom>
          <a:noFill/>
        </p:spPr>
      </p:pic>
      <p:pic>
        <p:nvPicPr>
          <p:cNvPr id="3075" name="Picture 3" descr="C:\Users\usert\Desktop\красн\zveti2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714620"/>
            <a:ext cx="714375" cy="714375"/>
          </a:xfrm>
          <a:prstGeom prst="rect">
            <a:avLst/>
          </a:prstGeom>
          <a:noFill/>
        </p:spPr>
      </p:pic>
      <p:pic>
        <p:nvPicPr>
          <p:cNvPr id="28" name="Picture 3" descr="C:\Users\usert\Desktop\красн\zveti2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714488"/>
            <a:ext cx="714375" cy="714375"/>
          </a:xfrm>
          <a:prstGeom prst="rect">
            <a:avLst/>
          </a:prstGeom>
          <a:noFill/>
        </p:spPr>
      </p:pic>
      <p:pic>
        <p:nvPicPr>
          <p:cNvPr id="3076" name="Picture 4" descr="C:\Users\usert\Desktop\красн\Daisy-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714752"/>
            <a:ext cx="714380" cy="704547"/>
          </a:xfrm>
          <a:prstGeom prst="rect">
            <a:avLst/>
          </a:prstGeom>
          <a:noFill/>
        </p:spPr>
      </p:pic>
      <p:pic>
        <p:nvPicPr>
          <p:cNvPr id="30" name="Picture 4" descr="C:\Users\usert\Desktop\красн\Daisy-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643446"/>
            <a:ext cx="642942" cy="634093"/>
          </a:xfrm>
          <a:prstGeom prst="rect">
            <a:avLst/>
          </a:prstGeom>
          <a:noFill/>
        </p:spPr>
      </p:pic>
      <p:pic>
        <p:nvPicPr>
          <p:cNvPr id="3077" name="Picture 5" descr="C:\Users\usert\Desktop\красн\b4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4643446"/>
            <a:ext cx="528619" cy="543303"/>
          </a:xfrm>
          <a:prstGeom prst="rect">
            <a:avLst/>
          </a:prstGeom>
          <a:noFill/>
        </p:spPr>
      </p:pic>
      <p:pic>
        <p:nvPicPr>
          <p:cNvPr id="31" name="Picture 5" descr="C:\Users\usert\Desktop\красн\b4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857628"/>
            <a:ext cx="528619" cy="543303"/>
          </a:xfrm>
          <a:prstGeom prst="rect">
            <a:avLst/>
          </a:prstGeom>
          <a:noFill/>
        </p:spPr>
      </p:pic>
      <p:sp>
        <p:nvSpPr>
          <p:cNvPr id="29" name="Скругленный прямоугольник 28"/>
          <p:cNvSpPr/>
          <p:nvPr/>
        </p:nvSpPr>
        <p:spPr>
          <a:xfrm>
            <a:off x="8008479" y="6022547"/>
            <a:ext cx="648072" cy="3366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t\Desktop\Использование цифровых образовательных технологий в иностранных языках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5000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071802" y="214290"/>
            <a:ext cx="5000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143636" y="214290"/>
            <a:ext cx="5000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500826" y="2571744"/>
            <a:ext cx="5000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6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286116" y="2285992"/>
            <a:ext cx="5000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5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2357430"/>
            <a:ext cx="5000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4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786322"/>
            <a:ext cx="5000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7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143240" y="4714884"/>
            <a:ext cx="5000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8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286512" y="4786322"/>
            <a:ext cx="5000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9</a:t>
            </a:r>
            <a:endParaRPr lang="ru-RU" sz="3600" dirty="0"/>
          </a:p>
        </p:txBody>
      </p:sp>
      <p:pic>
        <p:nvPicPr>
          <p:cNvPr id="13" name="Песенка Красной Шапоч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8008479" y="6021288"/>
            <a:ext cx="648072" cy="3366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319</Words>
  <Application>Microsoft Office PowerPoint</Application>
  <PresentationFormat>Экран (4:3)</PresentationFormat>
  <Paragraphs>97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"Волшебницы"</vt:lpstr>
      <vt:lpstr>Найдите вторую часть предложения</vt:lpstr>
      <vt:lpstr>Презентация PowerPoint</vt:lpstr>
      <vt:lpstr>Какие утверждения верные, а какие  нет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цифровых образовательных технологий в иностранных языках</dc:title>
  <dc:creator>usert</dc:creator>
  <cp:lastModifiedBy>Андрей</cp:lastModifiedBy>
  <cp:revision>33</cp:revision>
  <dcterms:created xsi:type="dcterms:W3CDTF">2015-08-26T09:06:50Z</dcterms:created>
  <dcterms:modified xsi:type="dcterms:W3CDTF">2015-09-28T17:22:55Z</dcterms:modified>
</cp:coreProperties>
</file>