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50" y="-14787"/>
            <a:ext cx="91518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11960" y="951725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7030A0"/>
                </a:solidFill>
              </a:rPr>
              <a:t>К.Д. Ушинский говорил, что именно на начальном этапе обучения родители должны максимально опекать своё дитя</a:t>
            </a:r>
            <a:r>
              <a:rPr lang="ru-RU" sz="36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186" y="940905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Тема: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5984" y="160948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b="1" i="1" dirty="0">
                <a:solidFill>
                  <a:srgbClr val="C00000"/>
                </a:solidFill>
              </a:rPr>
              <a:t>«Как помочь ребёнку хорошо учиться»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3558" y="40466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</a:rPr>
              <a:t>Родительское собрание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558" y="4846280"/>
            <a:ext cx="3690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 smtClean="0">
                <a:solidFill>
                  <a:srgbClr val="7030A0"/>
                </a:solidFill>
                <a:latin typeface="Arial" charset="0"/>
              </a:rPr>
              <a:t>Презентацию подготовила </a:t>
            </a:r>
            <a:r>
              <a:rPr lang="ru-RU" sz="1600" b="1" i="1" u="sng" smtClean="0">
                <a:solidFill>
                  <a:srgbClr val="7030A0"/>
                </a:solidFill>
                <a:latin typeface="Arial" charset="0"/>
              </a:rPr>
              <a:t>учитель  </a:t>
            </a:r>
            <a:r>
              <a:rPr lang="ru-RU" sz="1600" b="1" i="1" u="sng" smtClean="0">
                <a:solidFill>
                  <a:srgbClr val="7030A0"/>
                </a:solidFill>
                <a:latin typeface="Arial" charset="0"/>
              </a:rPr>
              <a:t>МБОУ </a:t>
            </a:r>
            <a:r>
              <a:rPr lang="ru-RU" sz="1600" b="1" i="1" u="sng" dirty="0">
                <a:solidFill>
                  <a:srgbClr val="7030A0"/>
                </a:solidFill>
                <a:latin typeface="Arial" charset="0"/>
              </a:rPr>
              <a:t>СОШ МО </a:t>
            </a:r>
            <a:endParaRPr lang="ru-RU" sz="1600" b="1" i="1" u="sng" dirty="0" smtClean="0">
              <a:solidFill>
                <a:srgbClr val="7030A0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 smtClean="0">
                <a:solidFill>
                  <a:srgbClr val="7030A0"/>
                </a:solidFill>
                <a:latin typeface="Arial" charset="0"/>
              </a:rPr>
              <a:t>«</a:t>
            </a:r>
            <a:r>
              <a:rPr lang="ru-RU" sz="1600" b="1" i="1" u="sng" dirty="0" err="1">
                <a:solidFill>
                  <a:srgbClr val="7030A0"/>
                </a:solidFill>
                <a:latin typeface="Arial" charset="0"/>
              </a:rPr>
              <a:t>Ладушкинский</a:t>
            </a:r>
            <a:r>
              <a:rPr lang="ru-RU" sz="1600" b="1" i="1" u="sng" dirty="0">
                <a:solidFill>
                  <a:srgbClr val="7030A0"/>
                </a:solidFill>
                <a:latin typeface="Arial" charset="0"/>
              </a:rPr>
              <a:t> городской округ»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 err="1" smtClean="0">
                <a:solidFill>
                  <a:srgbClr val="7030A0"/>
                </a:solidFill>
                <a:latin typeface="Arial" charset="0"/>
              </a:rPr>
              <a:t>Копина</a:t>
            </a:r>
            <a:r>
              <a:rPr lang="ru-RU" sz="1600" b="1" i="1" u="sng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1600" b="1" i="1" u="sng" dirty="0">
                <a:solidFill>
                  <a:srgbClr val="7030A0"/>
                </a:solidFill>
                <a:latin typeface="Arial" charset="0"/>
              </a:rPr>
              <a:t>В.А.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84" y="3998179"/>
            <a:ext cx="2089906" cy="19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8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6" y="0"/>
            <a:ext cx="91518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99992" y="1124744"/>
            <a:ext cx="442798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C00000"/>
                </a:solidFill>
              </a:rPr>
              <a:t>организация режима дня</a:t>
            </a:r>
          </a:p>
          <a:p>
            <a:pPr marL="457200" lvl="0" indent="-457200">
              <a:buFont typeface="Wingdings" pitchFamily="2" charset="2"/>
              <a:buChar char="ü"/>
            </a:pPr>
            <a:endParaRPr lang="ru-RU" sz="1050" b="1" i="1" dirty="0" smtClean="0">
              <a:solidFill>
                <a:srgbClr val="C0000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C00000"/>
                </a:solidFill>
              </a:rPr>
              <a:t>направление помощи</a:t>
            </a:r>
          </a:p>
          <a:p>
            <a:pPr lvl="0"/>
            <a:endParaRPr lang="ru-RU" sz="1050" b="1" i="1" dirty="0" smtClean="0">
              <a:solidFill>
                <a:srgbClr val="C0000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C00000"/>
                </a:solidFill>
              </a:rPr>
              <a:t>приучение детей к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самостоятель-ности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296" y="839034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7030A0"/>
                </a:solidFill>
              </a:rPr>
              <a:t>Помощь детям должна быть эффективной, грамотной и должна идти в трёх направлениях: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-24016"/>
            <a:ext cx="91518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3010" y="3625285"/>
            <a:ext cx="39845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95959"/>
                </a:solidFill>
                <a:ea typeface="Calibri"/>
                <a:cs typeface="Times New Roman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ea typeface="Calibri"/>
                <a:cs typeface="Times New Roman"/>
              </a:rPr>
              <a:t>Внимание - это способность человека сосредоточиться на определённых объектах и явлениях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9748" y="548680"/>
            <a:ext cx="4572000" cy="51044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ea typeface="Calibri"/>
                <a:cs typeface="Times New Roman"/>
              </a:rPr>
              <a:t>   </a:t>
            </a:r>
            <a:r>
              <a:rPr lang="ru-RU" sz="2400" b="1" dirty="0" smtClean="0"/>
              <a:t>Возможно</a:t>
            </a:r>
            <a:r>
              <a:rPr lang="ru-RU" sz="2400" b="1" dirty="0"/>
              <a:t>, причиной </a:t>
            </a:r>
            <a:r>
              <a:rPr lang="ru-RU" sz="2400" b="1" dirty="0" smtClean="0"/>
              <a:t>  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595959"/>
                </a:solidFill>
                <a:ea typeface="Calibri"/>
                <a:cs typeface="Times New Roman"/>
              </a:rPr>
              <a:t>    </a:t>
            </a:r>
            <a:r>
              <a:rPr lang="ru-RU" sz="2400" b="1" dirty="0">
                <a:ea typeface="Calibri"/>
                <a:cs typeface="Times New Roman"/>
              </a:rPr>
              <a:t>рассеянности       является</a:t>
            </a:r>
            <a:r>
              <a:rPr lang="ru-RU" sz="2400" b="1" dirty="0" smtClean="0">
                <a:ea typeface="Calibri"/>
                <a:cs typeface="Times New Roman"/>
              </a:rPr>
              <a:t>:</a:t>
            </a:r>
          </a:p>
          <a:p>
            <a:pPr>
              <a:spcAft>
                <a:spcPts val="0"/>
              </a:spcAft>
            </a:pPr>
            <a:endParaRPr lang="ru-RU" sz="1000" b="1" dirty="0" smtClean="0">
              <a:solidFill>
                <a:srgbClr val="595959"/>
              </a:solidFill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ea typeface="Calibri"/>
                <a:cs typeface="Times New Roman"/>
              </a:rPr>
              <a:t>   </a:t>
            </a:r>
            <a:r>
              <a:rPr lang="ru-RU" b="1" dirty="0" smtClean="0">
                <a:ea typeface="Calibri"/>
                <a:cs typeface="Times New Roman"/>
              </a:rPr>
              <a:t>Чрезмерное увлечение </a:t>
            </a:r>
            <a:r>
              <a:rPr lang="ru-RU" b="1" dirty="0">
                <a:ea typeface="Calibri"/>
                <a:cs typeface="Times New Roman"/>
              </a:rPr>
              <a:t>чем-то одним, </a:t>
            </a:r>
            <a:r>
              <a:rPr lang="ru-RU" b="1" dirty="0" smtClean="0">
                <a:ea typeface="Calibri"/>
                <a:cs typeface="Times New Roman"/>
              </a:rPr>
              <a:t>  например</a:t>
            </a:r>
            <a:r>
              <a:rPr lang="ru-RU" b="1" dirty="0">
                <a:ea typeface="Calibri"/>
                <a:cs typeface="Times New Roman"/>
              </a:rPr>
              <a:t>, компьютерными играми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b="1" dirty="0" smtClean="0">
                <a:ea typeface="Calibri"/>
                <a:cs typeface="Times New Roman"/>
              </a:rPr>
              <a:t>Неправильное </a:t>
            </a:r>
            <a:r>
              <a:rPr lang="ru-RU" b="1" dirty="0">
                <a:ea typeface="Calibri"/>
                <a:cs typeface="Times New Roman"/>
              </a:rPr>
              <a:t>питание. Возможно, вашему ребёнку не хватает витаминов или минеральных веществ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b="1" dirty="0">
                <a:ea typeface="Calibri"/>
                <a:cs typeface="Times New Roman"/>
              </a:rPr>
              <a:t>Недосыпание. Укладывайте ребенка спать пораньше. Поговорите с ним: возможно причиной плохого сна являются ночные кошмары и страхи.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b="1" dirty="0">
                <a:ea typeface="Calibri"/>
                <a:cs typeface="Times New Roman"/>
              </a:rPr>
              <a:t>Усталость. Не переусердствуйте, стараясь развить у своего ребенка разнообразные таланты и отдавая его во всевозможные секции и кружки!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30" y="404664"/>
            <a:ext cx="2802283" cy="31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6" y="0"/>
            <a:ext cx="91518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1296" y="839034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002" y="764704"/>
            <a:ext cx="39171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Достаточно часто причиной таких состояний является </a:t>
            </a:r>
            <a:r>
              <a:rPr lang="ru-RU" sz="2400" b="1" i="1" dirty="0" err="1"/>
              <a:t>гиперактивность</a:t>
            </a:r>
            <a:r>
              <a:rPr lang="ru-RU" sz="2400" dirty="0"/>
              <a:t>. Ребенок расторможен, постоянно находится в движении, ни минуты не может усидеть на месте, хватается то за одно, то за другое, но ничем не может увлечься дольше двух минут, «не слышит» инструкций, занимается на общих занятиях чем-то своим?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6888" y="548680"/>
            <a:ext cx="4214192" cy="6425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Синдром Рассеянного Внимания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/>
              <a:t>По статистике, синдромом рассеянного внимания в той или иной форме страдают 3–7 процентов детей и около 2–4 процентов взрослых</a:t>
            </a:r>
            <a:r>
              <a:rPr lang="ru-RU" sz="2400" dirty="0" smtClean="0"/>
              <a:t>.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smtClean="0">
                <a:ea typeface="Calibri"/>
                <a:cs typeface="Times New Roman"/>
              </a:rPr>
              <a:t>Человек </a:t>
            </a:r>
            <a:r>
              <a:rPr lang="ru-RU" sz="2400" dirty="0">
                <a:ea typeface="Calibri"/>
                <a:cs typeface="Times New Roman"/>
              </a:rPr>
              <a:t>даже не догадывается, что причина его рассеянности кроется, по мнению исследователей, в дефиците специфических веществ, регулирующих поведение мозга.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73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254</Words>
  <Application>Microsoft Office PowerPoint</Application>
  <PresentationFormat>Экран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Вера</cp:lastModifiedBy>
  <cp:revision>10</cp:revision>
  <dcterms:created xsi:type="dcterms:W3CDTF">2011-12-05T19:52:05Z</dcterms:created>
  <dcterms:modified xsi:type="dcterms:W3CDTF">2015-09-28T16:43:35Z</dcterms:modified>
</cp:coreProperties>
</file>