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2" r:id="rId17"/>
    <p:sldId id="270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F%D0%B0%D1%80%D1%83%D1%81" TargetMode="External"/><Relationship Id="rId2" Type="http://schemas.openxmlformats.org/officeDocument/2006/relationships/hyperlink" Target="https://ru.wikipedia.org/wiki/%D0%A1%D1%83%D0%B4%D0%BD%D0%BE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ru.wikipedia.org/wiki/%D0%93%D1%80%D0%B5%D0%B1%D0%BD%D1%8B%D0%B5_%D1%81%D1%83%D0%B4%D0%B0" TargetMode="External"/><Relationship Id="rId4" Type="http://schemas.openxmlformats.org/officeDocument/2006/relationships/hyperlink" Target="https://ru.wikipedia.org/wiki/%D0%92%D0%B5%D1%82%D0%B5%D1%80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2%D0%B0%D0%BA%D0%B5%D0%BB%D0%B0%D0%B6" TargetMode="External"/><Relationship Id="rId2" Type="http://schemas.openxmlformats.org/officeDocument/2006/relationships/hyperlink" Target="https://ru.wikipedia.org/wiki/%D0%A0%D0%B0%D0%BD%D0%B3%D0%BE%D1%83%D1%82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hyperlink" Target="https://ru.wikipedia.org/wiki/%D0%9F%D0%B0%D1%80%D1%83%D1%81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0%D0%B5%D0%B9_(%D0%BC%D0%BE%D1%80%D1%81%D0%BA%D0%BE%D0%B9_%D1%82%D0%B5%D1%80%D0%BC%D0%B8%D0%BD)" TargetMode="External"/><Relationship Id="rId2" Type="http://schemas.openxmlformats.org/officeDocument/2006/relationships/hyperlink" Target="https://ru.wikipedia.org/wiki/%D0%9C%D0%B0%D1%87%D1%82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1%D1%83%D1%88%D0%BF%D1%80%D0%B8%D1%82" TargetMode="External"/><Relationship Id="rId5" Type="http://schemas.openxmlformats.org/officeDocument/2006/relationships/hyperlink" Target="https://ru.wikipedia.org/wiki/%D0%A1%D1%82%D0%B5%D0%BD%D1%8C%D0%B3%D0%B0" TargetMode="External"/><Relationship Id="rId4" Type="http://schemas.openxmlformats.org/officeDocument/2006/relationships/hyperlink" Target="https://ru.wikipedia.org/wiki/%D0%93%D0%B0%D1%84%D0%B5%D0%BB%D1%8C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3%D1%80%D0%BE%D1%82-%D0%BC%D0%B0%D1%87%D1%82%D0%B0" TargetMode="External"/><Relationship Id="rId2" Type="http://schemas.openxmlformats.org/officeDocument/2006/relationships/hyperlink" Target="https://ru.wikipedia.org/wiki/%D0%A4%D0%BE%D0%BA_(%D0%BC%D0%BE%D1%80%D1%81%D0%BA%D0%BE%D0%B9_%D1%82%D0%B5%D1%80%D0%BC%D0%B8%D0%BD)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ru.wikipedia.org/wiki/%D0%91%D0%B8%D0%B7%D0%B0%D0%BD%D1%8C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1%D0%B0%D1%80%D0%BA" TargetMode="External"/><Relationship Id="rId7" Type="http://schemas.openxmlformats.org/officeDocument/2006/relationships/hyperlink" Target="https://ru.wikipedia.org/wiki/%D0%A8%D1%85%D1%83%D0%BD%D0%B0" TargetMode="External"/><Relationship Id="rId2" Type="http://schemas.openxmlformats.org/officeDocument/2006/relationships/hyperlink" Target="https://ru.wikipedia.org/wiki/%D0%A4%D1%80%D0%B5%D0%B3%D0%B0%D1%8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1%D1%80%D0%B8%D0%B3%D0%B0%D0%BD%D1%82%D0%B8%D0%BD%D0%B0" TargetMode="External"/><Relationship Id="rId5" Type="http://schemas.openxmlformats.org/officeDocument/2006/relationships/hyperlink" Target="https://ru.wikipedia.org/wiki/%D0%91%D0%B0%D1%80%D0%BA%D0%B5%D0%BD%D1%82%D0%B8%D0%BD%D0%B0" TargetMode="External"/><Relationship Id="rId4" Type="http://schemas.openxmlformats.org/officeDocument/2006/relationships/hyperlink" Target="https://ru.wikipedia.org/wiki/%D0%91%D1%80%D0%B8%D0%B3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9%D0%BE%D0%BB" TargetMode="External"/><Relationship Id="rId2" Type="http://schemas.openxmlformats.org/officeDocument/2006/relationships/hyperlink" Target="https://ru.wikipedia.org/wiki/%D0%9A%D0%B5%D1%8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A2%D0%B5%D0%BD%D0%B4%D0%B5%D1%80_(%D0%BF%D0%B0%D1%80%D1%83%D1%81%D0%BD%D0%BE%D0%B5_%D1%81%D1%83%D0%B4%D0%BD%D0%BE)" TargetMode="External"/><Relationship Id="rId5" Type="http://schemas.openxmlformats.org/officeDocument/2006/relationships/hyperlink" Target="https://ru.wikipedia.org/wiki/%D0%A8%D0%BB%D1%8E%D0%BF_(%D1%82%D0%B8%D0%BF_%D0%BF%D0%B0%D1%80%D1%83%D1%81%D0%BD%D0%BE%D0%B3%D0%BE_%D0%B2%D0%BE%D0%BE%D1%80%D1%83%D0%B6%D0%B5%D0%BD%D0%B8%D1%8F)" TargetMode="External"/><Relationship Id="rId4" Type="http://schemas.openxmlformats.org/officeDocument/2006/relationships/hyperlink" Target="https://ru.wikipedia.org/wiki/%D0%9A%D1%8D%D1%8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39552" y="2924944"/>
            <a:ext cx="7772400" cy="1470025"/>
          </a:xfrm>
        </p:spPr>
        <p:txBody>
          <a:bodyPr>
            <a:normAutofit/>
          </a:bodyPr>
          <a:lstStyle/>
          <a:p>
            <a:r>
              <a:rPr lang="ru-RU" sz="6600" b="1" dirty="0" smtClean="0">
                <a:solidFill>
                  <a:srgbClr val="0070C0"/>
                </a:solidFill>
              </a:rPr>
              <a:t>ПАРУСНИКИ</a:t>
            </a:r>
            <a:endParaRPr lang="ru-RU" sz="6600" b="1" dirty="0">
              <a:solidFill>
                <a:srgbClr val="0070C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403648" y="4725144"/>
            <a:ext cx="6400800" cy="83894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Урок изобразительного искусства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Picture 2" descr="http://rusk.ru/images/2012/221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260648"/>
            <a:ext cx="4286250" cy="27289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g706.imageshack.us/img706/9447/image00020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11560" y="260648"/>
            <a:ext cx="7543800" cy="55816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images.forwallpaper.com/files/thumbs/preview/15/150171__ship-cornelis-de-vries_p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39552" y="260648"/>
            <a:ext cx="7696200" cy="57721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s://artchive.ru/res/media/big/work/9148/914834472201632a58020ce5d163e766.jpg?a0b7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827584" y="332656"/>
            <a:ext cx="7620000" cy="51720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allphoto.in.ua/photo/10/es2095326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187624" y="620688"/>
            <a:ext cx="7584843" cy="56886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www.tonova.lv/wp-content/uploads/2015/07/%D1%8F%D1%85%D1%82%D0%B0-6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79512" y="620688"/>
            <a:ext cx="8388424" cy="55922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img706.imageshack.us/img706/2076/image00022c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67544" y="404664"/>
            <a:ext cx="7543800" cy="55340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fullref.ru/files/191/11e30692a1fcfa301337eb97341407cf.html_files/0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195736" y="332656"/>
            <a:ext cx="4933950" cy="6096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rusk.ru/images/2012/22111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043608" y="1196752"/>
            <a:ext cx="6107481" cy="38884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1470025"/>
          </a:xfrm>
        </p:spPr>
        <p:txBody>
          <a:bodyPr/>
          <a:lstStyle/>
          <a:p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ПАРУСНИКИ</a:t>
            </a:r>
            <a:endParaRPr lang="ru-RU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3284984"/>
            <a:ext cx="7088832" cy="2353816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Парусное судно</a:t>
            </a:r>
            <a:r>
              <a:rPr lang="ru-RU" dirty="0" smtClean="0">
                <a:solidFill>
                  <a:schemeClr val="tx1"/>
                </a:solidFill>
              </a:rPr>
              <a:t> (парусник) — </a:t>
            </a:r>
            <a:r>
              <a:rPr lang="ru-RU" dirty="0" smtClean="0">
                <a:solidFill>
                  <a:schemeClr val="tx1"/>
                </a:solidFill>
                <a:hlinkClick r:id="rId2" tooltip="Судно"/>
              </a:rPr>
              <a:t>судно</a:t>
            </a:r>
            <a:r>
              <a:rPr lang="ru-RU" dirty="0" smtClean="0">
                <a:solidFill>
                  <a:schemeClr val="tx1"/>
                </a:solidFill>
              </a:rPr>
              <a:t>, которое использует </a:t>
            </a:r>
            <a:r>
              <a:rPr lang="ru-RU" dirty="0" smtClean="0">
                <a:solidFill>
                  <a:schemeClr val="tx1"/>
                </a:solidFill>
                <a:hlinkClick r:id="rId3" tooltip="Парус"/>
              </a:rPr>
              <a:t>парус</a:t>
            </a:r>
            <a:r>
              <a:rPr lang="ru-RU" dirty="0" smtClean="0">
                <a:solidFill>
                  <a:schemeClr val="tx1"/>
                </a:solidFill>
              </a:rPr>
              <a:t> и силу </a:t>
            </a:r>
            <a:r>
              <a:rPr lang="ru-RU" dirty="0" smtClean="0">
                <a:solidFill>
                  <a:schemeClr val="tx1"/>
                </a:solidFill>
                <a:hlinkClick r:id="rId4" tooltip="Ветер"/>
              </a:rPr>
              <a:t>ветра</a:t>
            </a:r>
            <a:r>
              <a:rPr lang="ru-RU" dirty="0" smtClean="0">
                <a:solidFill>
                  <a:schemeClr val="tx1"/>
                </a:solidFill>
              </a:rPr>
              <a:t> для движения. Первые парусные и парусно-</a:t>
            </a:r>
            <a:r>
              <a:rPr lang="ru-RU" u="sng" dirty="0" smtClean="0">
                <a:solidFill>
                  <a:schemeClr val="tx1"/>
                </a:solidFill>
                <a:hlinkClick r:id="rId5" tooltip="Гребные суда"/>
              </a:rPr>
              <a:t>гребные</a:t>
            </a:r>
            <a:r>
              <a:rPr lang="ru-RU" dirty="0" smtClean="0">
                <a:solidFill>
                  <a:schemeClr val="tx1"/>
                </a:solidFill>
              </a:rPr>
              <a:t> суда появились несколько тысяч лет назад в эпоху древнейших цивилизаций. Парусные суда способны развивать скорость, превышающую скорость ветра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Устройство парусного судна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Классическая схема парусного судна включает четыре части: </a:t>
            </a:r>
            <a:r>
              <a:rPr lang="ru-RU" b="1" dirty="0" smtClean="0">
                <a:solidFill>
                  <a:srgbClr val="0033CC"/>
                </a:solidFill>
              </a:rPr>
              <a:t>корпус,</a:t>
            </a:r>
            <a:r>
              <a:rPr lang="ru-RU" b="1" dirty="0" smtClean="0"/>
              <a:t> </a:t>
            </a:r>
            <a:r>
              <a:rPr lang="ru-RU" b="1" dirty="0" smtClean="0">
                <a:hlinkClick r:id="rId2" tooltip="Рангоут"/>
              </a:rPr>
              <a:t>рангоут</a:t>
            </a:r>
            <a:r>
              <a:rPr lang="ru-RU" b="1" dirty="0" smtClean="0"/>
              <a:t>, </a:t>
            </a:r>
            <a:r>
              <a:rPr lang="ru-RU" b="1" dirty="0" smtClean="0">
                <a:hlinkClick r:id="rId3" tooltip="Такелаж"/>
              </a:rPr>
              <a:t>такелаж</a:t>
            </a:r>
            <a:r>
              <a:rPr lang="ru-RU" b="1" dirty="0" smtClean="0"/>
              <a:t> и </a:t>
            </a:r>
            <a:r>
              <a:rPr lang="ru-RU" b="1" dirty="0" smtClean="0">
                <a:hlinkClick r:id="rId4" tooltip="Парус"/>
              </a:rPr>
              <a:t>паруса</a:t>
            </a:r>
            <a:r>
              <a:rPr lang="ru-RU" dirty="0" smtClean="0"/>
              <a:t>.</a:t>
            </a:r>
          </a:p>
        </p:txBody>
      </p:sp>
      <p:pic>
        <p:nvPicPr>
          <p:cNvPr id="8194" name="Picture 2" descr="http://img-fotki.yandex.ru/get/15516/316053713.138/0_f7df4_88d15a3c_ori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35896" y="3212976"/>
            <a:ext cx="5188124" cy="32396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33CC"/>
                </a:solidFill>
              </a:rPr>
              <a:t>Рангоут</a:t>
            </a:r>
            <a:endParaRPr lang="ru-RU" dirty="0">
              <a:solidFill>
                <a:srgbClr val="0033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0033CC"/>
                </a:solidFill>
              </a:rPr>
              <a:t>Рангоут</a:t>
            </a:r>
            <a:r>
              <a:rPr lang="ru-RU" dirty="0" smtClean="0"/>
              <a:t> — система </a:t>
            </a:r>
            <a:r>
              <a:rPr lang="ru-RU" dirty="0" smtClean="0">
                <a:hlinkClick r:id="rId2" tooltip="Мачта"/>
              </a:rPr>
              <a:t>мачт</a:t>
            </a:r>
            <a:r>
              <a:rPr lang="ru-RU" dirty="0" smtClean="0"/>
              <a:t>, </a:t>
            </a:r>
            <a:r>
              <a:rPr lang="ru-RU" dirty="0" smtClean="0">
                <a:hlinkClick r:id="rId3" tooltip="Рей (морской термин)"/>
              </a:rPr>
              <a:t>реев</a:t>
            </a:r>
            <a:r>
              <a:rPr lang="ru-RU" dirty="0" smtClean="0"/>
              <a:t>, </a:t>
            </a:r>
            <a:r>
              <a:rPr lang="ru-RU" dirty="0" smtClean="0">
                <a:hlinkClick r:id="rId4" tooltip="Гафель"/>
              </a:rPr>
              <a:t>гафелей</a:t>
            </a:r>
            <a:r>
              <a:rPr lang="ru-RU" dirty="0" smtClean="0"/>
              <a:t> и других конструкций, предназначенных для размещения парусов, сигнальных огней, постов наблюдения и т. п. Рангоут может быть неподвижным (мачты, </a:t>
            </a:r>
            <a:r>
              <a:rPr lang="ru-RU" dirty="0" smtClean="0">
                <a:hlinkClick r:id="rId5" tooltip="Стеньга"/>
              </a:rPr>
              <a:t>стеньги</a:t>
            </a:r>
            <a:r>
              <a:rPr lang="ru-RU" dirty="0" smtClean="0"/>
              <a:t>, </a:t>
            </a:r>
            <a:r>
              <a:rPr lang="ru-RU" dirty="0" smtClean="0">
                <a:hlinkClick r:id="rId6" tooltip="Бушприт"/>
              </a:rPr>
              <a:t>бушприт</a:t>
            </a:r>
            <a:r>
              <a:rPr lang="ru-RU" dirty="0" smtClean="0"/>
              <a:t>)</a:t>
            </a:r>
          </a:p>
          <a:p>
            <a:r>
              <a:rPr lang="ru-RU" dirty="0" smtClean="0"/>
              <a:t> и подвижным (реи, гафели, гики).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33CC"/>
                </a:solidFill>
              </a:rPr>
              <a:t>Такелаж</a:t>
            </a:r>
            <a:endParaRPr lang="ru-RU" dirty="0">
              <a:solidFill>
                <a:srgbClr val="0033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Такелаж разделяется на </a:t>
            </a:r>
            <a:r>
              <a:rPr lang="ru-RU" b="1" i="1" dirty="0" smtClean="0">
                <a:solidFill>
                  <a:srgbClr val="0033CC"/>
                </a:solidFill>
              </a:rPr>
              <a:t>стоячий и бегучий.</a:t>
            </a:r>
          </a:p>
          <a:p>
            <a:r>
              <a:rPr lang="ru-RU" b="1" i="1" dirty="0" smtClean="0">
                <a:solidFill>
                  <a:srgbClr val="0033CC"/>
                </a:solidFill>
              </a:rPr>
              <a:t>Стоячий</a:t>
            </a:r>
            <a:r>
              <a:rPr lang="ru-RU" dirty="0" smtClean="0">
                <a:solidFill>
                  <a:srgbClr val="0033CC"/>
                </a:solidFill>
              </a:rPr>
              <a:t> </a:t>
            </a:r>
            <a:r>
              <a:rPr lang="ru-RU" dirty="0" smtClean="0"/>
              <a:t>такелаж служит для удерживания на месте рангоута и играет роль растяжек. Тросы стоячего такелажа на современных судах выполняются, как правило, из оцинкованной стали или нержавеющей стали.</a:t>
            </a:r>
          </a:p>
          <a:p>
            <a:r>
              <a:rPr lang="ru-RU" b="1" i="1" dirty="0" smtClean="0">
                <a:solidFill>
                  <a:srgbClr val="0033CC"/>
                </a:solidFill>
              </a:rPr>
              <a:t>Бегучий </a:t>
            </a:r>
            <a:r>
              <a:rPr lang="ru-RU" dirty="0" smtClean="0"/>
              <a:t>такелаж предназначен для управления парусами — их подъёма, уборки и т. п.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33CC"/>
                </a:solidFill>
              </a:rPr>
              <a:t>Паруса</a:t>
            </a:r>
            <a:endParaRPr lang="ru-RU" dirty="0">
              <a:solidFill>
                <a:srgbClr val="0033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ru-RU" i="1" dirty="0" smtClean="0"/>
          </a:p>
          <a:p>
            <a:r>
              <a:rPr lang="ru-RU" b="1" i="1" dirty="0" smtClean="0">
                <a:solidFill>
                  <a:srgbClr val="0033CC"/>
                </a:solidFill>
              </a:rPr>
              <a:t>Парус</a:t>
            </a:r>
            <a:r>
              <a:rPr lang="ru-RU" dirty="0" smtClean="0"/>
              <a:t> — движитель парусного судна — кусок материи, на современных судах — синтетической, крепящейся к рангоуту с помощью такелажа, позволяющий трансформировать энергию ветра в движение судна. Паруса разделяются на</a:t>
            </a:r>
            <a:r>
              <a:rPr lang="ru-RU" dirty="0" smtClean="0">
                <a:solidFill>
                  <a:srgbClr val="0033CC"/>
                </a:solidFill>
              </a:rPr>
              <a:t> прямые и косые.</a:t>
            </a:r>
          </a:p>
          <a:p>
            <a:r>
              <a:rPr lang="ru-RU" b="1" dirty="0" smtClean="0">
                <a:solidFill>
                  <a:srgbClr val="0033CC"/>
                </a:solidFill>
              </a:rPr>
              <a:t>Прямые </a:t>
            </a:r>
            <a:r>
              <a:rPr lang="ru-RU" dirty="0" smtClean="0"/>
              <a:t>паруса имеют форму равнобокой трапеции, </a:t>
            </a:r>
            <a:r>
              <a:rPr lang="ru-RU" b="1" dirty="0" smtClean="0">
                <a:solidFill>
                  <a:srgbClr val="0033CC"/>
                </a:solidFill>
              </a:rPr>
              <a:t>косые</a:t>
            </a:r>
            <a:r>
              <a:rPr lang="ru-RU" dirty="0" smtClean="0"/>
              <a:t> — форму треугольника или неравнобокой трапеции. Использование косых парусов позволяет судну двигаться круто к ветру.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Классификация парусных судов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все парусные суда делятся на две категории:</a:t>
            </a:r>
          </a:p>
          <a:p>
            <a:r>
              <a:rPr lang="ru-RU" dirty="0" smtClean="0"/>
              <a:t> </a:t>
            </a:r>
            <a:r>
              <a:rPr lang="ru-RU" b="1" dirty="0" smtClean="0">
                <a:solidFill>
                  <a:srgbClr val="0033CC"/>
                </a:solidFill>
              </a:rPr>
              <a:t>большие</a:t>
            </a:r>
            <a:r>
              <a:rPr lang="ru-RU" dirty="0" smtClean="0"/>
              <a:t> парусные суда — имеющие </a:t>
            </a:r>
            <a:r>
              <a:rPr lang="ru-RU" dirty="0" smtClean="0">
                <a:hlinkClick r:id="rId2" tooltip="Фок (морской термин)"/>
              </a:rPr>
              <a:t>фок</a:t>
            </a:r>
            <a:r>
              <a:rPr lang="ru-RU" dirty="0" smtClean="0"/>
              <a:t>-мачту и </a:t>
            </a:r>
            <a:r>
              <a:rPr lang="ru-RU" dirty="0" smtClean="0">
                <a:hlinkClick r:id="rId3" tooltip="Грот-мачта"/>
              </a:rPr>
              <a:t>грот</a:t>
            </a:r>
            <a:r>
              <a:rPr lang="ru-RU" dirty="0" smtClean="0"/>
              <a:t>-мачту, </a:t>
            </a:r>
          </a:p>
          <a:p>
            <a:r>
              <a:rPr lang="ru-RU" dirty="0" smtClean="0"/>
              <a:t>и </a:t>
            </a:r>
            <a:r>
              <a:rPr lang="ru-RU" b="1" dirty="0" smtClean="0">
                <a:solidFill>
                  <a:srgbClr val="0033CC"/>
                </a:solidFill>
              </a:rPr>
              <a:t>малые </a:t>
            </a:r>
            <a:r>
              <a:rPr lang="ru-RU" dirty="0" smtClean="0"/>
              <a:t>парусные суда — имеющие грот-мачту и </a:t>
            </a:r>
            <a:r>
              <a:rPr lang="ru-RU" dirty="0" smtClean="0">
                <a:hlinkClick r:id="rId4" tooltip="Бизань"/>
              </a:rPr>
              <a:t>бизань</a:t>
            </a:r>
            <a:r>
              <a:rPr lang="ru-RU" dirty="0" smtClean="0"/>
              <a:t>-мачту, либо имеющие единственную мачту.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Большие парусные суда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>
                <a:hlinkClick r:id="rId2" tooltip="Фрегат"/>
              </a:rPr>
              <a:t>Фрегат</a:t>
            </a:r>
            <a:r>
              <a:rPr lang="ru-RU" dirty="0" smtClean="0"/>
              <a:t> (корабль) — судно, имеющее не менее трёх мачт с прямыми парусами </a:t>
            </a:r>
          </a:p>
          <a:p>
            <a:r>
              <a:rPr lang="ru-RU" dirty="0" smtClean="0">
                <a:hlinkClick r:id="rId3" tooltip="Барк"/>
              </a:rPr>
              <a:t>Барк</a:t>
            </a:r>
            <a:r>
              <a:rPr lang="ru-RU" dirty="0" smtClean="0"/>
              <a:t> — судно, имеющее не менее трёх мачт, с прямыми парусами и косыми парусами </a:t>
            </a:r>
          </a:p>
          <a:p>
            <a:r>
              <a:rPr lang="ru-RU" dirty="0" smtClean="0">
                <a:hlinkClick r:id="rId4" tooltip="Бриг"/>
              </a:rPr>
              <a:t>Бриг</a:t>
            </a:r>
            <a:r>
              <a:rPr lang="ru-RU" dirty="0" smtClean="0"/>
              <a:t> — судно, имеющее две мачты с прямыми парусами</a:t>
            </a:r>
          </a:p>
          <a:p>
            <a:r>
              <a:rPr lang="ru-RU" dirty="0" smtClean="0"/>
              <a:t>Суда со смешанным парусным вооружением </a:t>
            </a:r>
            <a:r>
              <a:rPr lang="ru-RU" dirty="0" err="1" smtClean="0">
                <a:hlinkClick r:id="rId5" tooltip="Баркентина"/>
              </a:rPr>
              <a:t>Баркентина</a:t>
            </a:r>
            <a:r>
              <a:rPr lang="ru-RU" dirty="0" smtClean="0"/>
              <a:t> (шхуна-барк) — судно, имеющее не менее трёх мачт, с прямыми парусами и косыми парусами на всех остальных мачтах </a:t>
            </a:r>
          </a:p>
          <a:p>
            <a:r>
              <a:rPr lang="ru-RU" dirty="0" smtClean="0">
                <a:hlinkClick r:id="rId6" tooltip="Бригантина"/>
              </a:rPr>
              <a:t>Бригантина</a:t>
            </a:r>
            <a:r>
              <a:rPr lang="ru-RU" dirty="0" smtClean="0"/>
              <a:t> (шхуна-бриг) — судно, имеющее две мачты, с прямыми парусами и косыми парусами</a:t>
            </a:r>
          </a:p>
          <a:p>
            <a:r>
              <a:rPr lang="ru-RU" dirty="0" smtClean="0"/>
              <a:t> </a:t>
            </a:r>
            <a:r>
              <a:rPr lang="ru-RU" dirty="0" smtClean="0">
                <a:hlinkClick r:id="rId7" tooltip="Шхуна"/>
              </a:rPr>
              <a:t>Шхуна</a:t>
            </a:r>
            <a:r>
              <a:rPr lang="ru-RU" dirty="0" smtClean="0"/>
              <a:t> — судно, имеющее не менее двух мачт с косыми парусами на всех мачтах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Малые парусные суда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>
                <a:hlinkClick r:id="rId2" tooltip="Кеч"/>
              </a:rPr>
              <a:t>Кеч</a:t>
            </a:r>
            <a:r>
              <a:rPr lang="ru-RU" dirty="0" smtClean="0"/>
              <a:t> — полуторамачтовое судно, бизань-мачта которого находится впереди головки руля</a:t>
            </a:r>
          </a:p>
          <a:p>
            <a:r>
              <a:rPr lang="ru-RU" dirty="0" smtClean="0">
                <a:hlinkClick r:id="rId3" tooltip="Йол"/>
              </a:rPr>
              <a:t>Иол</a:t>
            </a:r>
            <a:r>
              <a:rPr lang="ru-RU" dirty="0" smtClean="0"/>
              <a:t> — полуторамачтовое судно, бизань-мачта которого находится позади головки руля</a:t>
            </a:r>
          </a:p>
          <a:p>
            <a:r>
              <a:rPr lang="ru-RU" dirty="0" smtClean="0">
                <a:hlinkClick r:id="rId4" tooltip="Кэт"/>
              </a:rPr>
              <a:t>Кэт</a:t>
            </a:r>
            <a:r>
              <a:rPr lang="ru-RU" dirty="0" smtClean="0"/>
              <a:t> — судно с одним парусом</a:t>
            </a:r>
          </a:p>
          <a:p>
            <a:r>
              <a:rPr lang="ru-RU" dirty="0" smtClean="0">
                <a:hlinkClick r:id="rId5" tooltip="Шлюп (тип парусного вооружения)"/>
              </a:rPr>
              <a:t>Шлюп</a:t>
            </a:r>
            <a:r>
              <a:rPr lang="ru-RU" dirty="0" smtClean="0"/>
              <a:t> — судно с одним парусом на мачте </a:t>
            </a:r>
          </a:p>
          <a:p>
            <a:r>
              <a:rPr lang="ru-RU" dirty="0" smtClean="0">
                <a:hlinkClick r:id="rId6" tooltip="Тендер (парусное судно)"/>
              </a:rPr>
              <a:t>Тендер</a:t>
            </a:r>
            <a:r>
              <a:rPr lang="ru-RU" dirty="0" smtClean="0"/>
              <a:t> — судно, имеющее один или несколько парусов на мачте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92</Words>
  <Application>Microsoft Office PowerPoint</Application>
  <PresentationFormat>Экран (4:3)</PresentationFormat>
  <Paragraphs>34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ПАРУСНИКИ</vt:lpstr>
      <vt:lpstr>ПАРУСНИКИ</vt:lpstr>
      <vt:lpstr>Устройство парусного судна</vt:lpstr>
      <vt:lpstr>Рангоут</vt:lpstr>
      <vt:lpstr>Такелаж</vt:lpstr>
      <vt:lpstr>Паруса</vt:lpstr>
      <vt:lpstr>Классификация парусных судов </vt:lpstr>
      <vt:lpstr>Большие парусные суда</vt:lpstr>
      <vt:lpstr>Малые парусные суда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ПАРУСНИКИ</dc:title>
  <cp:lastModifiedBy>FurVector</cp:lastModifiedBy>
  <cp:revision>5</cp:revision>
  <dcterms:modified xsi:type="dcterms:W3CDTF">2015-09-28T15:40:49Z</dcterms:modified>
</cp:coreProperties>
</file>