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1398" autoAdjust="0"/>
  </p:normalViewPr>
  <p:slideViewPr>
    <p:cSldViewPr>
      <p:cViewPr varScale="1">
        <p:scale>
          <a:sx n="66" d="100"/>
          <a:sy n="66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FDC5C-90DC-4E2E-97AB-A1D8E1E0396B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D7ED36C-6B8E-4005-9780-2C756758FCBB}">
      <dgm:prSet phldrT="[Текст]"/>
      <dgm:spPr/>
      <dgm:t>
        <a:bodyPr/>
        <a:lstStyle/>
        <a:p>
          <a:r>
            <a:rPr lang="ru-RU" dirty="0" smtClean="0"/>
            <a:t>Урок-проект</a:t>
          </a:r>
          <a:endParaRPr lang="ru-RU" dirty="0"/>
        </a:p>
      </dgm:t>
    </dgm:pt>
    <dgm:pt modelId="{5F27CA97-5E84-4CD3-A363-DF66883CFDC8}" type="parTrans" cxnId="{38FA0858-12FB-4FAC-94C7-0ED52A409EFA}">
      <dgm:prSet/>
      <dgm:spPr/>
      <dgm:t>
        <a:bodyPr/>
        <a:lstStyle/>
        <a:p>
          <a:endParaRPr lang="ru-RU"/>
        </a:p>
      </dgm:t>
    </dgm:pt>
    <dgm:pt modelId="{98E10C62-12A4-414A-B244-1B7D1FFD4E9F}" type="sibTrans" cxnId="{38FA0858-12FB-4FAC-94C7-0ED52A409EFA}">
      <dgm:prSet/>
      <dgm:spPr/>
      <dgm:t>
        <a:bodyPr/>
        <a:lstStyle/>
        <a:p>
          <a:endParaRPr lang="ru-RU"/>
        </a:p>
      </dgm:t>
    </dgm:pt>
    <dgm:pt modelId="{CDFF9277-0BC0-4FA1-A66C-4BEB4D4C36F8}">
      <dgm:prSet phldrT="[Текст]"/>
      <dgm:spPr/>
      <dgm:t>
        <a:bodyPr/>
        <a:lstStyle/>
        <a:p>
          <a:r>
            <a:rPr lang="ru-RU" dirty="0" smtClean="0"/>
            <a:t>Урок-спектакль</a:t>
          </a:r>
          <a:endParaRPr lang="ru-RU" dirty="0"/>
        </a:p>
      </dgm:t>
    </dgm:pt>
    <dgm:pt modelId="{35051888-4C4B-4740-84F0-16DB17D73BB9}" type="parTrans" cxnId="{E1F2D17F-A2B4-4953-BD82-74EAD63083BF}">
      <dgm:prSet/>
      <dgm:spPr/>
      <dgm:t>
        <a:bodyPr/>
        <a:lstStyle/>
        <a:p>
          <a:endParaRPr lang="ru-RU"/>
        </a:p>
      </dgm:t>
    </dgm:pt>
    <dgm:pt modelId="{6F29343B-0273-45FF-B00E-88512DD0B5C3}" type="sibTrans" cxnId="{E1F2D17F-A2B4-4953-BD82-74EAD63083BF}">
      <dgm:prSet/>
      <dgm:spPr/>
      <dgm:t>
        <a:bodyPr/>
        <a:lstStyle/>
        <a:p>
          <a:endParaRPr lang="ru-RU"/>
        </a:p>
      </dgm:t>
    </dgm:pt>
    <dgm:pt modelId="{8EF46A93-E5C8-41CB-BFF7-DD2652A9F968}">
      <dgm:prSet phldrT="[Текст]"/>
      <dgm:spPr/>
      <dgm:t>
        <a:bodyPr/>
        <a:lstStyle/>
        <a:p>
          <a:r>
            <a:rPr lang="ru-RU" dirty="0" smtClean="0"/>
            <a:t>Урок-праздник</a:t>
          </a:r>
          <a:endParaRPr lang="ru-RU" dirty="0"/>
        </a:p>
      </dgm:t>
    </dgm:pt>
    <dgm:pt modelId="{430B0037-A69A-4583-9429-7DD6DC1B7849}" type="parTrans" cxnId="{5F2653B1-DD16-4269-8DA6-6E4B7CF64BE4}">
      <dgm:prSet/>
      <dgm:spPr/>
      <dgm:t>
        <a:bodyPr/>
        <a:lstStyle/>
        <a:p>
          <a:endParaRPr lang="ru-RU"/>
        </a:p>
      </dgm:t>
    </dgm:pt>
    <dgm:pt modelId="{23110603-C549-42D5-9F7C-4B4E41B7B6FF}" type="sibTrans" cxnId="{5F2653B1-DD16-4269-8DA6-6E4B7CF64BE4}">
      <dgm:prSet/>
      <dgm:spPr/>
      <dgm:t>
        <a:bodyPr/>
        <a:lstStyle/>
        <a:p>
          <a:endParaRPr lang="ru-RU"/>
        </a:p>
      </dgm:t>
    </dgm:pt>
    <dgm:pt modelId="{98D100BA-9246-4571-8988-F9D64026C54B}">
      <dgm:prSet phldrT="[Текст]"/>
      <dgm:spPr/>
      <dgm:t>
        <a:bodyPr/>
        <a:lstStyle/>
        <a:p>
          <a:r>
            <a:rPr lang="ru-RU" dirty="0" smtClean="0"/>
            <a:t>Урок-интервью</a:t>
          </a:r>
          <a:endParaRPr lang="ru-RU" dirty="0"/>
        </a:p>
      </dgm:t>
    </dgm:pt>
    <dgm:pt modelId="{24805A2C-CADA-4125-97C0-57B1C5972E6E}" type="parTrans" cxnId="{D1154508-909C-40FE-BE64-4313FBD605DD}">
      <dgm:prSet/>
      <dgm:spPr/>
      <dgm:t>
        <a:bodyPr/>
        <a:lstStyle/>
        <a:p>
          <a:endParaRPr lang="ru-RU"/>
        </a:p>
      </dgm:t>
    </dgm:pt>
    <dgm:pt modelId="{C1B3FB6D-BE2B-46B7-BC58-8E1E2B22C989}" type="sibTrans" cxnId="{D1154508-909C-40FE-BE64-4313FBD605DD}">
      <dgm:prSet/>
      <dgm:spPr/>
      <dgm:t>
        <a:bodyPr/>
        <a:lstStyle/>
        <a:p>
          <a:endParaRPr lang="ru-RU"/>
        </a:p>
      </dgm:t>
    </dgm:pt>
    <dgm:pt modelId="{3D036BA6-1823-4031-B5FB-4C6D07ED57BA}">
      <dgm:prSet phldrT="[Текст]"/>
      <dgm:spPr/>
      <dgm:t>
        <a:bodyPr/>
        <a:lstStyle/>
        <a:p>
          <a:r>
            <a:rPr lang="ru-RU" dirty="0" smtClean="0"/>
            <a:t>Урок-мюзикл</a:t>
          </a:r>
          <a:endParaRPr lang="ru-RU" dirty="0"/>
        </a:p>
      </dgm:t>
    </dgm:pt>
    <dgm:pt modelId="{E77674BF-9463-4EDF-91AE-1B247965AB7A}" type="parTrans" cxnId="{4C78B201-0A0E-416D-B6B6-8A37CF0B9449}">
      <dgm:prSet/>
      <dgm:spPr/>
      <dgm:t>
        <a:bodyPr/>
        <a:lstStyle/>
        <a:p>
          <a:endParaRPr lang="ru-RU"/>
        </a:p>
      </dgm:t>
    </dgm:pt>
    <dgm:pt modelId="{1FC453F5-127C-4F88-8442-7B132BC65D31}" type="sibTrans" cxnId="{4C78B201-0A0E-416D-B6B6-8A37CF0B9449}">
      <dgm:prSet/>
      <dgm:spPr/>
      <dgm:t>
        <a:bodyPr/>
        <a:lstStyle/>
        <a:p>
          <a:endParaRPr lang="ru-RU"/>
        </a:p>
      </dgm:t>
    </dgm:pt>
    <dgm:pt modelId="{C4F1BA91-EFC7-4BD4-8FC7-33DA5F6FDD0A}">
      <dgm:prSet phldrT="[Текст]"/>
      <dgm:spPr/>
      <dgm:t>
        <a:bodyPr/>
        <a:lstStyle/>
        <a:p>
          <a:r>
            <a:rPr lang="ru-RU" dirty="0" smtClean="0"/>
            <a:t>Урок-игра</a:t>
          </a:r>
          <a:endParaRPr lang="ru-RU" dirty="0"/>
        </a:p>
      </dgm:t>
    </dgm:pt>
    <dgm:pt modelId="{4D0D3BA4-3AC2-4013-9E88-908FA27FBA0B}" type="parTrans" cxnId="{13B3A63C-324B-4515-B859-1D8B974AFB6F}">
      <dgm:prSet/>
      <dgm:spPr/>
      <dgm:t>
        <a:bodyPr/>
        <a:lstStyle/>
        <a:p>
          <a:endParaRPr lang="ru-RU"/>
        </a:p>
      </dgm:t>
    </dgm:pt>
    <dgm:pt modelId="{0ADED251-A13B-4DE2-858B-06536D07AE2C}" type="sibTrans" cxnId="{13B3A63C-324B-4515-B859-1D8B974AFB6F}">
      <dgm:prSet/>
      <dgm:spPr/>
      <dgm:t>
        <a:bodyPr/>
        <a:lstStyle/>
        <a:p>
          <a:endParaRPr lang="ru-RU"/>
        </a:p>
      </dgm:t>
    </dgm:pt>
    <dgm:pt modelId="{B2767D10-570B-4415-BF90-3A90BEC995B3}">
      <dgm:prSet phldrT="[Текст]"/>
      <dgm:spPr/>
      <dgm:t>
        <a:bodyPr/>
        <a:lstStyle/>
        <a:p>
          <a:r>
            <a:rPr lang="ru-RU" dirty="0" smtClean="0"/>
            <a:t>Урок-творчество</a:t>
          </a:r>
          <a:endParaRPr lang="ru-RU" dirty="0"/>
        </a:p>
      </dgm:t>
    </dgm:pt>
    <dgm:pt modelId="{904CED5E-D00C-4013-9829-E60C38839529}" type="parTrans" cxnId="{D53F62AF-55E7-4A49-98B2-A0068FBFAA87}">
      <dgm:prSet/>
      <dgm:spPr/>
      <dgm:t>
        <a:bodyPr/>
        <a:lstStyle/>
        <a:p>
          <a:endParaRPr lang="ru-RU"/>
        </a:p>
      </dgm:t>
    </dgm:pt>
    <dgm:pt modelId="{B1222603-717F-4025-8107-954BC7AAEE9A}" type="sibTrans" cxnId="{D53F62AF-55E7-4A49-98B2-A0068FBFAA87}">
      <dgm:prSet/>
      <dgm:spPr/>
      <dgm:t>
        <a:bodyPr/>
        <a:lstStyle/>
        <a:p>
          <a:endParaRPr lang="ru-RU"/>
        </a:p>
      </dgm:t>
    </dgm:pt>
    <dgm:pt modelId="{CBEB5B7F-953E-4DBB-9AC5-4F8CD01942FB}" type="pres">
      <dgm:prSet presAssocID="{4C0FDC5C-90DC-4E2E-97AB-A1D8E1E039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F1A3B9-9B0F-492D-828E-2BE8294BFA05}" type="pres">
      <dgm:prSet presAssocID="{4C0FDC5C-90DC-4E2E-97AB-A1D8E1E0396B}" presName="cycle" presStyleCnt="0"/>
      <dgm:spPr/>
      <dgm:t>
        <a:bodyPr/>
        <a:lstStyle/>
        <a:p>
          <a:endParaRPr lang="ru-RU"/>
        </a:p>
      </dgm:t>
    </dgm:pt>
    <dgm:pt modelId="{CE2298A8-46E1-4414-8428-CF2FB8268FE7}" type="pres">
      <dgm:prSet presAssocID="{2D7ED36C-6B8E-4005-9780-2C756758FCBB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FA0FB-4F78-45A5-829F-D11E9AF24A07}" type="pres">
      <dgm:prSet presAssocID="{98E10C62-12A4-414A-B244-1B7D1FFD4E9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EA7118F-744C-4521-A404-939074DCFF3A}" type="pres">
      <dgm:prSet presAssocID="{CDFF9277-0BC0-4FA1-A66C-4BEB4D4C36F8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B79AB-4DA2-4AB4-9326-B7A0BF699E6C}" type="pres">
      <dgm:prSet presAssocID="{8EF46A93-E5C8-41CB-BFF7-DD2652A9F968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E54AB-7C48-4E8D-90C6-F89E7D6D6D2E}" type="pres">
      <dgm:prSet presAssocID="{98D100BA-9246-4571-8988-F9D64026C54B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BB681-380F-41A0-9FBB-45D04E7C27E6}" type="pres">
      <dgm:prSet presAssocID="{3D036BA6-1823-4031-B5FB-4C6D07ED57BA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4D124-6A13-45B7-8D1D-F1B21B94E3C8}" type="pres">
      <dgm:prSet presAssocID="{C4F1BA91-EFC7-4BD4-8FC7-33DA5F6FDD0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1786A-0AF3-46D2-8E49-D8121D025213}" type="pres">
      <dgm:prSet presAssocID="{B2767D10-570B-4415-BF90-3A90BEC995B3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D30440-EA3C-4776-AEF5-F15AE8A90F6B}" type="presOf" srcId="{2D7ED36C-6B8E-4005-9780-2C756758FCBB}" destId="{CE2298A8-46E1-4414-8428-CF2FB8268FE7}" srcOrd="0" destOrd="0" presId="urn:microsoft.com/office/officeart/2005/8/layout/cycle3"/>
    <dgm:cxn modelId="{C7D9E2CD-1B0E-480E-9D3B-9A27483ADED1}" type="presOf" srcId="{98E10C62-12A4-414A-B244-1B7D1FFD4E9F}" destId="{E25FA0FB-4F78-45A5-829F-D11E9AF24A07}" srcOrd="0" destOrd="0" presId="urn:microsoft.com/office/officeart/2005/8/layout/cycle3"/>
    <dgm:cxn modelId="{E1F2D17F-A2B4-4953-BD82-74EAD63083BF}" srcId="{4C0FDC5C-90DC-4E2E-97AB-A1D8E1E0396B}" destId="{CDFF9277-0BC0-4FA1-A66C-4BEB4D4C36F8}" srcOrd="1" destOrd="0" parTransId="{35051888-4C4B-4740-84F0-16DB17D73BB9}" sibTransId="{6F29343B-0273-45FF-B00E-88512DD0B5C3}"/>
    <dgm:cxn modelId="{5E8C562B-E638-4E89-802C-F16770E0ACFF}" type="presOf" srcId="{4C0FDC5C-90DC-4E2E-97AB-A1D8E1E0396B}" destId="{CBEB5B7F-953E-4DBB-9AC5-4F8CD01942FB}" srcOrd="0" destOrd="0" presId="urn:microsoft.com/office/officeart/2005/8/layout/cycle3"/>
    <dgm:cxn modelId="{92E82CBE-0A80-4BBA-862A-51738DCF7EFE}" type="presOf" srcId="{CDFF9277-0BC0-4FA1-A66C-4BEB4D4C36F8}" destId="{BEA7118F-744C-4521-A404-939074DCFF3A}" srcOrd="0" destOrd="0" presId="urn:microsoft.com/office/officeart/2005/8/layout/cycle3"/>
    <dgm:cxn modelId="{5DD76DCC-BC6B-40F1-AEE3-804D362D77C1}" type="presOf" srcId="{3D036BA6-1823-4031-B5FB-4C6D07ED57BA}" destId="{137BB681-380F-41A0-9FBB-45D04E7C27E6}" srcOrd="0" destOrd="0" presId="urn:microsoft.com/office/officeart/2005/8/layout/cycle3"/>
    <dgm:cxn modelId="{3458FB81-5B05-4A23-BAD1-98CA2BC81001}" type="presOf" srcId="{B2767D10-570B-4415-BF90-3A90BEC995B3}" destId="{D971786A-0AF3-46D2-8E49-D8121D025213}" srcOrd="0" destOrd="0" presId="urn:microsoft.com/office/officeart/2005/8/layout/cycle3"/>
    <dgm:cxn modelId="{5F2653B1-DD16-4269-8DA6-6E4B7CF64BE4}" srcId="{4C0FDC5C-90DC-4E2E-97AB-A1D8E1E0396B}" destId="{8EF46A93-E5C8-41CB-BFF7-DD2652A9F968}" srcOrd="2" destOrd="0" parTransId="{430B0037-A69A-4583-9429-7DD6DC1B7849}" sibTransId="{23110603-C549-42D5-9F7C-4B4E41B7B6FF}"/>
    <dgm:cxn modelId="{D097F5FF-FE69-4F08-8201-F29AC84B4899}" type="presOf" srcId="{98D100BA-9246-4571-8988-F9D64026C54B}" destId="{1FFE54AB-7C48-4E8D-90C6-F89E7D6D6D2E}" srcOrd="0" destOrd="0" presId="urn:microsoft.com/office/officeart/2005/8/layout/cycle3"/>
    <dgm:cxn modelId="{8C926BF0-B075-49D8-8D1D-30174E68CDF6}" type="presOf" srcId="{C4F1BA91-EFC7-4BD4-8FC7-33DA5F6FDD0A}" destId="{8BD4D124-6A13-45B7-8D1D-F1B21B94E3C8}" srcOrd="0" destOrd="0" presId="urn:microsoft.com/office/officeart/2005/8/layout/cycle3"/>
    <dgm:cxn modelId="{38FA0858-12FB-4FAC-94C7-0ED52A409EFA}" srcId="{4C0FDC5C-90DC-4E2E-97AB-A1D8E1E0396B}" destId="{2D7ED36C-6B8E-4005-9780-2C756758FCBB}" srcOrd="0" destOrd="0" parTransId="{5F27CA97-5E84-4CD3-A363-DF66883CFDC8}" sibTransId="{98E10C62-12A4-414A-B244-1B7D1FFD4E9F}"/>
    <dgm:cxn modelId="{4C78B201-0A0E-416D-B6B6-8A37CF0B9449}" srcId="{4C0FDC5C-90DC-4E2E-97AB-A1D8E1E0396B}" destId="{3D036BA6-1823-4031-B5FB-4C6D07ED57BA}" srcOrd="4" destOrd="0" parTransId="{E77674BF-9463-4EDF-91AE-1B247965AB7A}" sibTransId="{1FC453F5-127C-4F88-8442-7B132BC65D31}"/>
    <dgm:cxn modelId="{D1154508-909C-40FE-BE64-4313FBD605DD}" srcId="{4C0FDC5C-90DC-4E2E-97AB-A1D8E1E0396B}" destId="{98D100BA-9246-4571-8988-F9D64026C54B}" srcOrd="3" destOrd="0" parTransId="{24805A2C-CADA-4125-97C0-57B1C5972E6E}" sibTransId="{C1B3FB6D-BE2B-46B7-BC58-8E1E2B22C989}"/>
    <dgm:cxn modelId="{FEC6A305-031E-4532-A8EA-9751A4E16357}" type="presOf" srcId="{8EF46A93-E5C8-41CB-BFF7-DD2652A9F968}" destId="{046B79AB-4DA2-4AB4-9326-B7A0BF699E6C}" srcOrd="0" destOrd="0" presId="urn:microsoft.com/office/officeart/2005/8/layout/cycle3"/>
    <dgm:cxn modelId="{D53F62AF-55E7-4A49-98B2-A0068FBFAA87}" srcId="{4C0FDC5C-90DC-4E2E-97AB-A1D8E1E0396B}" destId="{B2767D10-570B-4415-BF90-3A90BEC995B3}" srcOrd="6" destOrd="0" parTransId="{904CED5E-D00C-4013-9829-E60C38839529}" sibTransId="{B1222603-717F-4025-8107-954BC7AAEE9A}"/>
    <dgm:cxn modelId="{13B3A63C-324B-4515-B859-1D8B974AFB6F}" srcId="{4C0FDC5C-90DC-4E2E-97AB-A1D8E1E0396B}" destId="{C4F1BA91-EFC7-4BD4-8FC7-33DA5F6FDD0A}" srcOrd="5" destOrd="0" parTransId="{4D0D3BA4-3AC2-4013-9E88-908FA27FBA0B}" sibTransId="{0ADED251-A13B-4DE2-858B-06536D07AE2C}"/>
    <dgm:cxn modelId="{90B33397-A7A1-49FB-8B84-4B0F76DE106F}" type="presParOf" srcId="{CBEB5B7F-953E-4DBB-9AC5-4F8CD01942FB}" destId="{CCF1A3B9-9B0F-492D-828E-2BE8294BFA05}" srcOrd="0" destOrd="0" presId="urn:microsoft.com/office/officeart/2005/8/layout/cycle3"/>
    <dgm:cxn modelId="{5AB5CA1D-14B9-4458-84BB-35E390AB51B5}" type="presParOf" srcId="{CCF1A3B9-9B0F-492D-828E-2BE8294BFA05}" destId="{CE2298A8-46E1-4414-8428-CF2FB8268FE7}" srcOrd="0" destOrd="0" presId="urn:microsoft.com/office/officeart/2005/8/layout/cycle3"/>
    <dgm:cxn modelId="{CDF8A7C4-3DCE-410E-9ACD-EB020E9BBB17}" type="presParOf" srcId="{CCF1A3B9-9B0F-492D-828E-2BE8294BFA05}" destId="{E25FA0FB-4F78-45A5-829F-D11E9AF24A07}" srcOrd="1" destOrd="0" presId="urn:microsoft.com/office/officeart/2005/8/layout/cycle3"/>
    <dgm:cxn modelId="{853505A8-FA06-454F-8D8C-7E49F6FA6967}" type="presParOf" srcId="{CCF1A3B9-9B0F-492D-828E-2BE8294BFA05}" destId="{BEA7118F-744C-4521-A404-939074DCFF3A}" srcOrd="2" destOrd="0" presId="urn:microsoft.com/office/officeart/2005/8/layout/cycle3"/>
    <dgm:cxn modelId="{29D2CD9E-660B-4E9F-8FF4-7E14AC8B030E}" type="presParOf" srcId="{CCF1A3B9-9B0F-492D-828E-2BE8294BFA05}" destId="{046B79AB-4DA2-4AB4-9326-B7A0BF699E6C}" srcOrd="3" destOrd="0" presId="urn:microsoft.com/office/officeart/2005/8/layout/cycle3"/>
    <dgm:cxn modelId="{39ED3054-D695-4689-8EC9-76A6511119BF}" type="presParOf" srcId="{CCF1A3B9-9B0F-492D-828E-2BE8294BFA05}" destId="{1FFE54AB-7C48-4E8D-90C6-F89E7D6D6D2E}" srcOrd="4" destOrd="0" presId="urn:microsoft.com/office/officeart/2005/8/layout/cycle3"/>
    <dgm:cxn modelId="{964E9979-E614-4659-B70E-082EB21EE890}" type="presParOf" srcId="{CCF1A3B9-9B0F-492D-828E-2BE8294BFA05}" destId="{137BB681-380F-41A0-9FBB-45D04E7C27E6}" srcOrd="5" destOrd="0" presId="urn:microsoft.com/office/officeart/2005/8/layout/cycle3"/>
    <dgm:cxn modelId="{42CD7EC8-5248-4743-AD3D-157B5A9474B0}" type="presParOf" srcId="{CCF1A3B9-9B0F-492D-828E-2BE8294BFA05}" destId="{8BD4D124-6A13-45B7-8D1D-F1B21B94E3C8}" srcOrd="6" destOrd="0" presId="urn:microsoft.com/office/officeart/2005/8/layout/cycle3"/>
    <dgm:cxn modelId="{820660B3-8D01-41EB-B1A4-7A047167441D}" type="presParOf" srcId="{CCF1A3B9-9B0F-492D-828E-2BE8294BFA05}" destId="{D971786A-0AF3-46D2-8E49-D8121D025213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5FA0FB-4F78-45A5-829F-D11E9AF24A07}">
      <dsp:nvSpPr>
        <dsp:cNvPr id="0" name=""/>
        <dsp:cNvSpPr/>
      </dsp:nvSpPr>
      <dsp:spPr>
        <a:xfrm>
          <a:off x="1550995" y="-31595"/>
          <a:ext cx="5127608" cy="5127608"/>
        </a:xfrm>
        <a:prstGeom prst="circularArrow">
          <a:avLst>
            <a:gd name="adj1" fmla="val 5544"/>
            <a:gd name="adj2" fmla="val 330680"/>
            <a:gd name="adj3" fmla="val 14502531"/>
            <a:gd name="adj4" fmla="val 16957810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298A8-46E1-4414-8428-CF2FB8268FE7}">
      <dsp:nvSpPr>
        <dsp:cNvPr id="0" name=""/>
        <dsp:cNvSpPr/>
      </dsp:nvSpPr>
      <dsp:spPr>
        <a:xfrm>
          <a:off x="3309118" y="2796"/>
          <a:ext cx="1611362" cy="8056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Урок-проект</a:t>
          </a:r>
          <a:endParaRPr lang="ru-RU" sz="2100" kern="1200" dirty="0"/>
        </a:p>
      </dsp:txBody>
      <dsp:txXfrm>
        <a:off x="3309118" y="2796"/>
        <a:ext cx="1611362" cy="805681"/>
      </dsp:txXfrm>
    </dsp:sp>
    <dsp:sp modelId="{BEA7118F-744C-4521-A404-939074DCFF3A}">
      <dsp:nvSpPr>
        <dsp:cNvPr id="0" name=""/>
        <dsp:cNvSpPr/>
      </dsp:nvSpPr>
      <dsp:spPr>
        <a:xfrm>
          <a:off x="5018682" y="826078"/>
          <a:ext cx="1611362" cy="805681"/>
        </a:xfrm>
        <a:prstGeom prst="roundRect">
          <a:avLst/>
        </a:prstGeom>
        <a:solidFill>
          <a:schemeClr val="accent5">
            <a:hueOff val="-3009300"/>
            <a:satOff val="7410"/>
            <a:lumOff val="-163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Урок-спектакль</a:t>
          </a:r>
          <a:endParaRPr lang="ru-RU" sz="2100" kern="1200" dirty="0"/>
        </a:p>
      </dsp:txBody>
      <dsp:txXfrm>
        <a:off x="5018682" y="826078"/>
        <a:ext cx="1611362" cy="805681"/>
      </dsp:txXfrm>
    </dsp:sp>
    <dsp:sp modelId="{046B79AB-4DA2-4AB4-9326-B7A0BF699E6C}">
      <dsp:nvSpPr>
        <dsp:cNvPr id="0" name=""/>
        <dsp:cNvSpPr/>
      </dsp:nvSpPr>
      <dsp:spPr>
        <a:xfrm>
          <a:off x="5440909" y="2675976"/>
          <a:ext cx="1611362" cy="805681"/>
        </a:xfrm>
        <a:prstGeom prst="roundRect">
          <a:avLst/>
        </a:prstGeom>
        <a:solidFill>
          <a:schemeClr val="accent5">
            <a:hueOff val="-6018599"/>
            <a:satOff val="14820"/>
            <a:lumOff val="-32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Урок-праздник</a:t>
          </a:r>
          <a:endParaRPr lang="ru-RU" sz="2100" kern="1200" dirty="0"/>
        </a:p>
      </dsp:txBody>
      <dsp:txXfrm>
        <a:off x="5440909" y="2675976"/>
        <a:ext cx="1611362" cy="805681"/>
      </dsp:txXfrm>
    </dsp:sp>
    <dsp:sp modelId="{1FFE54AB-7C48-4E8D-90C6-F89E7D6D6D2E}">
      <dsp:nvSpPr>
        <dsp:cNvPr id="0" name=""/>
        <dsp:cNvSpPr/>
      </dsp:nvSpPr>
      <dsp:spPr>
        <a:xfrm>
          <a:off x="4257854" y="4159479"/>
          <a:ext cx="1611362" cy="805681"/>
        </a:xfrm>
        <a:prstGeom prst="roundRect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Урок-интервью</a:t>
          </a:r>
          <a:endParaRPr lang="ru-RU" sz="2100" kern="1200" dirty="0"/>
        </a:p>
      </dsp:txBody>
      <dsp:txXfrm>
        <a:off x="4257854" y="4159479"/>
        <a:ext cx="1611362" cy="805681"/>
      </dsp:txXfrm>
    </dsp:sp>
    <dsp:sp modelId="{137BB681-380F-41A0-9FBB-45D04E7C27E6}">
      <dsp:nvSpPr>
        <dsp:cNvPr id="0" name=""/>
        <dsp:cNvSpPr/>
      </dsp:nvSpPr>
      <dsp:spPr>
        <a:xfrm>
          <a:off x="2360383" y="4159479"/>
          <a:ext cx="1611362" cy="805681"/>
        </a:xfrm>
        <a:prstGeom prst="roundRect">
          <a:avLst/>
        </a:prstGeom>
        <a:solidFill>
          <a:schemeClr val="accent5">
            <a:hueOff val="-12037199"/>
            <a:satOff val="29639"/>
            <a:lumOff val="-653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Урок-мюзикл</a:t>
          </a:r>
          <a:endParaRPr lang="ru-RU" sz="2100" kern="1200" dirty="0"/>
        </a:p>
      </dsp:txBody>
      <dsp:txXfrm>
        <a:off x="2360383" y="4159479"/>
        <a:ext cx="1611362" cy="805681"/>
      </dsp:txXfrm>
    </dsp:sp>
    <dsp:sp modelId="{8BD4D124-6A13-45B7-8D1D-F1B21B94E3C8}">
      <dsp:nvSpPr>
        <dsp:cNvPr id="0" name=""/>
        <dsp:cNvSpPr/>
      </dsp:nvSpPr>
      <dsp:spPr>
        <a:xfrm>
          <a:off x="1177328" y="2675976"/>
          <a:ext cx="1611362" cy="805681"/>
        </a:xfrm>
        <a:prstGeom prst="roundRect">
          <a:avLst/>
        </a:prstGeom>
        <a:solidFill>
          <a:schemeClr val="accent5">
            <a:hueOff val="-15046498"/>
            <a:satOff val="37049"/>
            <a:lumOff val="-81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Урок-игра</a:t>
          </a:r>
          <a:endParaRPr lang="ru-RU" sz="2100" kern="1200" dirty="0"/>
        </a:p>
      </dsp:txBody>
      <dsp:txXfrm>
        <a:off x="1177328" y="2675976"/>
        <a:ext cx="1611362" cy="805681"/>
      </dsp:txXfrm>
    </dsp:sp>
    <dsp:sp modelId="{D971786A-0AF3-46D2-8E49-D8121D025213}">
      <dsp:nvSpPr>
        <dsp:cNvPr id="0" name=""/>
        <dsp:cNvSpPr/>
      </dsp:nvSpPr>
      <dsp:spPr>
        <a:xfrm>
          <a:off x="1599555" y="826078"/>
          <a:ext cx="1611362" cy="805681"/>
        </a:xfrm>
        <a:prstGeom prst="round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Урок-творчество</a:t>
          </a:r>
          <a:endParaRPr lang="ru-RU" sz="2100" kern="1200" dirty="0"/>
        </a:p>
      </dsp:txBody>
      <dsp:txXfrm>
        <a:off x="1599555" y="826078"/>
        <a:ext cx="1611362" cy="805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028A5-891F-4986-B211-C85B392C0C1D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51DE5-C14D-4C36-A569-F1F78E47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51DE5-C14D-4C36-A569-F1F78E47805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A7B4-2712-4FC5-942B-36D658C638F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402-34FD-4C6F-8363-F7F315BAE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A7B4-2712-4FC5-942B-36D658C638F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402-34FD-4C6F-8363-F7F315BAE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A7B4-2712-4FC5-942B-36D658C638F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402-34FD-4C6F-8363-F7F315BAE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A7B4-2712-4FC5-942B-36D658C638F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402-34FD-4C6F-8363-F7F315BAE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A7B4-2712-4FC5-942B-36D658C638F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382402-34FD-4C6F-8363-F7F315BAE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A7B4-2712-4FC5-942B-36D658C638F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402-34FD-4C6F-8363-F7F315BAE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A7B4-2712-4FC5-942B-36D658C638F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402-34FD-4C6F-8363-F7F315BAE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A7B4-2712-4FC5-942B-36D658C638F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402-34FD-4C6F-8363-F7F315BAE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A7B4-2712-4FC5-942B-36D658C638F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402-34FD-4C6F-8363-F7F315BAE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A7B4-2712-4FC5-942B-36D658C638F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402-34FD-4C6F-8363-F7F315BAE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A7B4-2712-4FC5-942B-36D658C638F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402-34FD-4C6F-8363-F7F315BAE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A1A7B4-2712-4FC5-942B-36D658C638F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382402-34FD-4C6F-8363-F7F315BAE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12968" cy="652534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Немецкий язык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FF00"/>
                </a:solidFill>
              </a:rPr>
              <a:t>Нетрадиционные формы урока на начальном этапе обучения иностранному языку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FF00"/>
                </a:solidFill>
              </a:rPr>
              <a:t>                  </a:t>
            </a:r>
            <a:r>
              <a:rPr lang="ru-RU" sz="2200" b="0" cap="none" dirty="0" smtClean="0">
                <a:solidFill>
                  <a:srgbClr val="FFFF00"/>
                </a:solidFill>
                <a:effectLst/>
              </a:rPr>
              <a:t>Подготовила </a:t>
            </a:r>
            <a:br>
              <a:rPr lang="ru-RU" sz="2200" b="0" cap="none" dirty="0" smtClean="0">
                <a:solidFill>
                  <a:srgbClr val="FFFF00"/>
                </a:solidFill>
                <a:effectLst/>
              </a:rPr>
            </a:br>
            <a:r>
              <a:rPr lang="ru-RU" sz="2200" b="0" cap="none" dirty="0" smtClean="0">
                <a:solidFill>
                  <a:srgbClr val="FFFF00"/>
                </a:solidFill>
                <a:effectLst/>
              </a:rPr>
              <a:t>                           Г.Г. </a:t>
            </a:r>
            <a:r>
              <a:rPr lang="ru-RU" sz="2200" b="0" cap="none" dirty="0" err="1" smtClean="0">
                <a:solidFill>
                  <a:srgbClr val="FFFF00"/>
                </a:solidFill>
                <a:effectLst/>
              </a:rPr>
              <a:t>Назырова</a:t>
            </a:r>
            <a:r>
              <a:rPr lang="ru-RU" sz="2200" b="0" cap="none" dirty="0" smtClean="0">
                <a:solidFill>
                  <a:srgbClr val="FFFF00"/>
                </a:solidFill>
                <a:effectLst/>
              </a:rPr>
              <a:t> </a:t>
            </a:r>
            <a:br>
              <a:rPr lang="ru-RU" sz="2200" b="0" cap="none" dirty="0" smtClean="0">
                <a:solidFill>
                  <a:srgbClr val="FFFF00"/>
                </a:solidFill>
                <a:effectLst/>
              </a:rPr>
            </a:br>
            <a:r>
              <a:rPr lang="ru-RU" sz="2200" b="0" cap="none" dirty="0" smtClean="0">
                <a:solidFill>
                  <a:srgbClr val="FFFF00"/>
                </a:solidFill>
                <a:effectLst/>
              </a:rPr>
              <a:t>                                               учитель немецкого языка</a:t>
            </a:r>
            <a:br>
              <a:rPr lang="ru-RU" sz="2200" b="0" cap="none" dirty="0" smtClean="0">
                <a:solidFill>
                  <a:srgbClr val="FFFF00"/>
                </a:solidFill>
                <a:effectLst/>
              </a:rPr>
            </a:br>
            <a:r>
              <a:rPr lang="ru-RU" sz="2200" b="0" cap="none" dirty="0" smtClean="0">
                <a:solidFill>
                  <a:srgbClr val="FFFF00"/>
                </a:solidFill>
                <a:effectLst/>
              </a:rPr>
              <a:t>                                                     МКОУ «</a:t>
            </a:r>
            <a:r>
              <a:rPr lang="ru-RU" sz="2200" b="0" cap="none" dirty="0" err="1" smtClean="0">
                <a:solidFill>
                  <a:srgbClr val="FFFF00"/>
                </a:solidFill>
                <a:effectLst/>
              </a:rPr>
              <a:t>Ташетканская</a:t>
            </a:r>
            <a:r>
              <a:rPr lang="ru-RU" sz="2200" b="0" cap="none" dirty="0" smtClean="0">
                <a:solidFill>
                  <a:srgbClr val="FFFF00"/>
                </a:solidFill>
                <a:effectLst/>
              </a:rPr>
              <a:t> ООШ»</a:t>
            </a:r>
            <a:br>
              <a:rPr lang="ru-RU" sz="2200" b="0" cap="none" dirty="0" smtClean="0">
                <a:solidFill>
                  <a:srgbClr val="FFFF00"/>
                </a:solidFill>
                <a:effectLst/>
              </a:rPr>
            </a:br>
            <a:r>
              <a:rPr lang="ru-RU" sz="2200" b="0" cap="none" dirty="0" smtClean="0">
                <a:solidFill>
                  <a:srgbClr val="FFFF00"/>
                </a:solidFill>
                <a:effectLst/>
              </a:rPr>
              <a:t>                                                              </a:t>
            </a:r>
            <a:r>
              <a:rPr lang="ru-RU" sz="2200" b="0" cap="none" dirty="0" err="1" smtClean="0">
                <a:solidFill>
                  <a:srgbClr val="FFFF00"/>
                </a:solidFill>
                <a:effectLst/>
              </a:rPr>
              <a:t>Тевризский</a:t>
            </a:r>
            <a:r>
              <a:rPr lang="ru-RU" sz="2200" b="0" cap="none" dirty="0" smtClean="0">
                <a:solidFill>
                  <a:srgbClr val="FFFF00"/>
                </a:solidFill>
                <a:effectLst/>
              </a:rPr>
              <a:t> муниципальный район</a:t>
            </a:r>
            <a:br>
              <a:rPr lang="ru-RU" sz="2200" b="0" cap="none" dirty="0" smtClean="0">
                <a:solidFill>
                  <a:srgbClr val="FFFF00"/>
                </a:solidFill>
                <a:effectLst/>
              </a:rPr>
            </a:br>
            <a:endParaRPr lang="ru-RU" sz="2200" b="0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Урок-мюзикл </a:t>
            </a:r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способствует развитию </a:t>
            </a:r>
            <a:r>
              <a:rPr lang="ru-RU" sz="2800" dirty="0" err="1" smtClean="0">
                <a:solidFill>
                  <a:srgbClr val="FFFF00"/>
                </a:solidFill>
                <a:latin typeface="+mn-lt"/>
              </a:rPr>
              <a:t>социокультурной</a:t>
            </a:r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 компетенции и ознакомлению с культурой иноязычной страны, содействует эстетическому и нравственному воспитанию.</a:t>
            </a:r>
            <a:endParaRPr lang="ru-RU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147248" cy="360044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dsc_0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6624736" cy="4446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Урок-игра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познавательной активности учащихся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et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340768"/>
            <a:ext cx="4824536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Урок-творчество </a:t>
            </a: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основан на принципе диалога культур, предполагает использование </a:t>
            </a:r>
            <a:r>
              <a:rPr lang="ru-RU" sz="3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культуроведческого</a:t>
            </a: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материала о родной стране, а также формирует представления о культуре стран</a:t>
            </a:r>
            <a:endParaRPr lang="ru-RU" sz="3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____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204864"/>
            <a:ext cx="5544615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Учебно-методическое обеспечение: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        </a:t>
            </a:r>
            <a:r>
              <a:rPr lang="ru-RU" sz="8000" dirty="0" smtClean="0"/>
              <a:t>Учебные пособия,</a:t>
            </a:r>
            <a:r>
              <a:rPr lang="ru-RU" sz="8000" b="1" dirty="0" smtClean="0"/>
              <a:t> </a:t>
            </a:r>
            <a:r>
              <a:rPr lang="ru-RU" sz="8000" dirty="0" smtClean="0"/>
              <a:t>применяемые на занятиях по немецкому языку для учащихся первого класса состоит из следующих составных частей:</a:t>
            </a:r>
          </a:p>
          <a:p>
            <a:pPr lvl="0"/>
            <a:r>
              <a:rPr lang="ru-RU" sz="8000" dirty="0" smtClean="0"/>
              <a:t>«Программа  общеобразовательных  учреждений. Немецкий язык.2-4 классы»  авторов И.Л. Бим, </a:t>
            </a:r>
            <a:r>
              <a:rPr lang="en-US" sz="8000" dirty="0" smtClean="0"/>
              <a:t>K</a:t>
            </a:r>
            <a:r>
              <a:rPr lang="ru-RU" sz="8000" dirty="0" smtClean="0"/>
              <a:t>.И. Рыжова. Москва, Издательство «Просвещение», год издания 201</a:t>
            </a:r>
            <a:r>
              <a:rPr lang="en-US" sz="8000" dirty="0" smtClean="0"/>
              <a:t>1</a:t>
            </a:r>
            <a:r>
              <a:rPr lang="ru-RU" sz="8000" dirty="0" smtClean="0"/>
              <a:t> г</a:t>
            </a:r>
          </a:p>
          <a:p>
            <a:pPr lvl="0">
              <a:buNone/>
            </a:pPr>
            <a:r>
              <a:rPr lang="en-US" sz="8000" dirty="0" smtClean="0"/>
              <a:t>         рабочая программа</a:t>
            </a:r>
            <a:endParaRPr lang="ru-RU" sz="8000" dirty="0" smtClean="0"/>
          </a:p>
          <a:p>
            <a:pPr lvl="0"/>
            <a:r>
              <a:rPr lang="ru-RU" sz="8000" dirty="0" smtClean="0"/>
              <a:t>Немецкий для самых маленьких/сост. О.Шольц, О.Вишневская. – М.: Астрель: Восток – Запад, 2008.</a:t>
            </a:r>
          </a:p>
          <a:p>
            <a:pPr lvl="0"/>
            <a:r>
              <a:rPr lang="ru-RU" sz="8000" dirty="0" smtClean="0"/>
              <a:t>Немецкий язык/ А.В.Дядичева. – М.: АСТ: СЛОВО, 2010</a:t>
            </a:r>
          </a:p>
          <a:p>
            <a:pPr lvl="0"/>
            <a:r>
              <a:rPr lang="ru-RU" sz="8000" dirty="0" smtClean="0"/>
              <a:t>Немецкий язык для самых маленьких. Немецкий язык за 2 недели для начинающих. Простой самоучитель:пер. с англ./ </a:t>
            </a:r>
            <a:r>
              <a:rPr lang="ru-RU" sz="8000" dirty="0" err="1" smtClean="0"/>
              <a:t>А.Уилксон</a:t>
            </a:r>
            <a:r>
              <a:rPr lang="ru-RU" sz="8000" dirty="0" smtClean="0"/>
              <a:t>; ил. Джон Шакел. – М.: Астрель: АСТ, 2010.</a:t>
            </a:r>
          </a:p>
          <a:p>
            <a:pPr lvl="0"/>
            <a:r>
              <a:rPr lang="ru-RU" sz="8000" dirty="0" smtClean="0"/>
              <a:t>Немецкая азбука. Раскраска/ Е.А.Паршикова, Н.Ю.Дручкив. – М.:Дрофа. 2008.Полезная раскраска. Мои первые слова на немецком./худ. О.А.Герасина. – М.:Астрель, 2008.</a:t>
            </a:r>
          </a:p>
          <a:p>
            <a:pPr lvl="0"/>
            <a:r>
              <a:rPr lang="ru-RU" sz="8000" dirty="0" smtClean="0"/>
              <a:t>Веселый немецкий алфавит: Игры с буквами. – СПб.: КАРО, 2009.</a:t>
            </a:r>
          </a:p>
          <a:p>
            <a:pPr lvl="0"/>
            <a:r>
              <a:rPr lang="ru-RU" sz="8000" dirty="0" smtClean="0"/>
              <a:t>Беринова И.В. Мой первый </a:t>
            </a:r>
            <a:r>
              <a:rPr lang="ru-RU" sz="8000" dirty="0" err="1" smtClean="0"/>
              <a:t>русско</a:t>
            </a:r>
            <a:r>
              <a:rPr lang="ru-RU" sz="8000" dirty="0" smtClean="0"/>
              <a:t> – немецкий словарик в картинках. – М.: Эксмо, 2010.</a:t>
            </a:r>
          </a:p>
          <a:p>
            <a:pPr>
              <a:buNone/>
            </a:pPr>
            <a:r>
              <a:rPr lang="ru-RU" sz="8000" u="sng" dirty="0" smtClean="0"/>
              <a:t> </a:t>
            </a:r>
            <a:endParaRPr lang="ru-RU" sz="8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Личностные,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предметные результаты. 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136904" cy="4608512"/>
          </a:xfrm>
        </p:spPr>
        <p:txBody>
          <a:bodyPr>
            <a:normAutofit fontScale="77500" lnSpcReduction="20000"/>
          </a:bodyPr>
          <a:lstStyle/>
          <a:p>
            <a:pPr lvl="0" algn="l">
              <a:buFontTx/>
              <a:buChar char="-"/>
            </a:pPr>
            <a:r>
              <a:rPr lang="ru-RU" dirty="0" smtClean="0"/>
              <a:t>развитие личности ребенка, его речевых способностей, внимания, мышления, памяти и воображения;</a:t>
            </a:r>
          </a:p>
          <a:p>
            <a:pPr lvl="0" algn="l">
              <a:buFontTx/>
              <a:buChar char="-"/>
            </a:pPr>
            <a:r>
              <a:rPr lang="ru-RU" dirty="0" smtClean="0"/>
              <a:t> овладение навыками смыслового чтения текстов различных стилей и жанров в соответствии с целями и задачами обучения; </a:t>
            </a:r>
          </a:p>
          <a:p>
            <a:pPr lvl="0" algn="l">
              <a:buFontTx/>
              <a:buChar char="-"/>
            </a:pPr>
            <a:r>
              <a:rPr lang="ru-RU" dirty="0" smtClean="0"/>
              <a:t> умение работать в группе и определять общую цель и пути ее достижения; осуществлять взаимный контроль в совместной деятельности;</a:t>
            </a:r>
          </a:p>
          <a:p>
            <a:pPr lvl="0" algn="l">
              <a:buFontTx/>
              <a:buChar char="-"/>
            </a:pPr>
            <a:r>
              <a:rPr lang="ru-RU" dirty="0" smtClean="0"/>
              <a:t> понимание на слух речи учителя и других учащихся; восприятие текстов с разной глубиной понимания ограниченного объема , соответствующих изученному тематическому материалу и интересам учащихся  с соблюдением правил чтения и осмысленного интонирования;</a:t>
            </a:r>
          </a:p>
          <a:p>
            <a:pPr lvl="0" algn="l">
              <a:buFontTx/>
              <a:buChar char="-"/>
            </a:pPr>
            <a:r>
              <a:rPr lang="ru-RU" dirty="0" smtClean="0"/>
              <a:t> </a:t>
            </a:r>
            <a:r>
              <a:rPr lang="ru-RU" dirty="0" err="1" smtClean="0"/>
              <a:t>социокультурная</a:t>
            </a:r>
            <a:r>
              <a:rPr lang="ru-RU" dirty="0" smtClean="0"/>
              <a:t> осведомленность (детский фольклор, песни, нормы поведения, правила вежливости и речевой этикет). </a:t>
            </a:r>
          </a:p>
          <a:p>
            <a:pPr lvl="0"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Специальные учебные умения.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умения и универсальные учебные действия.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5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систематизировать слова по тематическому признаку; </a:t>
            </a:r>
          </a:p>
          <a:p>
            <a:pPr>
              <a:buFontTx/>
              <a:buChar char="-"/>
            </a:pPr>
            <a:r>
              <a:rPr lang="ru-RU" dirty="0" smtClean="0"/>
              <a:t>пользоваться языковой догадкой;</a:t>
            </a:r>
          </a:p>
          <a:p>
            <a:pPr>
              <a:buFontTx/>
              <a:buChar char="-"/>
            </a:pPr>
            <a:r>
              <a:rPr lang="ru-RU" dirty="0" smtClean="0"/>
              <a:t>опознавать грамматические явления, например, артикли;</a:t>
            </a:r>
          </a:p>
          <a:p>
            <a:pPr>
              <a:buFontTx/>
              <a:buChar char="-"/>
            </a:pPr>
            <a:r>
              <a:rPr lang="ru-RU" dirty="0" smtClean="0"/>
              <a:t>овладевают разнообразными приемами раскрытия значения слова;</a:t>
            </a:r>
          </a:p>
          <a:p>
            <a:pPr>
              <a:buFontTx/>
              <a:buChar char="-"/>
            </a:pPr>
            <a:r>
              <a:rPr lang="ru-RU" dirty="0" smtClean="0"/>
              <a:t>учатся совершать самонаблюдение, самоконтроль, самооценку.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cfc7ab7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182"/>
          <a:stretch>
            <a:fillRect/>
          </a:stretch>
        </p:blipFill>
        <p:spPr>
          <a:xfrm>
            <a:off x="323528" y="476672"/>
            <a:ext cx="8496944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103966" cy="2520280"/>
          </a:xfrm>
        </p:spPr>
        <p:txBody>
          <a:bodyPr>
            <a:normAutofit fontScale="90000"/>
          </a:bodyPr>
          <a:lstStyle/>
          <a:p>
            <a:r>
              <a:rPr lang="ru-RU" sz="3600" cap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2900" cap="none" dirty="0" smtClean="0">
                <a:solidFill>
                  <a:schemeClr val="tx1"/>
                </a:solidFill>
              </a:rPr>
              <a:t>осуществление контроля знаний, навыков и  умений по определенной теме; обеспечение деловой, рабочей атмосферы, серьезного отношения учащихся к уроку, при минимальном участии учителя</a:t>
            </a:r>
            <a:endParaRPr lang="ru-RU" sz="2900" cap="none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O4cbb7d79e8c68e2e6c433eee4775e2c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74344"/>
            <a:ext cx="4563988" cy="418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280920" cy="266429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Контингент обучающихся: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Начальное звено- учащиеся данного возраста характеризуются большой восприимчивостью к изучению иностранного языка, так как их речевая способность еще находится в стадии интенсивного развития, их речевые механизмы подвижны, легче подстраиваются к иностранному языку, чем в более позднем возрасте. 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4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814678"/>
            <a:ext cx="7704856" cy="3611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50405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Требования к учителю: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хорошее знание возрастных особенностей младших школьников, а именно: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большая склонность к игровой деятельности и отсутствие психологических барьеров в ситуациях, требующих речевого взаимодействия и ролевого перевоплощения;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недостаточное развитие произвольного внимания и логической памяти, что делает необходимым больше опираться на непроизвольное внимание и эмоционально-образную память;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быстрая утомляемость (поэтому важно переключать детей с одного вида деятельности на другой, использовать двигательную активность).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atten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25144"/>
            <a:ext cx="1835696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Нетрадиционные формы урока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96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295232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Урок-проект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направлен на развитие активного самостоятельного мышления ребенка, умения не просто запоминать и воспроизводить знания, но и умение применять их на практике.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4041.JPG"/>
          <p:cNvPicPr>
            <a:picLocks noChangeAspect="1"/>
          </p:cNvPicPr>
          <p:nvPr/>
        </p:nvPicPr>
        <p:blipFill>
          <a:blip r:embed="rId2" cstate="print"/>
          <a:srcRect l="10527" t="8578" r="6425"/>
          <a:stretch>
            <a:fillRect/>
          </a:stretch>
        </p:blipFill>
        <p:spPr>
          <a:xfrm>
            <a:off x="683568" y="2276872"/>
            <a:ext cx="7560840" cy="4388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Урок-спектакль-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активизирует мыслительную и речевую деятельность учащихся, развивает интерес к литературе, служит освоению культуры и традиций страны изучаемого языка.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etImag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7232352" cy="4056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293833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</a:rPr>
              <a:t>Урок-праздник- </a:t>
            </a:r>
            <a:r>
              <a:rPr lang="ru-RU" sz="3100" dirty="0" smtClean="0">
                <a:solidFill>
                  <a:srgbClr val="FFFF00"/>
                </a:solidFill>
                <a:latin typeface="+mn-lt"/>
              </a:rPr>
              <a:t>расширяет знания учащихся о традициях и обычаях немецкоязычных стран и развивает способности к иноязычному общению, позволяющих участвовать в различных ситуациях межкультурной коммуникации. </a:t>
            </a:r>
            <a:br>
              <a:rPr lang="ru-RU" sz="31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i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презентация1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820891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151216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Урок-интервью-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своеобразный диалог по обмену информацией.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7441115_Mikrof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8128" y="2060848"/>
            <a:ext cx="6792344" cy="4536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450</TotalTime>
  <Words>523</Words>
  <Application>Microsoft Office PowerPoint</Application>
  <PresentationFormat>Экран (4:3)</PresentationFormat>
  <Paragraphs>43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                Немецкий язык  Нетрадиционные формы урока на начальном этапе обучения иностранному языку                    Подготовила                             Г.Г. Назырова                                                 учитель немецкого языка                                                      МКОУ «Ташетканская ООШ»                                                               Тевризский муниципальный район </vt:lpstr>
      <vt:lpstr>Цель работы: осуществление контроля знаний, навыков и  умений по определенной теме; обеспечение деловой, рабочей атмосферы, серьезного отношения учащихся к уроку, при минимальном участии учителя</vt:lpstr>
      <vt:lpstr>                Контингент обучающихся: Начальное звено- учащиеся данного возраста характеризуются большой восприимчивостью к изучению иностранного языка, так как их речевая способность еще находится в стадии интенсивного развития, их речевые механизмы подвижны, легче подстраиваются к иностранному языку, чем в более позднем возрасте.  </vt:lpstr>
      <vt:lpstr>Требования к учителю:   - хорошее знание возрастных особенностей младших школьников, а именно: - большая склонность к игровой деятельности и отсутствие психологических барьеров в ситуациях, требующих речевого взаимодействия и ролевого перевоплощения; - недостаточное развитие произвольного внимания и логической памяти, что делает необходимым больше опираться на непроизвольное внимание и эмоционально-образную память; - быстрая утомляемость (поэтому важно переключать детей с одного вида деятельности на другой, использовать двигательную активность). </vt:lpstr>
      <vt:lpstr>Нетрадиционные формы урока</vt:lpstr>
      <vt:lpstr>Урок-проект направлен на развитие активного самостоятельного мышления ребенка, умения не просто запоминать и воспроизводить знания, но и умение применять их на практике.  </vt:lpstr>
      <vt:lpstr>Урок-спектакль- активизирует мыслительную и речевую деятельность учащихся, развивает интерес к литературе, служит освоению культуры и традиций страны изучаемого языка. </vt:lpstr>
      <vt:lpstr>Урок-праздник- расширяет знания учащихся о традициях и обычаях немецкоязычных стран и развивает способности к иноязычному общению, позволяющих участвовать в различных ситуациях межкультурной коммуникации.   </vt:lpstr>
      <vt:lpstr>Урок-интервью- своеобразный диалог по обмену информацией. </vt:lpstr>
      <vt:lpstr>Урок-мюзикл способствует развитию социокультурной компетенции и ознакомлению с культурой иноязычной страны, содействует эстетическому и нравственному воспитанию.</vt:lpstr>
      <vt:lpstr>Урок-игра способствует развитию познавательной активности учащихся</vt:lpstr>
      <vt:lpstr>Урок-творчество основан на принципе диалога культур, предполагает использование культуроведческого материала о родной стране, а также формирует представления о культуре стран</vt:lpstr>
      <vt:lpstr>Учебно-методическое обеспечение: </vt:lpstr>
      <vt:lpstr>Личностные, метапредметные и предметные результаты. </vt:lpstr>
      <vt:lpstr> Специальные учебные умения. Общеучебные умения и универсальные учебные действия.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занимательной рифмовки для активизации деятельности обучающихся на уроках немецкого языка в рамках ФГОС</dc:title>
  <dc:creator>Юлия</dc:creator>
  <cp:lastModifiedBy>Юлия</cp:lastModifiedBy>
  <cp:revision>47</cp:revision>
  <dcterms:created xsi:type="dcterms:W3CDTF">2013-03-28T07:50:05Z</dcterms:created>
  <dcterms:modified xsi:type="dcterms:W3CDTF">2014-03-25T14:49:21Z</dcterms:modified>
</cp:coreProperties>
</file>