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0" autoAdjust="0"/>
    <p:restoredTop sz="94660"/>
  </p:normalViewPr>
  <p:slideViewPr>
    <p:cSldViewPr>
      <p:cViewPr varScale="1">
        <p:scale>
          <a:sx n="61" d="100"/>
          <a:sy n="61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64938B-A58B-4FAE-8246-F42B7A7A6AB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EA8ABD-FCF9-415F-B78D-998E5A0D56C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ulamot.ru/images/disgrafiya/disgrafiya-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ulamot.ru/images/disgrafiya/disgrafiya-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869160"/>
            <a:ext cx="6400800" cy="1752600"/>
          </a:xfrm>
        </p:spPr>
        <p:txBody>
          <a:bodyPr/>
          <a:lstStyle/>
          <a:p>
            <a:r>
              <a:rPr lang="ru-RU" dirty="0" smtClean="0"/>
              <a:t>Автор презентации  –Долгова Л.А.</a:t>
            </a:r>
          </a:p>
          <a:p>
            <a:r>
              <a:rPr lang="ru-RU" dirty="0"/>
              <a:t>у</a:t>
            </a:r>
            <a:r>
              <a:rPr lang="ru-RU" dirty="0" smtClean="0"/>
              <a:t>читель </a:t>
            </a:r>
            <a:r>
              <a:rPr lang="ru-RU" dirty="0" smtClean="0"/>
              <a:t>начальных классов</a:t>
            </a:r>
          </a:p>
          <a:p>
            <a:r>
              <a:rPr lang="ru-RU" dirty="0" smtClean="0"/>
              <a:t>МБОУ «СОШ» </a:t>
            </a:r>
            <a:r>
              <a:rPr lang="ru-RU" dirty="0" smtClean="0"/>
              <a:t>с. </a:t>
            </a:r>
            <a:r>
              <a:rPr lang="ru-RU" dirty="0"/>
              <a:t>О</a:t>
            </a:r>
            <a:r>
              <a:rPr lang="ru-RU" dirty="0" smtClean="0"/>
              <a:t>БЪЯЧЕВО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216024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</a:rPr>
            </a:br>
            <a:r>
              <a:rPr lang="ru-RU" sz="8800" i="1" dirty="0">
                <a:solidFill>
                  <a:srgbClr val="FF0000"/>
                </a:solidFill>
              </a:rPr>
              <a:t/>
            </a:r>
            <a:br>
              <a:rPr lang="ru-RU" sz="8800" i="1" dirty="0">
                <a:solidFill>
                  <a:srgbClr val="FF0000"/>
                </a:solidFill>
              </a:rPr>
            </a:br>
            <a:r>
              <a:rPr lang="ru-RU" sz="8800" i="1" dirty="0" smtClean="0">
                <a:solidFill>
                  <a:srgbClr val="FF0000"/>
                </a:solidFill>
              </a:rPr>
              <a:t/>
            </a:r>
            <a:br>
              <a:rPr lang="ru-RU" sz="8800" i="1" dirty="0" smtClean="0">
                <a:solidFill>
                  <a:srgbClr val="FF0000"/>
                </a:solidFill>
              </a:rPr>
            </a:br>
            <a:r>
              <a:rPr lang="ru-RU" sz="8800" b="1" i="1" dirty="0" err="1" smtClean="0">
                <a:solidFill>
                  <a:srgbClr val="FF0000"/>
                </a:solidFill>
              </a:rPr>
              <a:t>Дисграфия</a:t>
            </a: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  <p:pic>
        <p:nvPicPr>
          <p:cNvPr id="4" name="Рисунок 3" descr="Дисграфия">
            <a:hlinkClick r:id="rId2" tgtFrame="&quot;photo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412776"/>
            <a:ext cx="686861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1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496944" cy="640871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/>
              <a:t>2. Ошибки </a:t>
            </a:r>
            <a:r>
              <a:rPr lang="ru-RU" dirty="0"/>
              <a:t>при </a:t>
            </a:r>
            <a:r>
              <a:rPr lang="ru-RU" dirty="0" err="1"/>
              <a:t>дисграфии</a:t>
            </a:r>
            <a:r>
              <a:rPr lang="ru-RU" dirty="0"/>
              <a:t> сходны с ошибками физиологическими, но при </a:t>
            </a:r>
            <a:r>
              <a:rPr lang="ru-RU" dirty="0" err="1"/>
              <a:t>дисграфии</a:t>
            </a:r>
            <a:r>
              <a:rPr lang="ru-RU" dirty="0"/>
              <a:t> их больше, они повторяются и длительное время сохраняются.</a:t>
            </a:r>
            <a:br>
              <a:rPr lang="ru-RU" dirty="0"/>
            </a:br>
            <a:r>
              <a:rPr lang="ru-RU" dirty="0"/>
              <a:t>Ошибки у детей могут возникать при педагогической запущенности, при нарушении внимания и контроля. При этом ошибки никак не связаны с нарушением формирования высших психических функций, что не приводит к возникновению </a:t>
            </a:r>
            <a:r>
              <a:rPr lang="ru-RU" dirty="0" err="1"/>
              <a:t>дисграфии</a:t>
            </a:r>
            <a:r>
              <a:rPr lang="ru-RU" dirty="0"/>
              <a:t>.</a:t>
            </a:r>
          </a:p>
          <a:p>
            <a:pPr marL="0" lvl="0" indent="0">
              <a:buNone/>
            </a:pPr>
            <a:r>
              <a:rPr lang="ru-RU" dirty="0" smtClean="0"/>
              <a:t>3. При </a:t>
            </a:r>
            <a:r>
              <a:rPr lang="ru-RU" dirty="0" err="1"/>
              <a:t>дисграфии</a:t>
            </a:r>
            <a:r>
              <a:rPr lang="ru-RU" dirty="0"/>
              <a:t> ошибки наблюдаются в сильной фонетической позиции. Дети пишут «</a:t>
            </a:r>
            <a:r>
              <a:rPr lang="ru-RU" dirty="0" err="1"/>
              <a:t>корофа</a:t>
            </a:r>
            <a:r>
              <a:rPr lang="ru-RU" dirty="0"/>
              <a:t>» вместо «корова», «</a:t>
            </a:r>
            <a:r>
              <a:rPr lang="ru-RU" dirty="0" err="1"/>
              <a:t>дм</a:t>
            </a:r>
            <a:r>
              <a:rPr lang="ru-RU" dirty="0"/>
              <a:t>» вместо «дым». Обычные орфографические ошибки наблюдаются только в слабой позиции («</a:t>
            </a:r>
            <a:r>
              <a:rPr lang="ru-RU" dirty="0" err="1"/>
              <a:t>расток</a:t>
            </a:r>
            <a:r>
              <a:rPr lang="ru-RU" dirty="0"/>
              <a:t>» вместо «росток»).</a:t>
            </a:r>
          </a:p>
          <a:p>
            <a:pPr marL="0" lvl="0" indent="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Дисграфические</a:t>
            </a:r>
            <a:r>
              <a:rPr lang="ru-RU" dirty="0" smtClean="0"/>
              <a:t> </a:t>
            </a:r>
            <a:r>
              <a:rPr lang="ru-RU" dirty="0"/>
              <a:t>ошибки характерны только для школьников (для дошкольников они пока являются физиологическими).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6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78896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В заключении: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789040"/>
            <a:ext cx="8363272" cy="2880320"/>
          </a:xfrm>
        </p:spPr>
        <p:txBody>
          <a:bodyPr>
            <a:normAutofit/>
          </a:bodyPr>
          <a:lstStyle/>
          <a:p>
            <a:r>
              <a:rPr lang="ru-RU" dirty="0" err="1"/>
              <a:t>Дисграфию</a:t>
            </a:r>
            <a:r>
              <a:rPr lang="ru-RU" dirty="0"/>
              <a:t> не рассматривают как независимое нарушение. Она часто сопровождает различные неврологические дисфункции и расстройства, патологии слухового, двигательного, речевого, зрительного анализаторов. </a:t>
            </a:r>
          </a:p>
          <a:p>
            <a:endParaRPr lang="ru-RU" dirty="0"/>
          </a:p>
        </p:txBody>
      </p:sp>
      <p:pic>
        <p:nvPicPr>
          <p:cNvPr id="6146" name="Picture 2" descr="http://1чтослучилось.рф/pic/dc6389a6c9ac3d1a4df6bca55fbbaa2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t="5556"/>
          <a:stretch/>
        </p:blipFill>
        <p:spPr bwMode="auto">
          <a:xfrm>
            <a:off x="5224947" y="188640"/>
            <a:ext cx="347670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028" y="620688"/>
            <a:ext cx="677909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5300" b="1" i="1" dirty="0" smtClean="0"/>
              <a:t>Спасибо за внимание</a:t>
            </a:r>
            <a:endParaRPr lang="ru-RU" sz="53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lchevskpravoslavniy.ru/wp-content/uploads/2013/08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4727"/>
            <a:ext cx="66675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08416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 Что такое ДИСГРАФИЯ?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02385"/>
            <a:ext cx="8229600" cy="4525963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Дисграфия</a:t>
            </a:r>
            <a:r>
              <a:rPr lang="ru-RU" dirty="0"/>
              <a:t> – нарушение процесса письма, проявляющиеся в повторяющихся, стойких ошибках, которые обусловлены несформированной высшей психической деятельностью, участвующей в процессе письма. Данное нарушение является препятствием для овладения учениками грамоты и грамматики языка.</a:t>
            </a:r>
          </a:p>
          <a:p>
            <a:endParaRPr lang="ru-RU" dirty="0"/>
          </a:p>
        </p:txBody>
      </p:sp>
      <p:pic>
        <p:nvPicPr>
          <p:cNvPr id="5" name="Рисунок 4" descr="Дисграфия">
            <a:hlinkClick r:id="rId2" tgtFrame="&quot;photo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116632"/>
            <a:ext cx="3131840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3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Причины ДИСГРАФИИ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Дети при данном нарушении не пишут заглавные буквы, в диктантах они допускают большое количество ошибок. Так как их часто ругают за это, дети нервничают и иногда отказываются ходить на занятия. Они понимают, что становятся объектами насмешек со стороны сверстников, и замыкаются в себе.</a:t>
            </a:r>
          </a:p>
          <a:p>
            <a:r>
              <a:rPr lang="ru-RU" dirty="0"/>
              <a:t>Дети, страдающие </a:t>
            </a:r>
            <a:r>
              <a:rPr lang="ru-RU" dirty="0" err="1"/>
              <a:t>дисграфией</a:t>
            </a:r>
            <a:r>
              <a:rPr lang="ru-RU" dirty="0"/>
              <a:t>, часто путают буквы «Р» и «Ь», «З» и «Э». Диктанты они пишут очень медленно, неровно, очень часто их почерк невозможно разобрать. Однако ошибки, которые дети допускают из-за незнания грамматики, не являются </a:t>
            </a:r>
            <a:r>
              <a:rPr lang="ru-RU" dirty="0" err="1"/>
              <a:t>дисграфией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6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24944"/>
            <a:ext cx="8435280" cy="3672408"/>
          </a:xfrm>
        </p:spPr>
        <p:txBody>
          <a:bodyPr>
            <a:normAutofit/>
          </a:bodyPr>
          <a:lstStyle/>
          <a:p>
            <a:r>
              <a:rPr lang="ru-RU" dirty="0"/>
              <a:t>Для того чтобы ребенок научился писать, он должен обладать средним интеллектом, воспринимать устную речь и запомнить написание букв. При неодинаковом формировании полушарий головного мозга тоже может развиться </a:t>
            </a:r>
            <a:r>
              <a:rPr lang="ru-RU" dirty="0" err="1"/>
              <a:t>дисграфия</a:t>
            </a:r>
            <a:r>
              <a:rPr lang="ru-RU" dirty="0"/>
              <a:t>. Также это нарушение может быть обусловлено генетически.</a:t>
            </a:r>
          </a:p>
          <a:p>
            <a:r>
              <a:rPr lang="ru-RU" dirty="0"/>
              <a:t>Нередкими являются случаи, когда дети страдали </a:t>
            </a:r>
            <a:r>
              <a:rPr lang="ru-RU" dirty="0" err="1"/>
              <a:t>дисграфией</a:t>
            </a:r>
            <a:r>
              <a:rPr lang="ru-RU" dirty="0"/>
              <a:t> в двуязычных семьях.</a:t>
            </a:r>
          </a:p>
          <a:p>
            <a:endParaRPr lang="ru-RU" dirty="0"/>
          </a:p>
        </p:txBody>
      </p:sp>
      <p:pic>
        <p:nvPicPr>
          <p:cNvPr id="1026" name="Picture 2" descr="http://fs00.infourok.ru/images/doc/305/304930/img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620688"/>
            <a:ext cx="218068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72808" cy="1512168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Проблемы с установлением последовательности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8291264" cy="3284984"/>
          </a:xfrm>
        </p:spPr>
        <p:txBody>
          <a:bodyPr>
            <a:normAutofit/>
          </a:bodyPr>
          <a:lstStyle/>
          <a:p>
            <a:r>
              <a:rPr lang="ru-RU" dirty="0"/>
              <a:t>При этом ребенку сложно разобраться с последовательностью и организацией всех деталей подробной информации в нужном порядке, что проявляется в проблемах с последовательностью букв на письме. Таким детям приходится либо сбрасывать скорость написания слов и писать правильно, либо писать быстро, не обращая внимания на грамотность и пунктуацию.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1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Слабая обработка зрительной информации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581128"/>
            <a:ext cx="8229600" cy="1717651"/>
          </a:xfrm>
        </p:spPr>
        <p:txBody>
          <a:bodyPr/>
          <a:lstStyle/>
          <a:p>
            <a:r>
              <a:rPr lang="ru-RU" dirty="0"/>
              <a:t>Некоторые дети страдают </a:t>
            </a:r>
            <a:r>
              <a:rPr lang="ru-RU" dirty="0" err="1"/>
              <a:t>дисграфией</a:t>
            </a:r>
            <a:r>
              <a:rPr lang="ru-RU" dirty="0"/>
              <a:t>, потому что испытывают затруднения в визуальной обработке информации, которую они записывают на страницу.</a:t>
            </a:r>
          </a:p>
          <a:p>
            <a:endParaRPr lang="ru-RU" dirty="0"/>
          </a:p>
        </p:txBody>
      </p:sp>
      <p:pic>
        <p:nvPicPr>
          <p:cNvPr id="1026" name="Picture 2" descr="http://az-beauty.ru/media/k2/items/cache/725ab2e5536ce3eac0a8dd17d083ff4e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1412776"/>
            <a:ext cx="3354680" cy="2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arta-nsk.ru/upload/iblock/867/867b4ed293273485897a7b086de1d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" y="130423"/>
            <a:ext cx="9125733" cy="67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25224" cy="2088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 что следует обратить внимание?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Ребенок-левша;</a:t>
            </a:r>
          </a:p>
          <a:p>
            <a:pPr lvl="0"/>
            <a:r>
              <a:rPr lang="ru-RU" dirty="0"/>
              <a:t>Раньше был левшой, но переучили и теперь он пишет правой;</a:t>
            </a:r>
          </a:p>
          <a:p>
            <a:pPr lvl="0"/>
            <a:r>
              <a:rPr lang="ru-RU" dirty="0"/>
              <a:t>Двуязычная семья;</a:t>
            </a:r>
          </a:p>
          <a:p>
            <a:pPr lvl="0"/>
            <a:r>
              <a:rPr lang="ru-RU" dirty="0"/>
              <a:t>Ребенок раньше занимался с логопедом;</a:t>
            </a:r>
          </a:p>
          <a:p>
            <a:pPr lvl="0"/>
            <a:r>
              <a:rPr lang="ru-RU" dirty="0"/>
              <a:t>У ребенка имеются проблемы с памятью и вниманием;</a:t>
            </a:r>
          </a:p>
          <a:p>
            <a:pPr lvl="0"/>
            <a:r>
              <a:rPr lang="ru-RU" dirty="0"/>
              <a:t>Ребенок рано пошел в школу;</a:t>
            </a:r>
          </a:p>
          <a:p>
            <a:pPr lvl="0"/>
            <a:r>
              <a:rPr lang="ru-RU" dirty="0"/>
              <a:t>При письме ребенок пропускает буквы, слоги, не дописывает слова;</a:t>
            </a:r>
          </a:p>
          <a:p>
            <a:pPr lvl="0"/>
            <a:r>
              <a:rPr lang="ru-RU" dirty="0"/>
              <a:t>У ребенка имеются нарушения фонетического восприятия (пишет «</a:t>
            </a:r>
            <a:r>
              <a:rPr lang="ru-RU" dirty="0" err="1"/>
              <a:t>тыня</a:t>
            </a:r>
            <a:r>
              <a:rPr lang="ru-RU" dirty="0"/>
              <a:t>» вместо «дыня»);</a:t>
            </a:r>
          </a:p>
          <a:p>
            <a:pPr lvl="0"/>
            <a:r>
              <a:rPr lang="ru-RU" dirty="0"/>
              <a:t>Ребенок пишет то, что говорит (при нарушении произношения). Например, «</a:t>
            </a:r>
            <a:r>
              <a:rPr lang="ru-RU" dirty="0" err="1"/>
              <a:t>лыба</a:t>
            </a:r>
            <a:r>
              <a:rPr lang="ru-RU" dirty="0"/>
              <a:t>» вместо «рыба».</a:t>
            </a:r>
          </a:p>
          <a:p>
            <a:endParaRPr lang="ru-RU" dirty="0"/>
          </a:p>
        </p:txBody>
      </p:sp>
      <p:pic>
        <p:nvPicPr>
          <p:cNvPr id="3076" name="Picture 4" descr="http://www.proprofs.com/flashcards/upload/a7866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8752" y="-1"/>
            <a:ext cx="3095248" cy="25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4652"/>
            <a:ext cx="4608512" cy="2736304"/>
          </a:xfrm>
        </p:spPr>
        <p:txBody>
          <a:bodyPr>
            <a:normAutofit fontScale="90000"/>
          </a:bodyPr>
          <a:lstStyle/>
          <a:p>
            <a:r>
              <a:rPr lang="ru-RU" sz="6700" b="1" dirty="0">
                <a:solidFill>
                  <a:srgbClr val="FF0000"/>
                </a:solidFill>
              </a:rPr>
              <a:t>Признаки </a:t>
            </a:r>
            <a:r>
              <a:rPr lang="ru-RU" sz="6700" b="1" dirty="0" err="1">
                <a:solidFill>
                  <a:srgbClr val="FF0000"/>
                </a:solidFill>
              </a:rPr>
              <a:t>дисграфии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284984"/>
            <a:ext cx="8435280" cy="324036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Ошибки при </a:t>
            </a:r>
            <a:r>
              <a:rPr lang="ru-RU" dirty="0" err="1">
                <a:solidFill>
                  <a:srgbClr val="00B050"/>
                </a:solidFill>
              </a:rPr>
              <a:t>дисграфии</a:t>
            </a:r>
            <a:r>
              <a:rPr lang="ru-RU" dirty="0">
                <a:solidFill>
                  <a:srgbClr val="00B050"/>
                </a:solidFill>
              </a:rPr>
              <a:t> имеет следующие особенности:</a:t>
            </a:r>
          </a:p>
          <a:p>
            <a:pPr marL="0" lvl="0" indent="0">
              <a:buNone/>
            </a:pPr>
            <a:r>
              <a:rPr lang="ru-RU" dirty="0" smtClean="0"/>
              <a:t>1. Ошибки</a:t>
            </a:r>
            <a:r>
              <a:rPr lang="ru-RU" dirty="0"/>
              <a:t>, связанные с нарушением формирования психических функций, которые принимают участие в процессе письма. Например, способность различать фонемы на слух и при произношении, способность </a:t>
            </a:r>
            <a:r>
              <a:rPr lang="ru-RU" dirty="0" smtClean="0"/>
              <a:t>разделить </a:t>
            </a:r>
            <a:r>
              <a:rPr lang="ru-RU" dirty="0"/>
              <a:t>предложение на слова, способность понимать лексическо-грамматический строй речи.</a:t>
            </a:r>
            <a:br>
              <a:rPr lang="ru-RU" dirty="0"/>
            </a:br>
            <a:r>
              <a:rPr lang="ru-RU" dirty="0"/>
              <a:t>Существуют также ошибки, возникающие при нарушении элементарных функций. Но они не приводят к </a:t>
            </a:r>
            <a:r>
              <a:rPr lang="ru-RU" dirty="0" err="1"/>
              <a:t>дисграфии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http://u20191.netangels.ru/upload/medialibrary/531/53131284387793f1d5a7709e9b654c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0638" y="83468"/>
            <a:ext cx="3006299" cy="31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359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Дисграфия </vt:lpstr>
      <vt:lpstr>- Что такое ДИСГРАФИЯ?</vt:lpstr>
      <vt:lpstr>Причины ДИСГРАФИИ</vt:lpstr>
      <vt:lpstr>Презентация PowerPoint</vt:lpstr>
      <vt:lpstr>Проблемы с установлением последовательности</vt:lpstr>
      <vt:lpstr>Слабая обработка зрительной информации. </vt:lpstr>
      <vt:lpstr>Презентация PowerPoint</vt:lpstr>
      <vt:lpstr>На что следует обратить внимание? </vt:lpstr>
      <vt:lpstr>Признаки дисграфии </vt:lpstr>
      <vt:lpstr>Презентация PowerPoint</vt:lpstr>
      <vt:lpstr>В заключении:</vt:lpstr>
      <vt:lpstr>  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Дисграфия</dc:title>
  <dc:creator>Lenovo</dc:creator>
  <cp:lastModifiedBy>Lenovo</cp:lastModifiedBy>
  <cp:revision>14</cp:revision>
  <dcterms:created xsi:type="dcterms:W3CDTF">2015-09-20T20:46:33Z</dcterms:created>
  <dcterms:modified xsi:type="dcterms:W3CDTF">2015-09-29T22:29:24Z</dcterms:modified>
</cp:coreProperties>
</file>