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9" r:id="rId5"/>
    <p:sldId id="268" r:id="rId6"/>
    <p:sldId id="270" r:id="rId7"/>
    <p:sldId id="272" r:id="rId8"/>
    <p:sldId id="273" r:id="rId9"/>
    <p:sldId id="279" r:id="rId10"/>
    <p:sldId id="275" r:id="rId11"/>
    <p:sldId id="277" r:id="rId12"/>
    <p:sldId id="278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24" y="714356"/>
            <a:ext cx="7620000" cy="29718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sz="4400" u="sng" dirty="0" smtClean="0">
                <a:solidFill>
                  <a:schemeClr val="hlink"/>
                </a:solidFill>
              </a:rPr>
              <a:t>Проектно-Исследовательская деятельность в начальной школе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14942" y="4429132"/>
            <a:ext cx="3776658" cy="1714512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ru-RU" sz="2400" dirty="0" err="1" smtClean="0">
                <a:solidFill>
                  <a:schemeClr val="bg1"/>
                </a:solidFill>
              </a:rPr>
              <a:t>Гвоздовская</a:t>
            </a:r>
            <a:r>
              <a:rPr lang="ru-RU" sz="2400" dirty="0" smtClean="0">
                <a:solidFill>
                  <a:schemeClr val="bg1"/>
                </a:solidFill>
              </a:rPr>
              <a:t> Ольга Владимировна:</a:t>
            </a:r>
          </a:p>
          <a:p>
            <a:pPr algn="l" eaLnBrk="1" hangingPunct="1"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МКОУ </a:t>
            </a:r>
            <a:r>
              <a:rPr lang="ru-RU" sz="2400" dirty="0" err="1" smtClean="0">
                <a:solidFill>
                  <a:schemeClr val="bg1"/>
                </a:solidFill>
              </a:rPr>
              <a:t>Калачеевская</a:t>
            </a:r>
            <a:endParaRPr lang="ru-RU" sz="2400" dirty="0" smtClean="0">
              <a:solidFill>
                <a:schemeClr val="bg1"/>
              </a:solidFill>
            </a:endParaRPr>
          </a:p>
          <a:p>
            <a:pPr algn="l" eaLnBrk="1" hangingPunct="1"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 СОШ№1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7950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40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71934" y="428604"/>
            <a:ext cx="3929090" cy="607223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dirty="0" smtClean="0">
                <a:cs typeface="Times New Roman" pitchFamily="18" charset="0"/>
              </a:rPr>
              <a:t>Итогом исследовательской работы может быть выступление на детской конференции. В отличие от «взрослой» конференции, здесь необходимо создать «ситуацию успеха» для каждого школьника. </a:t>
            </a:r>
          </a:p>
        </p:txBody>
      </p:sp>
      <p:pic>
        <p:nvPicPr>
          <p:cNvPr id="4" name="Picture 2" descr="C:\Users\User\Desktop\ФОТОАЛЬБОМ\экологич. конференция 2013г\P10106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4357686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esktop\ФОТОАЛЬБОМ\экологич. конференция 2013г\P101068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71480"/>
            <a:ext cx="4214842" cy="584677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43438" y="1357298"/>
            <a:ext cx="31432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rebuchet MS" pitchFamily="34" charset="0"/>
                <a:cs typeface="Times New Roman" pitchFamily="18" charset="0"/>
              </a:rPr>
              <a:t>Каждую работу, независимо от её качества, необходимо похвалить, чтобы у ребёнка возникло желание продолжать исследовательскую деятельность</a:t>
            </a:r>
            <a:endParaRPr lang="ru-RU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28"/>
            <a:ext cx="7239000" cy="71438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tx1"/>
                </a:solidFill>
              </a:rPr>
              <a:t>в процессе проектной деятельности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4422"/>
            <a:ext cx="7239000" cy="4143404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создаются условия для творческого развития детей </a:t>
            </a:r>
            <a:endParaRPr lang="ru-RU" sz="2800" dirty="0" smtClean="0"/>
          </a:p>
          <a:p>
            <a:r>
              <a:rPr lang="ru-RU" sz="2800" dirty="0" smtClean="0"/>
              <a:t>приобретаются </a:t>
            </a:r>
            <a:r>
              <a:rPr lang="ru-RU" sz="2800" dirty="0" smtClean="0"/>
              <a:t>навыки совместной деятельности со взрослыми и </a:t>
            </a:r>
            <a:r>
              <a:rPr lang="ru-RU" sz="2800" dirty="0" smtClean="0"/>
              <a:t>сверстниками</a:t>
            </a:r>
            <a:endParaRPr lang="ru-RU" sz="2800" dirty="0" smtClean="0"/>
          </a:p>
          <a:p>
            <a:r>
              <a:rPr lang="ru-RU" sz="2800" dirty="0" smtClean="0"/>
              <a:t>вырабатываются умения -  вести поиск и систематизировать нужную информацию</a:t>
            </a:r>
          </a:p>
          <a:p>
            <a:r>
              <a:rPr lang="ru-RU" sz="2800" dirty="0" smtClean="0"/>
              <a:t>сотрудничать друг с другом</a:t>
            </a:r>
          </a:p>
          <a:p>
            <a:r>
              <a:rPr lang="ru-RU" sz="2800" dirty="0" smtClean="0"/>
              <a:t>совместно планировать свои действия</a:t>
            </a:r>
          </a:p>
          <a:p>
            <a:pPr eaLnBrk="1" hangingPunct="1">
              <a:defRPr/>
            </a:pPr>
            <a:r>
              <a:rPr lang="ru-RU" sz="2800" dirty="0" smtClean="0"/>
              <a:t>повышается интерес к предмету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80975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40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71480"/>
            <a:ext cx="7696200" cy="491492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8800" b="1" dirty="0" smtClean="0"/>
              <a:t>СПАСИБО </a:t>
            </a:r>
          </a:p>
          <a:p>
            <a:pPr algn="ctr" eaLnBrk="1" hangingPunct="1">
              <a:buFontTx/>
              <a:buNone/>
            </a:pPr>
            <a:r>
              <a:rPr lang="ru-RU" sz="8800" b="1" dirty="0" smtClean="0"/>
              <a:t>ЗА ВНИМАНИЕ!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064250" y="53975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16389" name="Picture 7" descr="25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857760"/>
            <a:ext cx="21701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8" descr="flowers1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357298"/>
            <a:ext cx="143986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252413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4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4290"/>
            <a:ext cx="5357819" cy="6286544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200" dirty="0" smtClean="0">
                <a:cs typeface="Times New Roman" pitchFamily="18" charset="0"/>
              </a:rPr>
              <a:t>Государственные  стандарты  общего образования нового поколения предполагают внесение значительных изменений в структуру и содержание, цели и задачи образования, смещение акцентов с одной задачи – вооружить учащегося знаниями, на другую – </a:t>
            </a:r>
            <a:r>
              <a:rPr lang="ru-RU" sz="3200" i="1" dirty="0" smtClean="0">
                <a:cs typeface="Times New Roman" pitchFamily="18" charset="0"/>
              </a:rPr>
              <a:t>формировать у него </a:t>
            </a:r>
            <a:r>
              <a:rPr lang="ru-RU" sz="3200" i="1" dirty="0" err="1" smtClean="0">
                <a:cs typeface="Times New Roman" pitchFamily="18" charset="0"/>
              </a:rPr>
              <a:t>общеучебные</a:t>
            </a:r>
            <a:r>
              <a:rPr lang="ru-RU" sz="3200" i="1" dirty="0" smtClean="0">
                <a:cs typeface="Times New Roman" pitchFamily="18" charset="0"/>
              </a:rPr>
              <a:t> умения и навыки как основу учебной деятельности.</a:t>
            </a:r>
            <a:endParaRPr lang="ru-RU" sz="2800" i="1" dirty="0" smtClean="0">
              <a:cs typeface="Times New Roman" pitchFamily="18" charset="0"/>
            </a:endParaRPr>
          </a:p>
        </p:txBody>
      </p:sp>
      <p:pic>
        <p:nvPicPr>
          <p:cNvPr id="6" name="Picture 4" descr="Рисунок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7" y="3500438"/>
            <a:ext cx="3000397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7950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40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785794"/>
            <a:ext cx="5500726" cy="571504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sz="2800" dirty="0" smtClean="0"/>
              <a:t>Выпускник современной школы должен обладать практико-ориентированными знаниями, необходимыми для успешной интеграции в социум и адаптации в нём. </a:t>
            </a:r>
          </a:p>
          <a:p>
            <a:pPr eaLnBrk="1" hangingPunct="1">
              <a:buFontTx/>
              <a:buNone/>
            </a:pPr>
            <a:r>
              <a:rPr lang="ru-RU" sz="2800" dirty="0" smtClean="0"/>
              <a:t>Ведущую роль должны играть творческие методы обучения. В арсенале инновационных педагогических средств и методов особое место занимает </a:t>
            </a:r>
            <a:r>
              <a:rPr lang="ru-RU" sz="2800" i="1" dirty="0" smtClean="0"/>
              <a:t>исследовательская творческая деятельность.</a:t>
            </a:r>
            <a:r>
              <a:rPr lang="ru-RU" sz="2800" dirty="0" smtClean="0"/>
              <a:t> </a:t>
            </a:r>
          </a:p>
        </p:txBody>
      </p:sp>
      <p:pic>
        <p:nvPicPr>
          <p:cNvPr id="5" name="Picture 4" descr="school21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143380"/>
            <a:ext cx="2286016" cy="248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9850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40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0350"/>
            <a:ext cx="7100910" cy="52260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800" dirty="0" smtClean="0"/>
          </a:p>
          <a:p>
            <a:pPr eaLnBrk="1" hangingPunct="1">
              <a:buFontTx/>
              <a:buNone/>
            </a:pPr>
            <a:r>
              <a:rPr lang="ru-RU" sz="2800" dirty="0" smtClean="0"/>
              <a:t>Специфика исследовательской работы в начальной школе заключается в систематической направляющей, стимулирующей и корректирующей роли учителя. </a:t>
            </a:r>
            <a:r>
              <a:rPr lang="ru-RU" sz="2800" b="1" i="1" dirty="0" smtClean="0"/>
              <a:t>Главное для учителя</a:t>
            </a:r>
            <a:r>
              <a:rPr lang="ru-RU" sz="2800" dirty="0" smtClean="0"/>
              <a:t> – увлечь детей, показать им значимость их деятельности и вселить уверенность в своих силах, а ещё привлечь родителей к участию в школьных делах своего ребёнка. </a:t>
            </a:r>
          </a:p>
        </p:txBody>
      </p:sp>
      <p:pic>
        <p:nvPicPr>
          <p:cNvPr id="5" name="Picture 4" descr="AN06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5143512"/>
            <a:ext cx="2071702" cy="150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80975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40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404813"/>
            <a:ext cx="7000924" cy="50101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  </a:t>
            </a:r>
          </a:p>
          <a:p>
            <a:pPr>
              <a:buNone/>
            </a:pPr>
            <a:r>
              <a:rPr lang="ru-RU" sz="2800" dirty="0" smtClean="0"/>
              <a:t>       Дети младшего школьного возраста, как отмечают многие учёные, уже по природе своей исследователи</a:t>
            </a:r>
            <a:r>
              <a:rPr lang="ru-RU" sz="2800" i="1" dirty="0" smtClean="0"/>
              <a:t>. </a:t>
            </a:r>
            <a:r>
              <a:rPr lang="ru-RU" sz="2800" dirty="0" smtClean="0"/>
              <a:t>Их влечёт жажда новых впечатлений, любознательность, желание экспериментировать, самостоятельно искать истину.</a:t>
            </a:r>
          </a:p>
        </p:txBody>
      </p:sp>
      <p:pic>
        <p:nvPicPr>
          <p:cNvPr id="5" name="Picture 4" descr="79ce09b50a2b620d190479ba67404f3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214818"/>
            <a:ext cx="250033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7950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500042"/>
            <a:ext cx="5929322" cy="573883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   </a:t>
            </a:r>
            <a:endParaRPr lang="ru-RU" sz="2800" dirty="0" smtClean="0">
              <a:latin typeface="+mj-lt"/>
            </a:endParaRPr>
          </a:p>
          <a:p>
            <a:pPr algn="ctr">
              <a:buNone/>
            </a:pPr>
            <a:r>
              <a:rPr lang="ru-RU" sz="2800" dirty="0" smtClean="0">
                <a:latin typeface="+mj-lt"/>
              </a:rPr>
              <a:t> </a:t>
            </a:r>
            <a:r>
              <a:rPr lang="ru-RU" sz="3600" dirty="0" smtClean="0">
                <a:latin typeface="+mj-lt"/>
              </a:rPr>
              <a:t>Проектная деятельность</a:t>
            </a:r>
            <a:r>
              <a:rPr lang="ru-RU" sz="3200" dirty="0" smtClean="0"/>
              <a:t>:</a:t>
            </a:r>
          </a:p>
          <a:p>
            <a:pPr algn="ctr">
              <a:buNone/>
            </a:pPr>
            <a:endParaRPr lang="ru-RU" sz="2800" dirty="0" smtClean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cs typeface="Times New Roman" pitchFamily="18" charset="0"/>
              </a:rPr>
              <a:t>раскрепощает ребёнка</a:t>
            </a:r>
          </a:p>
          <a:p>
            <a:r>
              <a:rPr lang="ru-RU" sz="2800" dirty="0" smtClean="0">
                <a:cs typeface="Times New Roman" pitchFamily="18" charset="0"/>
              </a:rPr>
              <a:t> повышает уровень его познавательной активности, учебной мотивации </a:t>
            </a:r>
          </a:p>
          <a:p>
            <a:r>
              <a:rPr lang="ru-RU" sz="2800" dirty="0" smtClean="0">
                <a:cs typeface="Times New Roman" pitchFamily="18" charset="0"/>
              </a:rPr>
              <a:t> способствует эмоциональной уравновешенности и уверенности в своих силах.</a:t>
            </a:r>
            <a:endParaRPr lang="ru-RU" sz="2800" dirty="0">
              <a:cs typeface="Times New Roman" pitchFamily="18" charset="0"/>
            </a:endParaRPr>
          </a:p>
        </p:txBody>
      </p:sp>
      <p:pic>
        <p:nvPicPr>
          <p:cNvPr id="17412" name="Picture 4" descr="umk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4286256"/>
            <a:ext cx="1928826" cy="221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47708"/>
          </a:xfrm>
        </p:spPr>
        <p:txBody>
          <a:bodyPr>
            <a:normAutofit/>
          </a:bodyPr>
          <a:lstStyle/>
          <a:p>
            <a:pPr algn="ctr"/>
            <a:r>
              <a:rPr lang="ru-RU" sz="3200" b="0" dirty="0" smtClean="0">
                <a:solidFill>
                  <a:schemeClr val="tx1"/>
                </a:solidFill>
              </a:rPr>
              <a:t>вопросы</a:t>
            </a:r>
            <a:endParaRPr lang="ru-RU" sz="4000" b="0" dirty="0" smtClean="0">
              <a:solidFill>
                <a:schemeClr val="tx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3" y="571480"/>
            <a:ext cx="5715039" cy="4929221"/>
          </a:xfrm>
        </p:spPr>
        <p:txBody>
          <a:bodyPr/>
          <a:lstStyle/>
          <a:p>
            <a:pPr>
              <a:buNone/>
            </a:pPr>
            <a:r>
              <a:rPr lang="ru-RU" sz="3600" i="1" dirty="0" smtClean="0"/>
              <a:t> </a:t>
            </a:r>
            <a:endParaRPr lang="ru-RU" sz="3600" b="1" dirty="0" smtClean="0"/>
          </a:p>
          <a:p>
            <a:pPr eaLnBrk="1" hangingPunct="1"/>
            <a:r>
              <a:rPr lang="ru-RU" sz="2800" dirty="0" smtClean="0"/>
              <a:t>Что мне интересно больше всего?</a:t>
            </a:r>
          </a:p>
          <a:p>
            <a:pPr eaLnBrk="1" hangingPunct="1"/>
            <a:r>
              <a:rPr lang="ru-RU" sz="2800" dirty="0" smtClean="0"/>
              <a:t>Чем я хочу заниматься в первую очередь?</a:t>
            </a:r>
          </a:p>
          <a:p>
            <a:pPr eaLnBrk="1" hangingPunct="1"/>
            <a:r>
              <a:rPr lang="ru-RU" sz="2800" dirty="0" smtClean="0"/>
              <a:t>Чем я чаще всего занимаюсь в свободное время?</a:t>
            </a:r>
          </a:p>
          <a:p>
            <a:pPr eaLnBrk="1" hangingPunct="1"/>
            <a:r>
              <a:rPr lang="ru-RU" sz="2800" dirty="0" smtClean="0"/>
              <a:t>О чём хотелось бы узнать как можно больше?</a:t>
            </a:r>
          </a:p>
          <a:p>
            <a:pPr eaLnBrk="1" hangingPunct="1">
              <a:buNone/>
            </a:pPr>
            <a:endParaRPr lang="ru-RU" b="1" dirty="0" smtClean="0"/>
          </a:p>
        </p:txBody>
      </p:sp>
      <p:pic>
        <p:nvPicPr>
          <p:cNvPr id="18436" name="Picture 4" descr="AG0031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786190"/>
            <a:ext cx="235745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9850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40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85728"/>
            <a:ext cx="5143536" cy="571504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sz="3600" i="1" dirty="0" smtClean="0"/>
          </a:p>
          <a:p>
            <a:pPr algn="ctr" eaLnBrk="1" hangingPunct="1">
              <a:buFontTx/>
              <a:buNone/>
            </a:pPr>
            <a:r>
              <a:rPr lang="ru-RU" sz="3600" i="1" dirty="0" smtClean="0"/>
              <a:t>Тема может быть</a:t>
            </a:r>
            <a:r>
              <a:rPr lang="ru-RU" sz="3600" dirty="0" smtClean="0"/>
              <a:t>: </a:t>
            </a:r>
          </a:p>
          <a:p>
            <a:r>
              <a:rPr lang="ru-RU" sz="2800" i="1" dirty="0" smtClean="0"/>
              <a:t>теоретической.</a:t>
            </a:r>
            <a:r>
              <a:rPr lang="ru-RU" sz="2800" dirty="0" smtClean="0"/>
              <a:t> </a:t>
            </a:r>
          </a:p>
          <a:p>
            <a:pPr eaLnBrk="1" hangingPunct="1"/>
            <a:r>
              <a:rPr lang="ru-RU" sz="2800" i="1" dirty="0" smtClean="0"/>
              <a:t>фантастической (ребенок выдвигает какую-то фантастическую гипотезу); </a:t>
            </a:r>
          </a:p>
          <a:p>
            <a:pPr eaLnBrk="1" hangingPunct="1"/>
            <a:r>
              <a:rPr lang="ru-RU" sz="2800" i="1" dirty="0" smtClean="0"/>
              <a:t>экспериментальной;</a:t>
            </a:r>
          </a:p>
        </p:txBody>
      </p:sp>
      <p:pic>
        <p:nvPicPr>
          <p:cNvPr id="11268" name="Picture 4" descr="book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4214818"/>
            <a:ext cx="3095625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685800" y="428604"/>
            <a:ext cx="6870700" cy="64294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100" i="1" dirty="0" smtClean="0">
                <a:solidFill>
                  <a:schemeClr val="tx1"/>
                </a:solidFill>
              </a:rPr>
              <a:t>Алгоритм проектирования:</a:t>
            </a:r>
            <a:endParaRPr lang="ru-RU" sz="3100" dirty="0" smtClean="0">
              <a:solidFill>
                <a:schemeClr val="tx1"/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5715040" cy="4929222"/>
          </a:xfrm>
        </p:spPr>
        <p:txBody>
          <a:bodyPr>
            <a:normAutofit fontScale="25000" lnSpcReduction="20000"/>
          </a:bodyPr>
          <a:lstStyle/>
          <a:p>
            <a:pPr lvl="0"/>
            <a:endParaRPr lang="ru-RU" sz="2800" dirty="0" smtClean="0"/>
          </a:p>
          <a:p>
            <a:pPr lvl="0"/>
            <a:r>
              <a:rPr lang="ru-RU" sz="11200" dirty="0" smtClean="0"/>
              <a:t>выбор темы проекта;</a:t>
            </a:r>
          </a:p>
          <a:p>
            <a:pPr lvl="0"/>
            <a:r>
              <a:rPr lang="ru-RU" sz="11200" dirty="0" smtClean="0"/>
              <a:t>актуальность проекта, постановка цели, задач</a:t>
            </a:r>
          </a:p>
          <a:p>
            <a:pPr lvl="0"/>
            <a:r>
              <a:rPr lang="ru-RU" sz="11200" dirty="0" smtClean="0"/>
              <a:t>формирование гипотезы</a:t>
            </a:r>
          </a:p>
          <a:p>
            <a:pPr lvl="0"/>
            <a:r>
              <a:rPr lang="ru-RU" sz="11200" dirty="0" smtClean="0"/>
              <a:t>планирование и разработка исследовательских действий</a:t>
            </a:r>
          </a:p>
          <a:p>
            <a:pPr lvl="0"/>
            <a:r>
              <a:rPr lang="ru-RU" sz="11200" dirty="0" smtClean="0"/>
              <a:t>сбор данных</a:t>
            </a:r>
          </a:p>
          <a:p>
            <a:pPr lvl="0"/>
            <a:r>
              <a:rPr lang="ru-RU" sz="11200" dirty="0" smtClean="0"/>
              <a:t>подготовка и написание работы</a:t>
            </a:r>
          </a:p>
          <a:p>
            <a:pPr lvl="0"/>
            <a:r>
              <a:rPr lang="ru-RU" sz="11200" dirty="0" smtClean="0"/>
              <a:t>выступление, защита проекта.</a:t>
            </a:r>
          </a:p>
          <a:p>
            <a:pPr>
              <a:buNone/>
            </a:pPr>
            <a:endParaRPr lang="ru-RU" sz="2800" dirty="0" smtClean="0"/>
          </a:p>
          <a:p>
            <a:endParaRPr lang="ru-RU" sz="2800" b="1" dirty="0" smtClean="0"/>
          </a:p>
          <a:p>
            <a:endParaRPr lang="ru-RU" sz="2800" dirty="0" smtClean="0"/>
          </a:p>
          <a:p>
            <a:pPr>
              <a:buFontTx/>
              <a:buNone/>
            </a:pPr>
            <a:endParaRPr lang="ru-RU" sz="2800" i="1" dirty="0" smtClean="0"/>
          </a:p>
          <a:p>
            <a:pPr>
              <a:spcBef>
                <a:spcPct val="50000"/>
              </a:spcBef>
            </a:pPr>
            <a:endParaRPr lang="ru-RU" dirty="0" smtClean="0"/>
          </a:p>
          <a:p>
            <a:pPr>
              <a:buFontTx/>
              <a:buNone/>
            </a:pPr>
            <a:endParaRPr lang="ru-RU" dirty="0" smtClean="0"/>
          </a:p>
        </p:txBody>
      </p:sp>
      <p:pic>
        <p:nvPicPr>
          <p:cNvPr id="4" name="Picture 5" descr="Рисунок1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143380"/>
            <a:ext cx="2357454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440</TotalTime>
  <Words>376</Words>
  <PresentationFormat>Экран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Проектно-Исследовательская деятельность в начальной школе</vt:lpstr>
      <vt:lpstr>Слайд 2</vt:lpstr>
      <vt:lpstr>Слайд 3</vt:lpstr>
      <vt:lpstr>Слайд 4</vt:lpstr>
      <vt:lpstr>Слайд 5</vt:lpstr>
      <vt:lpstr>Слайд 6</vt:lpstr>
      <vt:lpstr>вопросы</vt:lpstr>
      <vt:lpstr>Слайд 8</vt:lpstr>
      <vt:lpstr> Алгоритм проектирования:</vt:lpstr>
      <vt:lpstr>Слайд 10</vt:lpstr>
      <vt:lpstr>Слайд 11</vt:lpstr>
      <vt:lpstr>     в процессе проектной деятельности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деятельность в начальной школе</dc:title>
  <dc:creator>User</dc:creator>
  <cp:lastModifiedBy>User</cp:lastModifiedBy>
  <cp:revision>48</cp:revision>
  <dcterms:created xsi:type="dcterms:W3CDTF">2014-10-30T16:34:25Z</dcterms:created>
  <dcterms:modified xsi:type="dcterms:W3CDTF">2014-11-06T13:44:40Z</dcterms:modified>
</cp:coreProperties>
</file>