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4" r:id="rId10"/>
    <p:sldId id="265" r:id="rId11"/>
    <p:sldId id="266" r:id="rId12"/>
    <p:sldId id="267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38\!obmen\&#1048;&#1085;&#1092;&#1086;&#1088;&#1084;&#1072;&#1094;&#1080;&#1086;&#1085;&#1085;&#1086;-&#1072;&#1085;&#1072;&#1083;&#1080;&#1090;&#1080;&#1095;&#1077;&#1089;&#1082;&#1080;&#1081;%20&#1086;&#1090;&#1076;&#1077;&#1083;\&#1048;&#1085;&#1092;&#1086;&#1088;&#1084;&#1072;&#1094;&#1080;&#1086;&#1085;&#1085;&#1099;&#1077;%20&#1089;&#1087;&#1088;&#1072;&#1074;&#1082;&#1080;%20&#1087;&#1086;%20&#1086;&#1087;&#1088;&#1086;&#1089;&#1072;&#1084;\&#1044;&#1080;&#1072;&#1075;&#1088;&#1072;&#1084;&#1084;&#1099;%20&#1082;%20&#1057;&#1045;&#1052;&#1068;&#1045;%20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38\!obmen\&#1048;&#1085;&#1092;&#1086;&#1088;&#1084;&#1072;&#1094;&#1080;&#1086;&#1085;&#1085;&#1086;-&#1072;&#1085;&#1072;&#1083;&#1080;&#1090;&#1080;&#1095;&#1077;&#1089;&#1082;&#1080;&#1081;%20&#1086;&#1090;&#1076;&#1077;&#1083;\&#1048;&#1085;&#1092;&#1086;&#1088;&#1084;&#1072;&#1094;&#1080;&#1086;&#1085;&#1085;&#1099;&#1077;%20&#1089;&#1087;&#1088;&#1072;&#1074;&#1082;&#1080;%20&#1087;&#1086;%20&#1086;&#1087;&#1088;&#1086;&#1089;&#1072;&#1084;\&#1044;&#1080;&#1072;&#1075;&#1088;&#1072;&#1084;&#1084;&#1099;%20&#1082;%20&#1057;&#1045;&#1052;&#1068;&#1045;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"Какие ценности семейной жизни для Вас наиболее важны?"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19202426103364E-2"/>
          <c:y val="7.3335100315705504E-2"/>
          <c:w val="0.92294369808491472"/>
          <c:h val="0.4878512497294746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'%'!$A$3:$A$12</c:f>
              <c:strCache>
                <c:ptCount val="10"/>
                <c:pt idx="0">
                  <c:v>Любовь</c:v>
                </c:pt>
                <c:pt idx="1">
                  <c:v>Поддержка, забота, взаимопонимание</c:v>
                </c:pt>
                <c:pt idx="2">
                  <c:v>Дети</c:v>
                </c:pt>
                <c:pt idx="3">
                  <c:v>Эмоционально-психологический комфорт</c:v>
                </c:pt>
                <c:pt idx="4">
                  <c:v>Материальная обеспеченность</c:v>
                </c:pt>
                <c:pt idx="5">
                  <c:v>Стабильность</c:v>
                </c:pt>
                <c:pt idx="6">
                  <c:v>Совместное времяпровождение, досуг</c:v>
                </c:pt>
                <c:pt idx="7">
                  <c:v>Постоянные сексуальные отношения</c:v>
                </c:pt>
                <c:pt idx="8">
                  <c:v>Социальная защищенность</c:v>
                </c:pt>
                <c:pt idx="9">
                  <c:v>Социальный статус замужней / женатого</c:v>
                </c:pt>
              </c:strCache>
            </c:strRef>
          </c:cat>
          <c:val>
            <c:numRef>
              <c:f>'%'!$J$3:$J$12</c:f>
              <c:numCache>
                <c:formatCode>0%</c:formatCode>
                <c:ptCount val="10"/>
                <c:pt idx="0">
                  <c:v>0.73200000000000065</c:v>
                </c:pt>
                <c:pt idx="1">
                  <c:v>0.60500000000000065</c:v>
                </c:pt>
                <c:pt idx="2">
                  <c:v>0.52800000000000002</c:v>
                </c:pt>
                <c:pt idx="3">
                  <c:v>0.35800000000000032</c:v>
                </c:pt>
                <c:pt idx="4">
                  <c:v>0.26500000000000001</c:v>
                </c:pt>
                <c:pt idx="5">
                  <c:v>0.1970000000000002</c:v>
                </c:pt>
                <c:pt idx="6">
                  <c:v>0.13700000000000001</c:v>
                </c:pt>
                <c:pt idx="7">
                  <c:v>0.13400000000000001</c:v>
                </c:pt>
                <c:pt idx="8">
                  <c:v>5.2000000000000074E-2</c:v>
                </c:pt>
                <c:pt idx="9">
                  <c:v>1.8000000000000026E-2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816640"/>
        <c:axId val="22818176"/>
      </c:barChart>
      <c:catAx>
        <c:axId val="2281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818176"/>
        <c:crosses val="autoZero"/>
        <c:auto val="1"/>
        <c:lblAlgn val="ctr"/>
        <c:lblOffset val="100"/>
        <c:noMultiLvlLbl val="0"/>
      </c:catAx>
      <c:valAx>
        <c:axId val="228181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2816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"Как Вы относитесь к такому явлению, как "гражданский</a:t>
            </a:r>
            <a:r>
              <a:rPr lang="ru-RU" sz="1400" baseline="0">
                <a:latin typeface="Times New Roman" pitchFamily="18" charset="0"/>
                <a:cs typeface="Times New Roman" pitchFamily="18" charset="0"/>
              </a:rPr>
              <a:t> брак"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?"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2.5800406784106764E-2"/>
                  <c:y val="0.1058723433129739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В целом, </a:t>
                    </a:r>
                  </a:p>
                  <a:p>
                    <a:r>
                      <a:rPr lang="ru-RU"/>
                      <a:t>положительно
36%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6.5704873249753493E-2"/>
                  <c:y val="-0.109985460920410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22346095107301511"/>
                  <c:y val="7.51144831870504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'%'!$A$66:$A$69</c:f>
              <c:strCache>
                <c:ptCount val="4"/>
                <c:pt idx="0">
                  <c:v>В целом, положительно</c:v>
                </c:pt>
                <c:pt idx="1">
                  <c:v>Нейтрально</c:v>
                </c:pt>
                <c:pt idx="2">
                  <c:v>Отрицательно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'%'!$J$66:$J$69</c:f>
              <c:numCache>
                <c:formatCode>0%</c:formatCode>
                <c:ptCount val="4"/>
                <c:pt idx="0">
                  <c:v>0.36000000000000032</c:v>
                </c:pt>
                <c:pt idx="1">
                  <c:v>0.47000000000000008</c:v>
                </c:pt>
                <c:pt idx="2">
                  <c:v>0.13500000000000001</c:v>
                </c:pt>
                <c:pt idx="3">
                  <c:v>3.4000000000000002E-2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diets.ru/data/cache/2013feb/27/01/1282580_36010-550x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4"/>
          <a:stretch/>
        </p:blipFill>
        <p:spPr bwMode="auto">
          <a:xfrm>
            <a:off x="0" y="1599100"/>
            <a:ext cx="8869248" cy="427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6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http://blistar.net/images/photos/abc0d0d0d60b28ba75b704aa5fbaad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323528"/>
            <a:ext cx="7581900" cy="1008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428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cheltv.ru/upload/news/2015/05-May/19/%D0%BF%D0%B5%D1%82%D1%80%20%D0%B8%20%D0%A4%D0%B5%D0%B2%D1%80%D0%BE%D0%BD%D0%B8%D1%8F%20%D0%BC%D1%83%D1%80%D0%BE%D0%BC%D1%81%D0%BA%D0%B8%D0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8856984" cy="662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67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data17.gallery.ru/albums/gallery/4507-bfe56-61834961-m750x740-ua01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28" y="-27384"/>
            <a:ext cx="5962650" cy="70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6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bomber.loveplanet.ru/9/foto/83/dd/83dde8cd/6/b_post15157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39"/>
            <a:ext cx="8664897" cy="649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4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48577" y="803275"/>
          <a:ext cx="9046845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760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9309"/>
              </p:ext>
            </p:extLst>
          </p:nvPr>
        </p:nvGraphicFramePr>
        <p:xfrm>
          <a:off x="683568" y="908720"/>
          <a:ext cx="741682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623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yaideti.ru/wp-content/uploads/2013/05/konflikty_i_nestabilnost_v_br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39"/>
            <a:ext cx="8496944" cy="653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08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5.nnm.me/1/6/e/e/3/1e6a073a2bd7fd636d529af8f6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t="-658" r="7976" b="658"/>
          <a:stretch/>
        </p:blipFill>
        <p:spPr bwMode="auto">
          <a:xfrm>
            <a:off x="107504" y="34496"/>
            <a:ext cx="8951655" cy="677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36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2mcqr7177avm29fyv51m380xi1v.wpengine.netdna-cdn.com/wp-content/uploads/2013/07/gay@facebo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332656"/>
            <a:ext cx="9144000" cy="60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71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mojasemja.ru/wp-content/uploads/2010/09/happy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8" y="188640"/>
            <a:ext cx="8442696" cy="631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641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mtravnik.ru/images/cms/data/darite-lyubov1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525000" cy="737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11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s019.radikal.ru/i601/1310/dd/07b131eead6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3" b="12207"/>
          <a:stretch/>
        </p:blipFill>
        <p:spPr bwMode="auto">
          <a:xfrm>
            <a:off x="155575" y="729672"/>
            <a:ext cx="8782886" cy="500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148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30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Деня</dc:creator>
  <cp:lastModifiedBy>Деня</cp:lastModifiedBy>
  <cp:revision>7</cp:revision>
  <dcterms:created xsi:type="dcterms:W3CDTF">2015-04-26T04:45:26Z</dcterms:created>
  <dcterms:modified xsi:type="dcterms:W3CDTF">2015-07-08T07:22:25Z</dcterms:modified>
</cp:coreProperties>
</file>