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D545C-75FE-452C-8B8B-F4976AC76EE3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71E3-AFA0-4BEA-B3D4-0E297E2DA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8AFE-66EE-4D72-8938-E47705D1A5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73DB34-A66D-495F-A6DA-47516462E180}" type="datetimeFigureOut">
              <a:rPr lang="ru-RU"/>
              <a:pPr>
                <a:defRPr/>
              </a:pPr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35F2EB-3751-4D30-9CE7-405C538E1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63474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211772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Урок обучения грамоте </a:t>
            </a:r>
          </a:p>
          <a:p>
            <a:pPr marL="0" indent="0">
              <a:buNone/>
            </a:pPr>
            <a:r>
              <a:rPr lang="ru-RU" b="1" i="1" dirty="0" smtClean="0"/>
              <a:t>по </a:t>
            </a:r>
            <a:r>
              <a:rPr lang="ru-RU" b="1" i="1" dirty="0" smtClean="0"/>
              <a:t>УМК «Гармония»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Знакомство с элементами букв: 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648072" cy="66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388763" y="4308764"/>
            <a:ext cx="8147248" cy="211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i="1" dirty="0" smtClean="0"/>
              <a:t>Автор разработки : Яичкова Марина Михайловна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i="1" dirty="0" smtClean="0"/>
              <a:t>МБОУ «Средняя общеобразовательная школа № 17» </a:t>
            </a:r>
            <a:r>
              <a:rPr lang="ru-RU" sz="2400" b="1" i="1" dirty="0" err="1" smtClean="0"/>
              <a:t>г.Череповца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93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97283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4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1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7296" name="Picture 16" descr="BRD2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5735637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7" name="Rectangle 17"/>
          <p:cNvSpPr>
            <a:spLocks noChangeArrowheads="1"/>
          </p:cNvSpPr>
          <p:nvPr/>
        </p:nvSpPr>
        <p:spPr bwMode="auto">
          <a:xfrm rot="-1088030">
            <a:off x="2268538" y="874713"/>
            <a:ext cx="313213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/>
              <a:t>Проверь, дружок,</a:t>
            </a:r>
            <a:br>
              <a:rPr lang="ru-RU" sz="2400" b="1" dirty="0"/>
            </a:br>
            <a:r>
              <a:rPr lang="ru-RU" sz="2400" b="1" dirty="0"/>
              <a:t> Ты готов начать урок?</a:t>
            </a:r>
            <a:br>
              <a:rPr lang="ru-RU" sz="2400" b="1" dirty="0"/>
            </a:br>
            <a:r>
              <a:rPr lang="ru-RU" sz="2400" b="1" dirty="0"/>
              <a:t>Все на месте,</a:t>
            </a:r>
          </a:p>
          <a:p>
            <a:r>
              <a:rPr lang="ru-RU" sz="2400" b="1" dirty="0"/>
              <a:t> все в порядке:</a:t>
            </a:r>
            <a:br>
              <a:rPr lang="ru-RU" sz="2400" b="1" dirty="0"/>
            </a:br>
            <a:r>
              <a:rPr lang="ru-RU" sz="2400" b="1" dirty="0"/>
              <a:t>Книги, ручки </a:t>
            </a:r>
          </a:p>
          <a:p>
            <a:r>
              <a:rPr lang="ru-RU" sz="2400" b="1" dirty="0"/>
              <a:t>и тетрадки?</a:t>
            </a:r>
          </a:p>
          <a:p>
            <a:pPr eaLnBrk="0" hangingPunct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770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814192" cy="230668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Шарль Перо.</a:t>
            </a:r>
            <a:br>
              <a:rPr lang="ru-RU" b="1" i="1" dirty="0" smtClean="0"/>
            </a:br>
            <a:r>
              <a:rPr lang="ru-RU" b="1" i="1" dirty="0" smtClean="0"/>
              <a:t>«Кот в сапогах»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ultiland.ucoz.net/_pu/0/197942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721083" cy="53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892624" cy="449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fotki.yandex.ru/get/9226/47407354.c18/0_126af6_bd52d797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419872" cy="27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98354" cy="122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austinbbwbash.com/cowboy-bo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92" y="2132856"/>
            <a:ext cx="3542558" cy="37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68" y="980728"/>
            <a:ext cx="5796644" cy="290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но 1 3"/>
          <p:cNvSpPr/>
          <p:nvPr/>
        </p:nvSpPr>
        <p:spPr>
          <a:xfrm>
            <a:off x="2195736" y="2204864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ятно 1 1"/>
          <p:cNvSpPr/>
          <p:nvPr/>
        </p:nvSpPr>
        <p:spPr>
          <a:xfrm>
            <a:off x="2159732" y="350100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3203848" y="2276872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3743908" y="224086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247964" y="224086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095836" y="350100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3563888" y="350100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959932" y="3501008"/>
            <a:ext cx="216024" cy="216024"/>
          </a:xfrm>
          <a:prstGeom prst="irregularSeal1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1711E-6 C -0.00121 0.00624 -0.00278 0.01041 5E-6 0.01688 C 0.00226 0.0222 0.01268 0.02428 0.01268 0.02451 C 0.01945 0.02243 0.02344 0.02174 0.02674 0.01295 C 0.02744 0.0111 0.02726 0.00902 0.02813 0.0074 C 0.03056 0.0037 0.03403 0.00139 0.03664 -0.00208 C 0.03976 -0.01457 0.05035 -0.02197 0.05487 -0.034 C 0.05921 -0.04579 0.06042 -0.05921 0.06337 -0.07146 C 0.06251 -0.0865 0.06407 -0.10847 0.0507 -0.11448 C 0.0448 -0.11193 0.04167 -0.10453 0.03664 -0.09945 C 0.03386 -0.09667 0.02813 -0.09205 0.02813 -0.09181 C 0.02639 -0.08881 0.02414 -0.08603 0.02257 -0.08256 C 0.01771 -0.07146 0.02501 -0.08187 0.01823 -0.07331 C 0.01632 -0.06568 0.01337 -0.05759 0.00989 -0.05088 C 0.00799 -0.04302 -0.00104 -0.03793 -0.00138 -0.03007 C -0.00173 -0.02012 -0.00052 -0.00995 5E-6 1.51711E-6 Z " pathEditMode="relative" rAng="0" ptsTypes="ffffffffffffffff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1711E-6 C -0.00121 0.00624 -0.00278 0.01041 -1.11111E-6 0.01688 C 0.00226 0.0222 0.01267 0.02428 0.01267 0.02451 C 0.01945 0.02243 0.02344 0.02174 0.02674 0.01295 C 0.02743 0.0111 0.02726 0.00902 0.02813 0.0074 C 0.03056 0.0037 0.03403 0.00139 0.03663 -0.00208 C 0.03976 -0.01457 0.05035 -0.02197 0.05486 -0.034 C 0.0592 -0.04579 0.06042 -0.05921 0.06337 -0.07146 C 0.0625 -0.0865 0.06406 -0.10847 0.0507 -0.11448 C 0.04479 -0.11193 0.04167 -0.10453 0.03663 -0.09945 C 0.03386 -0.09667 0.02813 -0.09205 0.02813 -0.09181 C 0.02639 -0.08881 0.02413 -0.08603 0.02257 -0.08256 C 0.01771 -0.07146 0.025 -0.08187 0.01823 -0.07331 C 0.01632 -0.06568 0.01337 -0.05759 0.0099 -0.05088 C 0.00799 -0.04302 -0.00104 -0.03793 -0.00139 -0.03007 C -0.00173 -0.02012 -0.00052 -0.00995 -1.11111E-6 1.51711E-6 Z " pathEditMode="relative" rAng="0" ptsTypes="ffffffffffffffff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1711E-6 C -0.00122 0.00624 -0.00278 0.01041 1.11111E-6 0.01688 C 0.00226 0.0222 0.01267 0.02428 0.01267 0.02451 C 0.01944 0.02243 0.02344 0.02174 0.02674 0.01295 C 0.02743 0.0111 0.02726 0.00902 0.02812 0.0074 C 0.03055 0.0037 0.03403 0.00139 0.03663 -0.00208 C 0.03976 -0.01457 0.05035 -0.02197 0.05486 -0.034 C 0.0592 -0.04579 0.06042 -0.05921 0.06337 -0.07146 C 0.0625 -0.0865 0.06406 -0.10847 0.05069 -0.11448 C 0.04479 -0.11193 0.04167 -0.10453 0.03663 -0.09945 C 0.03385 -0.09667 0.02812 -0.09205 0.02812 -0.09181 C 0.02639 -0.08881 0.02413 -0.08603 0.02257 -0.08256 C 0.01771 -0.07146 0.025 -0.08187 0.01823 -0.07331 C 0.01632 -0.06568 0.01337 -0.05759 0.00989 -0.05088 C 0.00799 -0.04302 -0.00104 -0.03793 -0.00139 -0.03007 C -0.00174 -0.02012 -0.00052 -0.00995 1.11111E-6 1.51711E-6 Z " pathEditMode="relative" rAng="0" ptsTypes="ffffffffffffffff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01295E-7 C -0.00121 0.00624 -0.00277 0.01041 -3.61111E-6 0.01688 C 0.00226 0.0222 0.01268 0.02428 0.01268 0.02451 C 0.01945 0.02243 0.02344 0.02174 0.02674 0.01295 C 0.02743 0.0111 0.02726 0.00902 0.02813 0.0074 C 0.03056 0.0037 0.03403 0.00139 0.03664 -0.00208 C 0.03976 -0.01457 0.05035 -0.02197 0.05486 -0.034 C 0.05921 -0.04579 0.06042 -0.0592 0.06337 -0.07146 C 0.0625 -0.08649 0.06407 -0.10846 0.0507 -0.11448 C 0.0448 -0.11193 0.04167 -0.10453 0.03664 -0.09944 C 0.03386 -0.09667 0.02813 -0.09204 0.02813 -0.09181 C 0.02639 -0.08881 0.02414 -0.08603 0.02257 -0.08256 C 0.01771 -0.07146 0.025 -0.08187 0.01823 -0.07331 C 0.01632 -0.06568 0.01337 -0.05758 0.0099 -0.05088 C 0.00799 -0.04302 -0.00104 -0.03793 -0.00139 -0.03006 C -0.00173 -0.02012 -0.00052 -0.00994 -3.61111E-6 -6.01295E-7 Z " pathEditMode="relative" rAng="0" ptsTypes="ffffffffffffffff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503 C 0.00086 0.01665 0.00382 0.02336 0.00555 0.02452 C 0.00816 0.02637 0.01406 0.02822 0.01406 0.02845 C 0.01979 0.02567 0.02534 0.02313 0.0309 0.02058 C 0.03559 0.01457 0.03854 0.00717 0.04218 -1.52636E-6 C 0.04392 -0.00324 0.04514 -0.01133 0.04514 -0.0111 C 0.0427 -0.02914 0.04166 -0.04209 0.02673 -0.04695 C 0.02395 -0.04625 0.02083 -0.04648 0.01823 -0.0451 C 0.0151 -0.04325 0.00989 -0.03746 0.00989 -0.03723 C 0.00729 -0.03238 0.00329 -0.02821 0.00139 -0.02243 C 0.00017 -0.01896 -0.00139 -0.01133 -0.00139 -0.0111 C 0.00017 0.00486 3.88889E-6 0.00879 3.88889E-6 -1.52636E-6 " pathEditMode="relative" rAng="0" ptsTypes="fffffffffffA">
                                      <p:cBhvr>
                                        <p:cTn id="7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503 C 0.00087 0.01665 0.00382 0.02336 0.00556 0.02452 C 0.00816 0.02637 0.01407 0.02822 0.01407 0.02845 C 0.0198 0.02567 0.02535 0.02313 0.03091 0.02058 C 0.03559 0.01457 0.03855 0.00717 0.04219 -1.52636E-6 C 0.04393 -0.00324 0.04514 -0.01133 0.04514 -0.0111 C 0.04271 -0.02914 0.04167 -0.04209 0.02674 -0.04695 C 0.02396 -0.04625 0.02084 -0.04648 0.01823 -0.0451 C 0.01511 -0.04325 0.0099 -0.03746 0.0099 -0.03723 C 0.0073 -0.03238 0.0033 -0.02821 0.00139 -0.02243 C 0.00018 -0.01896 -0.00139 -0.01133 -0.00139 -0.0111 C 0.00018 0.00486 -3.61111E-6 0.00879 -3.61111E-6 -1.52636E-6 " pathEditMode="relative" rAng="0" ptsTypes="fffffffffffA">
                                      <p:cBhvr>
                                        <p:cTn id="9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503 C 0.00069 0.01665 0.0033 0.02336 0.00486 0.02452 C 0.00712 0.02637 0.01232 0.02822 0.01232 0.02845 C 0.01719 0.02567 0.02222 0.02313 0.02708 0.02058 C 0.03107 0.01457 0.03368 0.00717 0.03698 -1.52636E-6 C 0.03837 -0.00324 0.03958 -0.01133 0.03958 -0.0111 C 0.03732 -0.02914 0.03646 -0.04209 0.02344 -0.04695 C 0.021 -0.04625 0.01823 -0.04648 0.01597 -0.0451 C 0.01319 -0.04325 0.0085 -0.03746 0.0085 -0.03723 C 0.00625 -0.03238 0.00278 -0.02821 0.00121 -0.02243 C 2.22222E-6 -0.01896 -0.00122 -0.01133 -0.00122 -0.0111 C 2.22222E-6 0.00486 2.22222E-6 0.00879 2.22222E-6 -1.52636E-6 " pathEditMode="relative" rAng="0" ptsTypes="fffffffffffA">
                                      <p:cBhvr>
                                        <p:cTn id="10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503 C 0.00086 0.01665 0.00382 0.02336 0.00555 0.02451 C 0.00816 0.02636 0.01406 0.02821 0.01406 0.02845 C 0.01979 0.02567 0.02534 0.02313 0.0309 0.02058 C 0.03559 0.01457 0.03854 0.00717 0.04218 5.92044E-7 C 0.04392 -0.00324 0.04514 -0.01133 0.04514 -0.0111 C 0.04271 -0.02914 0.04166 -0.04209 0.02673 -0.04695 C 0.02396 -0.04625 0.02083 -0.04649 0.01823 -0.0451 C 0.0151 -0.04325 0.00989 -0.03747 0.00989 -0.03723 C 0.00729 -0.03238 0.0033 -0.02822 0.00139 -0.02243 C 0.00017 -0.01896 -0.00139 -0.01133 -0.00139 -0.0111 C 0.00017 0.00486 3.33333E-6 0.00879 3.33333E-6 5.92044E-7 " pathEditMode="relative" rAng="0" ptsTypes="fffffffffffA">
                                      <p:cBhvr>
                                        <p:cTn id="1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" grpId="0" animBg="1"/>
      <p:bldP spid="2" grpId="1" animBg="1"/>
      <p:bldP spid="2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1212.hizliresim.com/14/u/h9p4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3" y="1004615"/>
            <a:ext cx="3384376" cy="17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liveinternet.ru/images/attach/c/3/77/185/77185059_0_76117_3a15df5f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14" y="149583"/>
            <a:ext cx="2816321" cy="34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472" y="4534951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</a:t>
            </a:r>
            <a:r>
              <a:rPr lang="ru-RU" sz="4000" dirty="0" smtClean="0"/>
              <a:t>амок                           замок</a:t>
            </a:r>
            <a:endParaRPr lang="ru-RU" sz="4000" dirty="0"/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6319439" y="4560878"/>
            <a:ext cx="216024" cy="135437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1439863" y="4605218"/>
            <a:ext cx="216024" cy="135437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6" y="5949280"/>
            <a:ext cx="2589660" cy="78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Диагональная полоса 23"/>
          <p:cNvSpPr/>
          <p:nvPr/>
        </p:nvSpPr>
        <p:spPr>
          <a:xfrm>
            <a:off x="1314388" y="5741488"/>
            <a:ext cx="216024" cy="135437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39" y="5949280"/>
            <a:ext cx="25908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Диагональная полоса 25"/>
          <p:cNvSpPr/>
          <p:nvPr/>
        </p:nvSpPr>
        <p:spPr>
          <a:xfrm>
            <a:off x="6804819" y="5606051"/>
            <a:ext cx="216024" cy="135437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H="1">
            <a:off x="2304619" y="6659503"/>
            <a:ext cx="78279" cy="14974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Овал 29"/>
          <p:cNvSpPr/>
          <p:nvPr/>
        </p:nvSpPr>
        <p:spPr>
          <a:xfrm flipH="1">
            <a:off x="5724128" y="6659502"/>
            <a:ext cx="78279" cy="14974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Шарль Перо. «Кот в сапогах»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6</cp:revision>
  <dcterms:created xsi:type="dcterms:W3CDTF">2015-07-13T04:30:27Z</dcterms:created>
  <dcterms:modified xsi:type="dcterms:W3CDTF">2015-09-26T08:21:09Z</dcterms:modified>
</cp:coreProperties>
</file>