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1" r:id="rId2"/>
    <p:sldId id="258" r:id="rId3"/>
    <p:sldId id="312" r:id="rId4"/>
    <p:sldId id="259" r:id="rId5"/>
    <p:sldId id="313" r:id="rId6"/>
    <p:sldId id="314" r:id="rId7"/>
    <p:sldId id="270" r:id="rId8"/>
    <p:sldId id="261" r:id="rId9"/>
    <p:sldId id="303" r:id="rId10"/>
    <p:sldId id="285" r:id="rId11"/>
    <p:sldId id="266" r:id="rId12"/>
    <p:sldId id="304" r:id="rId13"/>
    <p:sldId id="305" r:id="rId14"/>
    <p:sldId id="306" r:id="rId15"/>
    <p:sldId id="307" r:id="rId16"/>
    <p:sldId id="308" r:id="rId17"/>
    <p:sldId id="309" r:id="rId18"/>
    <p:sldId id="287" r:id="rId19"/>
    <p:sldId id="269" r:id="rId20"/>
    <p:sldId id="271" r:id="rId21"/>
    <p:sldId id="310" r:id="rId22"/>
    <p:sldId id="272" r:id="rId2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20000"/>
      </a:spcBef>
      <a:spcAft>
        <a:spcPct val="0"/>
      </a:spcAft>
      <a:defRPr sz="4400" b="1" kern="1200">
        <a:solidFill>
          <a:srgbClr val="DE22AD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20000"/>
      </a:spcBef>
      <a:spcAft>
        <a:spcPct val="0"/>
      </a:spcAft>
      <a:defRPr sz="4400" b="1" kern="1200">
        <a:solidFill>
          <a:srgbClr val="DE22AD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20000"/>
      </a:spcBef>
      <a:spcAft>
        <a:spcPct val="0"/>
      </a:spcAft>
      <a:defRPr sz="4400" b="1" kern="1200">
        <a:solidFill>
          <a:srgbClr val="DE22AD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20000"/>
      </a:spcBef>
      <a:spcAft>
        <a:spcPct val="0"/>
      </a:spcAft>
      <a:defRPr sz="4400" b="1" kern="1200">
        <a:solidFill>
          <a:srgbClr val="DE22AD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20000"/>
      </a:spcBef>
      <a:spcAft>
        <a:spcPct val="0"/>
      </a:spcAft>
      <a:defRPr sz="4400" b="1" kern="1200">
        <a:solidFill>
          <a:srgbClr val="DE22AD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4400" b="1" kern="1200">
        <a:solidFill>
          <a:srgbClr val="DE22AD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4400" b="1" kern="1200">
        <a:solidFill>
          <a:srgbClr val="DE22AD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4400" b="1" kern="1200">
        <a:solidFill>
          <a:srgbClr val="DE22AD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4400" b="1" kern="1200">
        <a:solidFill>
          <a:srgbClr val="DE22AD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22AD"/>
    <a:srgbClr val="CC3399"/>
    <a:srgbClr val="ECF38D"/>
    <a:srgbClr val="66FFFF"/>
    <a:srgbClr val="C2E49C"/>
    <a:srgbClr val="E7DC51"/>
    <a:srgbClr val="EB15C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952DCF5-8AD4-4263-85D1-D13E41DEB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109623-8F1D-460F-B43A-6F531E1FE818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4819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20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4821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>
              <a:spcBef>
                <a:spcPct val="0"/>
              </a:spcBef>
            </a:pPr>
            <a:fld id="{9AB318B1-2FEC-44A5-A69B-BEB6BF05CF7D}" type="slidenum">
              <a:rPr lang="ru-RU" sz="1200" b="0">
                <a:solidFill>
                  <a:schemeClr val="tx1"/>
                </a:solidFill>
              </a:rPr>
              <a:pPr algn="r">
                <a:spcBef>
                  <a:spcPct val="0"/>
                </a:spcBef>
              </a:pPr>
              <a:t>7</a:t>
            </a:fld>
            <a:endParaRPr lang="ru-RU" sz="1200" b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7992D0-94C6-4F01-8BF6-4E07C6A8BC92}" type="slidenum">
              <a:rPr lang="ru-RU" smtClean="0"/>
              <a:pPr/>
              <a:t>15</a:t>
            </a:fld>
            <a:endParaRPr lang="ru-RU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3979" y="4343798"/>
            <a:ext cx="5030043" cy="4114872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5FC7D-B583-4B1E-AC35-00F74DD50C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D6C69F-8C7E-4211-92DC-E1FE10C82D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EF57E7-BDDB-4435-A0D9-A20B88953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FD013-9F62-4F9F-A58E-B62E936D8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358515-0E9D-467B-86C8-0824E70BA9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BA632-8636-4985-BC20-80C388884F5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1E19F2-6745-41FF-BF78-CBC6C420C0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833A3B-705D-4EF6-96F9-A21895DC22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778D47-B998-4CB1-9D5D-5A749B6D7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FC5B79-80F9-45BA-BF85-EE39AD131A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D6F05E-27A1-449B-997A-05F242153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10860F-2519-4C9B-BD0D-E0226EFFD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DC72730-7D16-43B5-BEE0-4EE8B15942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gif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2.wmf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10" Type="http://schemas.openxmlformats.org/officeDocument/2006/relationships/image" Target="../media/image14.gif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CF38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000232" y="0"/>
            <a:ext cx="5214938" cy="1311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dirty="0">
                <a:solidFill>
                  <a:srgbClr val="CC3399"/>
                </a:solidFill>
                <a:latin typeface="Franklin Gothic Book" pitchFamily="34" charset="0"/>
              </a:rPr>
              <a:t>Устный счёт</a:t>
            </a:r>
          </a:p>
          <a:p>
            <a:pPr algn="ctr"/>
            <a:endParaRPr lang="ru-RU" sz="3600" dirty="0">
              <a:latin typeface="Franklin Gothic Book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571480"/>
            <a:ext cx="8243888" cy="5312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50 уменьшите на 13.</a:t>
            </a: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Уменьшаемое 30, вычитаемое 2, разность?</a:t>
            </a: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74 увеличьте на 20.</a:t>
            </a: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сумму 74 и 2.</a:t>
            </a: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разность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48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</a:t>
            </a: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45.</a:t>
            </a:r>
            <a:endParaRPr lang="ru-RU" sz="32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 сколько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&gt; 1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?</a:t>
            </a:r>
          </a:p>
          <a:p>
            <a:pPr algn="ct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Множитель 2, множитель 9, произведение? </a:t>
            </a:r>
          </a:p>
          <a:p>
            <a:pPr algn="r" eaLnBrk="0" hangingPunct="0">
              <a:tabLst>
                <a:tab pos="4359275" algn="r"/>
              </a:tabLst>
            </a:pP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Найди произведение 2 и 7? </a:t>
            </a:r>
          </a:p>
          <a:p>
            <a:pPr algn="r" eaLnBrk="0" hangingPunct="0">
              <a:tabLst>
                <a:tab pos="4359275" algn="r"/>
              </a:tabLst>
            </a:pPr>
            <a:r>
              <a:rPr lang="ru-RU" sz="3200" dirty="0" smtClean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lang="ru-RU" sz="3200" dirty="0">
                <a:solidFill>
                  <a:srgbClr val="00206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взять 6 раз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8027988" y="692150"/>
            <a:ext cx="8651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solidFill>
                  <a:srgbClr val="FF3300"/>
                </a:solidFill>
              </a:rPr>
              <a:t>37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8027988" y="1196975"/>
            <a:ext cx="8651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28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8143900" y="1857364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94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8143900" y="2357430"/>
            <a:ext cx="7207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76</a:t>
            </a:r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8143900" y="2857496"/>
            <a:ext cx="7921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 smtClean="0">
                <a:solidFill>
                  <a:srgbClr val="FF3300"/>
                </a:solidFill>
              </a:rPr>
              <a:t>3</a:t>
            </a:r>
            <a:endParaRPr lang="ru-RU" sz="2800" b="1" dirty="0">
              <a:solidFill>
                <a:srgbClr val="FF3300"/>
              </a:solidFill>
            </a:endParaRP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8215338" y="3429000"/>
            <a:ext cx="6477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58</a:t>
            </a:r>
          </a:p>
        </p:txBody>
      </p:sp>
      <p:sp>
        <p:nvSpPr>
          <p:cNvPr id="11274" name="Text Box 11"/>
          <p:cNvSpPr txBox="1">
            <a:spLocks noChangeArrowheads="1"/>
          </p:cNvSpPr>
          <p:nvPr/>
        </p:nvSpPr>
        <p:spPr bwMode="auto">
          <a:xfrm>
            <a:off x="8172450" y="3716338"/>
            <a:ext cx="50323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/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8143900" y="4071942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18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8143900" y="4714884"/>
            <a:ext cx="6477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14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7929586" y="5286388"/>
            <a:ext cx="936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FF3300"/>
                </a:solidFill>
              </a:rPr>
              <a:t>12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661305"/>
            <a:ext cx="3143240" cy="2196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1024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770" decel="100000"/>
                                        <p:tgtEl>
                                          <p:spTgt spid="1024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2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4" dur="770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770" decel="100000"/>
                                        <p:tgtEl>
                                          <p:spTgt spid="1024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0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2" dur="77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6" dur="770" decel="100000"/>
                                        <p:tgtEl>
                                          <p:spTgt spid="1024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8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0" dur="77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8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4" dur="770" decel="100000"/>
                                        <p:tgtEl>
                                          <p:spTgt spid="1024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96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9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8" dur="770" fill="hold"/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9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2" dur="770" decel="100000"/>
                                        <p:tgtEl>
                                          <p:spTgt spid="1025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14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6" dur="770" fill="hold"/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770" decel="100000"/>
                                        <p:tgtEl>
                                          <p:spTgt spid="1025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0" dur="770" decel="100000"/>
                                        <p:tgtEl>
                                          <p:spTgt spid="1025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2" dur="77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4" dur="770" fill="hold"/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1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8" dur="770" decel="100000"/>
                                        <p:tgtEl>
                                          <p:spTgt spid="1025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0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2" dur="770" fill="hold"/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5" dur="770" decel="1000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6" dur="770" decel="100000"/>
                                        <p:tgtEl>
                                          <p:spTgt spid="102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8" dur="77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0" dur="770" fill="hold"/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7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  <p:bldP spid="10246" grpId="0"/>
      <p:bldP spid="10247" grpId="0"/>
      <p:bldP spid="10248" grpId="0"/>
      <p:bldP spid="10249" grpId="0"/>
      <p:bldP spid="10250" grpId="0"/>
      <p:bldP spid="10252" grpId="0"/>
      <p:bldP spid="10253" grpId="0"/>
      <p:bldP spid="1025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37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9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ru-RU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Вторник</a:t>
            </a:r>
          </a:p>
        </p:txBody>
      </p:sp>
      <p:pic>
        <p:nvPicPr>
          <p:cNvPr id="14341" name="Picture 5" descr="gnom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75" y="4214813"/>
            <a:ext cx="2711450" cy="2487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73" name="Rectangle 37"/>
          <p:cNvSpPr>
            <a:spLocks noChangeArrowheads="1"/>
          </p:cNvSpPr>
          <p:nvPr/>
        </p:nvSpPr>
        <p:spPr bwMode="auto">
          <a:xfrm>
            <a:off x="2051050" y="4857750"/>
            <a:ext cx="4968875" cy="74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buClr>
                <a:schemeClr val="hlink"/>
              </a:buClr>
              <a:buSzPct val="80000"/>
              <a:defRPr/>
            </a:pPr>
            <a:endParaRPr lang="ru-RU" sz="3200" b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857356" y="1428736"/>
            <a:ext cx="56436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5">
                    <a:lumMod val="10000"/>
                  </a:schemeClr>
                </a:solidFill>
              </a:rPr>
              <a:t>Сравните:</a:t>
            </a:r>
            <a:endParaRPr lang="ru-RU" sz="3200" dirty="0">
              <a:solidFill>
                <a:schemeClr val="accent5">
                  <a:lumMod val="10000"/>
                </a:schemeClr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785918" y="2428868"/>
            <a:ext cx="6000792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cs typeface="Arial" charset="0"/>
              </a:rPr>
              <a:t>20+20+20  =   20*3</a:t>
            </a:r>
          </a:p>
          <a:p>
            <a:r>
              <a:rPr lang="ru-RU" dirty="0" smtClean="0">
                <a:solidFill>
                  <a:srgbClr val="002060"/>
                </a:solidFill>
                <a:cs typeface="Arial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cs typeface="Arial" charset="0"/>
              </a:rPr>
            </a:br>
            <a:r>
              <a:rPr lang="ru-RU" dirty="0" smtClean="0">
                <a:solidFill>
                  <a:srgbClr val="002060"/>
                </a:solidFill>
                <a:cs typeface="Arial" charset="0"/>
              </a:rPr>
              <a:t>40+40      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&lt;</a:t>
            </a:r>
            <a:r>
              <a:rPr lang="ru-RU" dirty="0" smtClean="0">
                <a:solidFill>
                  <a:srgbClr val="002060"/>
                </a:solidFill>
                <a:cs typeface="Arial" charset="0"/>
              </a:rPr>
              <a:t>   40*3</a:t>
            </a:r>
          </a:p>
          <a:p>
            <a:r>
              <a:rPr lang="ru-RU" dirty="0" smtClean="0">
                <a:solidFill>
                  <a:srgbClr val="002060"/>
                </a:solidFill>
                <a:cs typeface="Arial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cs typeface="Arial" charset="0"/>
              </a:rPr>
            </a:br>
            <a:r>
              <a:rPr lang="ru-RU" dirty="0" smtClean="0">
                <a:solidFill>
                  <a:srgbClr val="002060"/>
                </a:solidFill>
                <a:cs typeface="Arial" charset="0"/>
              </a:rPr>
              <a:t>8+8+8   </a:t>
            </a:r>
            <a:r>
              <a:rPr lang="en-US" dirty="0" smtClean="0">
                <a:solidFill>
                  <a:srgbClr val="002060"/>
                </a:solidFill>
                <a:cs typeface="Arial" charset="0"/>
              </a:rPr>
              <a:t>&gt;</a:t>
            </a:r>
            <a:r>
              <a:rPr lang="ru-RU" dirty="0" smtClean="0">
                <a:solidFill>
                  <a:srgbClr val="002060"/>
                </a:solidFill>
                <a:cs typeface="Arial" charset="0"/>
              </a:rPr>
              <a:t>     8*2</a:t>
            </a:r>
            <a:endParaRPr lang="ru-RU" dirty="0"/>
          </a:p>
        </p:txBody>
      </p:sp>
      <p:pic>
        <p:nvPicPr>
          <p:cNvPr id="31" name="Рисунок 30" descr="смайл спит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2285992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" name="Рисунок 31" descr="смайл спит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3786190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Рисунок 32" descr="смайл спит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5286388"/>
            <a:ext cx="8572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8608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DE22AD"/>
                </a:solidFill>
              </a:rPr>
              <a:t>Решите задачи </a:t>
            </a:r>
          </a:p>
          <a:p>
            <a:pPr algn="ctr" eaLnBrk="1" hangingPunct="1">
              <a:buFontTx/>
              <a:buNone/>
            </a:pPr>
            <a:r>
              <a:rPr lang="ru-RU" b="1" dirty="0" smtClean="0">
                <a:solidFill>
                  <a:srgbClr val="DE22AD"/>
                </a:solidFill>
              </a:rPr>
              <a:t>страница 21 № 4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3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8608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043890" cy="132873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DE22AD"/>
              </a:solidFill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571604" y="157161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Расход ткани на одно пальто</a:t>
                      </a:r>
                      <a:endParaRPr lang="ru-RU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Количество</a:t>
                      </a:r>
                      <a:r>
                        <a:rPr lang="ru-RU" baseline="0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 пальто</a:t>
                      </a:r>
                      <a:endParaRPr lang="ru-RU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accent5">
                              <a:lumMod val="10000"/>
                            </a:schemeClr>
                          </a:solidFill>
                        </a:rPr>
                        <a:t>Общий расход ткани</a:t>
                      </a:r>
                      <a:endParaRPr lang="ru-RU" dirty="0">
                        <a:solidFill>
                          <a:schemeClr val="accent5">
                            <a:lumMod val="1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43372" y="228599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2 шт.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36" y="228599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6 м.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2285992"/>
            <a:ext cx="10715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7030A0"/>
                </a:solidFill>
              </a:rPr>
              <a:t>?</a:t>
            </a:r>
            <a:endParaRPr lang="ru-RU" sz="1600" dirty="0">
              <a:solidFill>
                <a:srgbClr val="7030A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286248" y="3500438"/>
            <a:ext cx="364333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6 : 2 = 3 (м</a:t>
            </a:r>
            <a:r>
              <a:rPr lang="ru-RU" dirty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8608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1"/>
            <a:ext cx="8686800" cy="1828800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ru-RU" b="1" dirty="0" smtClean="0">
              <a:solidFill>
                <a:srgbClr val="DE22AD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1785926"/>
          <a:ext cx="6096000" cy="138176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Расход</a:t>
                      </a:r>
                      <a:r>
                        <a:rPr lang="ru-RU" baseline="0" dirty="0" smtClean="0"/>
                        <a:t> ткани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Количество пальто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Общий расход ткани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r>
                        <a:rPr lang="ru-RU" dirty="0" smtClean="0"/>
                        <a:t>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шт.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6 м.</a:t>
                      </a:r>
                      <a:endParaRPr lang="ru-RU" b="1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14810" y="28574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10 шт.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15074" y="285749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?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57356" y="250030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одинаковый</a:t>
            </a:r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214810" y="4000504"/>
            <a:ext cx="39290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3 · 10 = 30 (м)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35150" y="386080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Среда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28596" y="1214423"/>
            <a:ext cx="8001056" cy="64294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28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Составьте задачу по рисунку</a:t>
            </a: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57224" y="1714488"/>
            <a:ext cx="25923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1714488"/>
            <a:ext cx="25923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43636" y="1714488"/>
            <a:ext cx="2592388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рямоугольник 8"/>
          <p:cNvSpPr/>
          <p:nvPr/>
        </p:nvSpPr>
        <p:spPr>
          <a:xfrm>
            <a:off x="3857620" y="3357562"/>
            <a:ext cx="4572000" cy="307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i="1" dirty="0" smtClean="0">
                <a:solidFill>
                  <a:srgbClr val="09390F"/>
                </a:solidFill>
                <a:latin typeface="Times New Roman" pitchFamily="18" charset="0"/>
              </a:rPr>
              <a:t>4</a:t>
            </a:r>
            <a:r>
              <a:rPr lang="ru-RU" i="1" dirty="0" smtClean="0">
                <a:solidFill>
                  <a:srgbClr val="09390F"/>
                </a:solidFill>
                <a:latin typeface="Times New Roman" pitchFamily="18" charset="0"/>
                <a:cs typeface="Times New Roman" pitchFamily="18" charset="0"/>
              </a:rPr>
              <a:t>∙3=12 (</a:t>
            </a:r>
            <a:r>
              <a:rPr lang="ru-RU" i="1" dirty="0" err="1" smtClean="0">
                <a:solidFill>
                  <a:srgbClr val="09390F"/>
                </a:solidFill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i="1" dirty="0" smtClean="0">
                <a:solidFill>
                  <a:srgbClr val="09390F"/>
                </a:solidFill>
                <a:latin typeface="Times New Roman" pitchFamily="18" charset="0"/>
                <a:cs typeface="Times New Roman" pitchFamily="18" charset="0"/>
              </a:rPr>
              <a:t>) – в 3 аквариумах</a:t>
            </a:r>
          </a:p>
          <a:p>
            <a:pPr algn="l">
              <a:buFont typeface="Wingdings" pitchFamily="2" charset="2"/>
              <a:buNone/>
            </a:pPr>
            <a:r>
              <a:rPr lang="ru-RU" i="1" dirty="0" smtClean="0">
                <a:solidFill>
                  <a:srgbClr val="09390F"/>
                </a:solidFill>
                <a:latin typeface="Times New Roman" pitchFamily="18" charset="0"/>
                <a:cs typeface="Times New Roman" pitchFamily="18" charset="0"/>
              </a:rPr>
              <a:t>          Ответ: </a:t>
            </a:r>
          </a:p>
          <a:p>
            <a:pPr>
              <a:buFont typeface="Wingdings" pitchFamily="2" charset="2"/>
              <a:buNone/>
            </a:pPr>
            <a:r>
              <a:rPr lang="ru-RU" i="1" dirty="0" smtClean="0">
                <a:solidFill>
                  <a:srgbClr val="09390F"/>
                </a:solidFill>
                <a:latin typeface="Times New Roman" pitchFamily="18" charset="0"/>
                <a:cs typeface="Times New Roman" pitchFamily="18" charset="0"/>
              </a:rPr>
              <a:t>12 рыбок</a:t>
            </a:r>
            <a:endParaRPr lang="ru-RU" i="1" dirty="0">
              <a:solidFill>
                <a:srgbClr val="09390F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3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2" descr="j021015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1" name="Oval 3"/>
          <p:cNvSpPr>
            <a:spLocks noChangeArrowheads="1"/>
          </p:cNvSpPr>
          <p:nvPr/>
        </p:nvSpPr>
        <p:spPr bwMode="auto">
          <a:xfrm>
            <a:off x="3352800" y="228600"/>
            <a:ext cx="2133600" cy="2286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Oval 4"/>
          <p:cNvSpPr>
            <a:spLocks noChangeArrowheads="1"/>
          </p:cNvSpPr>
          <p:nvPr/>
        </p:nvSpPr>
        <p:spPr bwMode="auto">
          <a:xfrm>
            <a:off x="5181600" y="2133600"/>
            <a:ext cx="2133600" cy="2286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3" name="Oval 5"/>
          <p:cNvSpPr>
            <a:spLocks noChangeArrowheads="1"/>
          </p:cNvSpPr>
          <p:nvPr/>
        </p:nvSpPr>
        <p:spPr bwMode="auto">
          <a:xfrm>
            <a:off x="2514600" y="2514600"/>
            <a:ext cx="2133600" cy="2286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4" name="Oval 6"/>
          <p:cNvSpPr>
            <a:spLocks noChangeArrowheads="1"/>
          </p:cNvSpPr>
          <p:nvPr/>
        </p:nvSpPr>
        <p:spPr bwMode="auto">
          <a:xfrm>
            <a:off x="6629400" y="152400"/>
            <a:ext cx="2133600" cy="2286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5" name="Oval 7"/>
          <p:cNvSpPr>
            <a:spLocks noChangeArrowheads="1"/>
          </p:cNvSpPr>
          <p:nvPr/>
        </p:nvSpPr>
        <p:spPr bwMode="auto">
          <a:xfrm>
            <a:off x="457200" y="3581400"/>
            <a:ext cx="2133600" cy="2286000"/>
          </a:xfrm>
          <a:prstGeom prst="ellipse">
            <a:avLst/>
          </a:prstGeom>
          <a:solidFill>
            <a:schemeClr val="accent1"/>
          </a:solidFill>
          <a:ln w="76200">
            <a:solidFill>
              <a:schemeClr val="tx1"/>
            </a:solidFill>
            <a:prstDash val="dashDot"/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pic>
        <p:nvPicPr>
          <p:cNvPr id="32776" name="Picture 8" descr="2f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28604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8" name="Picture 10" descr="2f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500042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0" name="Picture 12" descr="2f1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57600" y="13716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1" name="Picture 13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9600" y="38100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2" name="Picture 14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50057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5" name="Picture 17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3857628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6" name="Picture 18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590800" y="26670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87" name="Picture 19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00400" y="32004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0" name="Picture 22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05200" y="25908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1" name="Picture 23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58016" y="642918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4" name="Picture 26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8148" y="1000108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5" name="Picture 27" descr="2f2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96" y="285728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7" name="Picture 29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72200" y="22860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8" name="Picture 30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257800" y="30480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99" name="Picture 31" descr="2f4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67400" y="3657600"/>
            <a:ext cx="8001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802" name="Text Box 34"/>
          <p:cNvSpPr txBox="1">
            <a:spLocks noChangeArrowheads="1"/>
          </p:cNvSpPr>
          <p:nvPr/>
        </p:nvSpPr>
        <p:spPr bwMode="auto">
          <a:xfrm>
            <a:off x="4000496" y="5000636"/>
            <a:ext cx="4267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5400" b="1" dirty="0" smtClean="0">
                <a:solidFill>
                  <a:srgbClr val="FF0000"/>
                </a:solidFill>
                <a:latin typeface="Monotype Corsiva" pitchFamily="66" charset="0"/>
              </a:rPr>
              <a:t>3 · 5=  15</a:t>
            </a:r>
            <a:endParaRPr lang="ru-RU" sz="5400" b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37" name="Picture 12" descr="gnom28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34" y="571480"/>
            <a:ext cx="2214563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0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Веселые задачи</a:t>
            </a:r>
          </a:p>
        </p:txBody>
      </p:sp>
      <p:sp>
        <p:nvSpPr>
          <p:cNvPr id="5123" name="Содержимое 3"/>
          <p:cNvSpPr>
            <a:spLocks noGrp="1"/>
          </p:cNvSpPr>
          <p:nvPr>
            <p:ph sz="half" idx="2"/>
          </p:nvPr>
        </p:nvSpPr>
        <p:spPr>
          <a:xfrm>
            <a:off x="4572000" y="1500188"/>
            <a:ext cx="4114800" cy="1928812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400" dirty="0" smtClean="0"/>
              <a:t>Дарит бабушка лисица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Трём внучатам рукавицы.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«Это вам на зиму, внуки,</a:t>
            </a:r>
          </a:p>
          <a:p>
            <a:pPr eaLnBrk="1" hangingPunct="1">
              <a:buFont typeface="Arial" charset="0"/>
              <a:buNone/>
            </a:pPr>
            <a:r>
              <a:rPr lang="ru-RU" sz="2400" dirty="0" smtClean="0"/>
              <a:t> Рукавичек по 2 штуки.</a:t>
            </a:r>
          </a:p>
          <a:p>
            <a:pPr eaLnBrk="1" hangingPunct="1">
              <a:buFont typeface="Arial" charset="0"/>
              <a:buNone/>
            </a:pPr>
            <a:endParaRPr lang="ru-RU" dirty="0" smtClean="0"/>
          </a:p>
        </p:txBody>
      </p:sp>
      <p:sp>
        <p:nvSpPr>
          <p:cNvPr id="5" name="Дата 4"/>
          <p:cNvSpPr>
            <a:spLocks noGrp="1"/>
          </p:cNvSpPr>
          <p:nvPr>
            <p:ph type="dt" sz="quarter" idx="10"/>
          </p:nvPr>
        </p:nvSpPr>
        <p:spPr>
          <a:xfrm flipH="1" flipV="1">
            <a:off x="-1285875" y="6721475"/>
            <a:ext cx="142875" cy="136525"/>
          </a:xfrm>
        </p:spPr>
        <p:txBody>
          <a:bodyPr/>
          <a:lstStyle/>
          <a:p>
            <a:pPr>
              <a:defRPr/>
            </a:pPr>
            <a:fld id="{F3BBC541-333F-4FC6-8ACB-9BC580BB7DD1}" type="datetime1">
              <a:rPr lang="ru-RU" smtClean="0"/>
              <a:pPr>
                <a:defRPr/>
              </a:pPr>
              <a:t>15.09.2013</a:t>
            </a:fld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05C00-B0C5-469B-9B3A-9EFCB23AA05F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51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857250" y="1000125"/>
            <a:ext cx="1857375" cy="1928813"/>
          </a:xfrm>
          <a:noFill/>
        </p:spPr>
      </p:pic>
      <p:sp>
        <p:nvSpPr>
          <p:cNvPr id="8" name="Прямоугольник 7"/>
          <p:cNvSpPr/>
          <p:nvPr/>
        </p:nvSpPr>
        <p:spPr>
          <a:xfrm>
            <a:off x="500034" y="3143248"/>
            <a:ext cx="4286248" cy="17912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0" dirty="0">
                <a:solidFill>
                  <a:schemeClr val="tx1"/>
                </a:solidFill>
                <a:latin typeface="+mj-lt"/>
              </a:rPr>
              <a:t>Мышка зёрна собирала,</a:t>
            </a:r>
          </a:p>
          <a:p>
            <a:pPr>
              <a:defRPr/>
            </a:pPr>
            <a:r>
              <a:rPr lang="ru-RU" sz="2400" b="0" dirty="0">
                <a:solidFill>
                  <a:schemeClr val="tx1"/>
                </a:solidFill>
                <a:latin typeface="+mj-lt"/>
              </a:rPr>
              <a:t>По </a:t>
            </a:r>
            <a:r>
              <a:rPr lang="ru-RU" sz="2400" b="0" dirty="0" smtClean="0">
                <a:solidFill>
                  <a:schemeClr val="tx1"/>
                </a:solidFill>
                <a:latin typeface="+mj-lt"/>
              </a:rPr>
              <a:t>три </a:t>
            </a:r>
            <a:r>
              <a:rPr lang="ru-RU" sz="2400" b="0" dirty="0">
                <a:solidFill>
                  <a:schemeClr val="tx1"/>
                </a:solidFill>
                <a:latin typeface="+mj-lt"/>
              </a:rPr>
              <a:t>зёрнышка таскала.</a:t>
            </a:r>
          </a:p>
          <a:p>
            <a:pPr>
              <a:defRPr/>
            </a:pPr>
            <a:r>
              <a:rPr lang="ru-RU" sz="2400" b="0" dirty="0">
                <a:solidFill>
                  <a:schemeClr val="tx1"/>
                </a:solidFill>
                <a:latin typeface="+mj-lt"/>
              </a:rPr>
              <a:t> Принесла уж 9 раз,</a:t>
            </a:r>
          </a:p>
          <a:p>
            <a:pPr>
              <a:defRPr/>
            </a:pPr>
            <a:r>
              <a:rPr lang="ru-RU" sz="2400" b="0" dirty="0">
                <a:solidFill>
                  <a:schemeClr val="tx1"/>
                </a:solidFill>
                <a:latin typeface="+mj-lt"/>
              </a:rPr>
              <a:t> Каков </a:t>
            </a:r>
            <a:r>
              <a:rPr lang="ru-RU" sz="2400" b="0" dirty="0" err="1">
                <a:solidFill>
                  <a:schemeClr val="tx1"/>
                </a:solidFill>
                <a:latin typeface="+mj-lt"/>
              </a:rPr>
              <a:t>мышкин</a:t>
            </a:r>
            <a:r>
              <a:rPr lang="ru-RU" sz="2400" b="0" dirty="0">
                <a:solidFill>
                  <a:schemeClr val="tx1"/>
                </a:solidFill>
                <a:latin typeface="+mj-lt"/>
              </a:rPr>
              <a:t> стал запас?</a:t>
            </a:r>
          </a:p>
        </p:txBody>
      </p:sp>
      <p:pic>
        <p:nvPicPr>
          <p:cNvPr id="5128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00562" y="4000504"/>
            <a:ext cx="1919287" cy="233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00" y="3286125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572375" y="3214688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929438" y="4500563"/>
            <a:ext cx="95250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1571604" y="642918"/>
          <a:ext cx="3857652" cy="2357454"/>
        </p:xfrm>
        <a:graphic>
          <a:graphicData uri="http://schemas.openxmlformats.org/drawingml/2006/table">
            <a:tbl>
              <a:tblPr/>
              <a:tblGrid>
                <a:gridCol w="3857652"/>
              </a:tblGrid>
              <a:tr h="2357454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3 бельчонка маму-белку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Ждали около дупла.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Им на завтрак мама-белка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9 шишек принесла.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Разделила на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троих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</a:rPr>
                        <a:t>Сколько каждому из них? </a:t>
                      </a:r>
                      <a:endParaRPr lang="ru-RU" sz="2400" b="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42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1071546"/>
            <a:ext cx="2857520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4357686" y="3500438"/>
          <a:ext cx="3357586" cy="2214578"/>
        </p:xfrm>
        <a:graphic>
          <a:graphicData uri="http://schemas.openxmlformats.org/drawingml/2006/table">
            <a:tbl>
              <a:tblPr/>
              <a:tblGrid>
                <a:gridCol w="3357586"/>
              </a:tblGrid>
              <a:tr h="22145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Кот с утра сидит у речки.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У него большой улов: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Три щурёнка, три ерша,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</a:rPr>
                        <a:t>три сома и три леща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Times New Roman"/>
                        </a:rPr>
                        <a:t>Сколько рыбок у кота?</a:t>
                      </a:r>
                      <a:endParaRPr lang="ru-RU" sz="2400" dirty="0">
                        <a:latin typeface="Times New Roman"/>
                        <a:ea typeface="Times New Roman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54277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714752"/>
            <a:ext cx="4193887" cy="2928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Четверг </a:t>
            </a:r>
          </a:p>
        </p:txBody>
      </p:sp>
      <p:pic>
        <p:nvPicPr>
          <p:cNvPr id="18436" name="Picture 4" descr="gnom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5650" y="549275"/>
            <a:ext cx="1928813" cy="237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643174" y="1428736"/>
            <a:ext cx="5745162" cy="820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ru-RU" sz="3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Решите уравнение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19" name="Rectangle 3"/>
          <p:cNvSpPr>
            <a:spLocks noChangeArrowheads="1"/>
          </p:cNvSpPr>
          <p:nvPr/>
        </p:nvSpPr>
        <p:spPr bwMode="auto">
          <a:xfrm>
            <a:off x="2071670" y="3143248"/>
            <a:ext cx="5745163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endParaRPr lang="ru-RU" sz="3200" dirty="0"/>
          </a:p>
        </p:txBody>
      </p:sp>
      <p:sp>
        <p:nvSpPr>
          <p:cNvPr id="27" name="TextBox 26"/>
          <p:cNvSpPr txBox="1"/>
          <p:nvPr/>
        </p:nvSpPr>
        <p:spPr>
          <a:xfrm>
            <a:off x="2285984" y="3071810"/>
            <a:ext cx="54292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6 · Х = 18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  <p:bldP spid="19" grpId="0" build="p"/>
      <p:bldP spid="2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4" descr="gnom2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0113" y="620713"/>
            <a:ext cx="2370137" cy="1382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Пятница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14348" y="1928803"/>
            <a:ext cx="7786742" cy="107157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5400" dirty="0" smtClean="0">
                <a:solidFill>
                  <a:srgbClr val="00B050"/>
                </a:solidFill>
              </a:rPr>
              <a:t> </a:t>
            </a:r>
            <a:r>
              <a:rPr lang="ru-RU" sz="5400" b="1" dirty="0" smtClean="0">
                <a:solidFill>
                  <a:srgbClr val="00B050"/>
                </a:solidFill>
              </a:rPr>
              <a:t>Подарок</a:t>
            </a:r>
            <a:endParaRPr lang="ru-RU" sz="5400" dirty="0" smtClean="0">
              <a:solidFill>
                <a:srgbClr val="00B050"/>
              </a:solidFill>
            </a:endParaRPr>
          </a:p>
        </p:txBody>
      </p:sp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86182" y="3143248"/>
            <a:ext cx="3643338" cy="3233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4413" y="2643182"/>
            <a:ext cx="1844053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63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726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3000364" y="1142984"/>
            <a:ext cx="3714776" cy="4643469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ru-RU" sz="3600" kern="10" dirty="0" smtClean="0"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"/>
                <a:cs typeface="Arial"/>
              </a:rPr>
              <a:t>3</a:t>
            </a:r>
            <a:endParaRPr lang="ru-RU" sz="3600" kern="10" dirty="0">
              <a:ln w="9525">
                <a:solidFill>
                  <a:schemeClr val="accent2"/>
                </a:solidFill>
                <a:round/>
                <a:headEnd/>
                <a:tailEnd/>
              </a:ln>
              <a:solidFill>
                <a:schemeClr val="accent2"/>
              </a:solidFill>
              <a:latin typeface="Arial"/>
              <a:cs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gnom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71810"/>
            <a:ext cx="27971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Суббота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5720" y="1357298"/>
            <a:ext cx="7829576" cy="68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ru-RU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Подведение итогов.</a:t>
            </a: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285852" y="357187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</a:rPr>
              <a:t>Что оказалось трудным?</a:t>
            </a:r>
            <a:endParaRPr lang="ru-RU" sz="2800" i="1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2214554"/>
            <a:ext cx="67866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</a:rPr>
              <a:t>Чем запомнился вам сегодняшний урок?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57158" y="2928934"/>
            <a:ext cx="70723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latin typeface="Times New Roman" pitchFamily="18" charset="0"/>
              </a:rPr>
              <a:t>Какое задание понравилось больше всего?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14414" y="4357694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Достигнута ли цель урока?</a:t>
            </a:r>
            <a:endParaRPr lang="ru-RU" sz="2400" i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  <p:bldP spid="6" grpId="0"/>
      <p:bldP spid="7" grpId="0"/>
      <p:bldP spid="8" grpId="0"/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2" name="Picture 4" descr="gnom2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3071810"/>
            <a:ext cx="2797175" cy="321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Суббота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285720" y="1357298"/>
            <a:ext cx="7829576" cy="685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endParaRPr lang="ru-RU" sz="32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285852" y="1500174"/>
          <a:ext cx="6096000" cy="2194560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Кому на уроке было интересно, поднимите зелёный кружок.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Кому не очень понравился наш урок – жёлтый кружок.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Calibri"/>
                          <a:ea typeface="Calibri"/>
                          <a:cs typeface="Times New Roman"/>
                        </a:rPr>
                        <a:t>Кому урок показался скучным – красный кружок.</a:t>
                      </a: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5299" name="Овал 1"/>
          <p:cNvSpPr>
            <a:spLocks noChangeArrowheads="1"/>
          </p:cNvSpPr>
          <p:nvPr/>
        </p:nvSpPr>
        <p:spPr bwMode="auto">
          <a:xfrm>
            <a:off x="3357554" y="5072074"/>
            <a:ext cx="1042995" cy="1023952"/>
          </a:xfrm>
          <a:prstGeom prst="ellipse">
            <a:avLst/>
          </a:prstGeom>
          <a:solidFill>
            <a:srgbClr val="FF0000"/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0" name="Овал 2"/>
          <p:cNvSpPr>
            <a:spLocks noChangeArrowheads="1"/>
          </p:cNvSpPr>
          <p:nvPr/>
        </p:nvSpPr>
        <p:spPr bwMode="auto">
          <a:xfrm>
            <a:off x="4286248" y="4000504"/>
            <a:ext cx="1000132" cy="1001692"/>
          </a:xfrm>
          <a:prstGeom prst="ellipse">
            <a:avLst/>
          </a:prstGeom>
          <a:solidFill>
            <a:srgbClr val="FFFF00"/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5301" name="Овал 3"/>
          <p:cNvSpPr>
            <a:spLocks noChangeArrowheads="1"/>
          </p:cNvSpPr>
          <p:nvPr/>
        </p:nvSpPr>
        <p:spPr bwMode="auto">
          <a:xfrm>
            <a:off x="2571736" y="3714752"/>
            <a:ext cx="991769" cy="957173"/>
          </a:xfrm>
          <a:prstGeom prst="ellipse">
            <a:avLst/>
          </a:prstGeom>
          <a:solidFill>
            <a:srgbClr val="00B050"/>
          </a:solidFill>
          <a:ln w="25400">
            <a:noFill/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allAtOnce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8" name="Picture 4" descr="gnom2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141663"/>
            <a:ext cx="3221038" cy="333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Воскресенье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785786" y="1785926"/>
            <a:ext cx="6400816" cy="2543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defRPr/>
            </a:pPr>
            <a:r>
              <a:rPr lang="ru-RU" sz="32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Домашнее задание:</a:t>
            </a:r>
          </a:p>
          <a:p>
            <a:pPr marL="342900" indent="-342900"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Выучить таблицу умножения и деления на 3.</a:t>
            </a:r>
          </a:p>
          <a:p>
            <a:pPr marL="342900" indent="-342900">
              <a:buFontTx/>
              <a:buChar char="•"/>
              <a:defRPr/>
            </a:pPr>
            <a:r>
              <a:rPr lang="ru-RU" sz="28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Стр. 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21 №6, 8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 rotWithShape="1">
          <a:blip r:embed="rId2"/>
          <a:srcRect/>
          <a:stretch/>
        </p:blipFill>
        <p:spPr bwMode="auto">
          <a:xfrm>
            <a:off x="260380" y="1570439"/>
            <a:ext cx="3888432" cy="1700897"/>
          </a:xfrm>
          <a:prstGeom prst="rect">
            <a:avLst/>
          </a:prstGeom>
          <a:ln w="38100">
            <a:solidFill>
              <a:srgbClr val="FF0000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60206" y="116632"/>
            <a:ext cx="346524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0" b="1" u="sng" dirty="0" smtClean="0">
                <a:latin typeface="Times New Roman" pitchFamily="18" charset="0"/>
                <a:cs typeface="Times New Roman" pitchFamily="18" charset="0"/>
              </a:rPr>
              <a:t>Ребусы</a:t>
            </a:r>
            <a:endParaRPr lang="ru-RU" sz="8000" b="1" u="sng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 rotWithShape="1">
          <a:blip r:embed="rId3"/>
          <a:srcRect/>
          <a:stretch/>
        </p:blipFill>
        <p:spPr bwMode="auto">
          <a:xfrm>
            <a:off x="5220072" y="2276872"/>
            <a:ext cx="3718195" cy="1656184"/>
          </a:xfrm>
          <a:prstGeom prst="rect">
            <a:avLst/>
          </a:prstGeom>
          <a:ln w="38100">
            <a:solidFill>
              <a:srgbClr val="FF0000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5" name="Рисунок 4"/>
          <p:cNvPicPr/>
          <p:nvPr/>
        </p:nvPicPr>
        <p:blipFill rotWithShape="1">
          <a:blip r:embed="rId4"/>
          <a:srcRect/>
          <a:stretch/>
        </p:blipFill>
        <p:spPr bwMode="auto">
          <a:xfrm>
            <a:off x="260380" y="3878842"/>
            <a:ext cx="4239612" cy="1638390"/>
          </a:xfrm>
          <a:prstGeom prst="rect">
            <a:avLst/>
          </a:prstGeom>
          <a:ln w="38100">
            <a:solidFill>
              <a:srgbClr val="FF0000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pic>
        <p:nvPicPr>
          <p:cNvPr id="6" name="Рисунок 5"/>
          <p:cNvPicPr/>
          <p:nvPr/>
        </p:nvPicPr>
        <p:blipFill rotWithShape="1">
          <a:blip r:embed="rId5"/>
          <a:srcRect/>
          <a:stretch/>
        </p:blipFill>
        <p:spPr bwMode="auto">
          <a:xfrm>
            <a:off x="4724039" y="5013176"/>
            <a:ext cx="4214228" cy="1656184"/>
          </a:xfrm>
          <a:prstGeom prst="rect">
            <a:avLst/>
          </a:prstGeom>
          <a:ln w="38100">
            <a:solidFill>
              <a:srgbClr val="FF0000"/>
            </a:solidFill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</p:spTree>
    <p:extLst>
      <p:ext uri="{BB962C8B-B14F-4D97-AF65-F5344CB8AC3E}">
        <p14:creationId xmlns="" xmlns:p14="http://schemas.microsoft.com/office/powerpoint/2010/main" val="327189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725"/>
            <a:ext cx="9144000" cy="719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6553200" cy="4105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b="1" smtClean="0">
              <a:solidFill>
                <a:srgbClr val="CC3399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 eaLnBrk="1" hangingPunct="1">
              <a:buFontTx/>
              <a:buNone/>
              <a:defRPr/>
            </a:pPr>
            <a:r>
              <a:rPr lang="ru-RU" sz="3600" b="1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От горшка три вершка</a:t>
            </a:r>
            <a:r>
              <a:rPr lang="ru-RU" sz="3600" smtClean="0">
                <a:solidFill>
                  <a:srgbClr val="DE22A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b="1" smtClean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 три короба.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smtClean="0"/>
              <a:t> </a:t>
            </a:r>
            <a:r>
              <a:rPr lang="ru-RU" sz="3600" b="1" smtClean="0">
                <a:solidFill>
                  <a:srgbClr val="CC3399"/>
                </a:solidFill>
              </a:rPr>
              <a:t>Обещанного три года ждут.</a:t>
            </a:r>
          </a:p>
          <a:p>
            <a:pPr algn="ctr" eaLnBrk="1" hangingPunct="1">
              <a:buFontTx/>
              <a:buNone/>
              <a:defRPr/>
            </a:pPr>
            <a:r>
              <a:rPr lang="ru-RU" sz="3600" smtClean="0"/>
              <a:t> </a:t>
            </a:r>
            <a:r>
              <a:rPr lang="ru-RU" sz="3600" b="1" smtClean="0">
                <a:solidFill>
                  <a:srgbClr val="CC3399"/>
                </a:solidFill>
              </a:rPr>
              <a:t>Плакать в три ручья.</a:t>
            </a:r>
            <a:r>
              <a:rPr lang="ru-RU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6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725"/>
            <a:ext cx="9144000" cy="719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6553200" cy="4105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r>
              <a:rPr lang="ru-RU" i="1" dirty="0" smtClean="0">
                <a:solidFill>
                  <a:srgbClr val="DE22AD"/>
                </a:solidFill>
              </a:rPr>
              <a:t>Цель урока:</a:t>
            </a:r>
          </a:p>
          <a:p>
            <a:pPr algn="ctr" eaLnBrk="1" hangingPunct="1">
              <a:defRPr/>
            </a:pPr>
            <a:r>
              <a:rPr lang="ru-RU" i="1" dirty="0" smtClean="0">
                <a:solidFill>
                  <a:srgbClr val="7030A0"/>
                </a:solidFill>
              </a:rPr>
              <a:t>Составить таблицу деления и умножения с числом 3, научиться её применять.</a:t>
            </a:r>
          </a:p>
          <a:p>
            <a:pPr algn="ctr" eaLnBrk="1" hangingPunct="1">
              <a:defRPr/>
            </a:pPr>
            <a:r>
              <a:rPr lang="ru-RU" i="1" dirty="0" smtClean="0">
                <a:solidFill>
                  <a:srgbClr val="7030A0"/>
                </a:solidFill>
                <a:latin typeface="Arial" charset="0"/>
              </a:rPr>
              <a:t>Учиться решать задачи с использованием действий умножения и </a:t>
            </a:r>
            <a:r>
              <a:rPr lang="ru-RU" i="1" dirty="0" smtClean="0">
                <a:solidFill>
                  <a:srgbClr val="7030A0"/>
                </a:solidFill>
                <a:latin typeface="Arial" charset="0"/>
              </a:rPr>
              <a:t>деления.</a:t>
            </a:r>
            <a:endParaRPr lang="ru-RU" i="1" dirty="0" smtClean="0">
              <a:solidFill>
                <a:srgbClr val="7030A0"/>
              </a:solidFill>
              <a:latin typeface="Arial" charset="0"/>
            </a:endParaRPr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339725"/>
            <a:ext cx="9144000" cy="719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1331913" y="1268413"/>
            <a:ext cx="6553200" cy="4105275"/>
          </a:xfrm>
        </p:spPr>
        <p:txBody>
          <a:bodyPr/>
          <a:lstStyle/>
          <a:p>
            <a:pPr algn="ctr" eaLnBrk="1" hangingPunct="1">
              <a:buFontTx/>
              <a:buNone/>
              <a:defRPr/>
            </a:pPr>
            <a:endParaRPr lang="ru-RU" dirty="0" smtClean="0"/>
          </a:p>
          <a:p>
            <a:pPr algn="ctr" eaLnBrk="1" hangingPunct="1">
              <a:buFontTx/>
              <a:buNone/>
              <a:defRPr/>
            </a:pPr>
            <a:endParaRPr lang="ru-RU" dirty="0" smtClean="0"/>
          </a:p>
        </p:txBody>
      </p:sp>
      <p:pic>
        <p:nvPicPr>
          <p:cNvPr id="4" name="Picture 7" descr="umnogeni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-242888"/>
            <a:ext cx="5975350" cy="75596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1" descr="j0210154[1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0" name="Picture 8" descr="gnom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500" y="158750"/>
            <a:ext cx="2474913" cy="227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4" descr="gnom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25" y="4000500"/>
            <a:ext cx="2022475" cy="229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7" name="Picture 5" descr="gnom2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075238" y="142875"/>
            <a:ext cx="2368550" cy="245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gnom2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52400" y="1773238"/>
            <a:ext cx="1928813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1" name="Picture 9" descr="gnom2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000875" y="1714500"/>
            <a:ext cx="1914525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4" name="Picture 12" descr="gnom2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14313" y="4500563"/>
            <a:ext cx="2214562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22" name="Picture 10" descr="gnom27"/>
          <p:cNvPicPr>
            <a:picLocks noChangeAspect="1" noChangeArrowheads="1"/>
          </p:cNvPicPr>
          <p:nvPr/>
        </p:nvPicPr>
        <p:blipFill>
          <a:blip r:embed="rId10" cstate="print"/>
          <a:stretch>
            <a:fillRect/>
          </a:stretch>
        </p:blipFill>
        <p:spPr bwMode="auto">
          <a:xfrm>
            <a:off x="3286116" y="5000636"/>
            <a:ext cx="2939121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 prst="angle"/>
          </a:sp3d>
        </p:spPr>
      </p:pic>
      <p:sp>
        <p:nvSpPr>
          <p:cNvPr id="13325" name="Rectangle 13"/>
          <p:cNvSpPr>
            <a:spLocks noChangeArrowheads="1"/>
          </p:cNvSpPr>
          <p:nvPr/>
        </p:nvSpPr>
        <p:spPr bwMode="auto">
          <a:xfrm>
            <a:off x="1547813" y="2852738"/>
            <a:ext cx="6480175" cy="173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1"/>
          <a:lstStyle/>
          <a:p>
            <a:pPr>
              <a:spcBef>
                <a:spcPct val="0"/>
              </a:spcBef>
              <a:defRPr/>
            </a:pPr>
            <a:r>
              <a:rPr lang="ru-RU" sz="5400" b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 гостях </a:t>
            </a:r>
            <a:br>
              <a:rPr lang="ru-RU" sz="5400" b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5400" b="0">
                <a:solidFill>
                  <a:srgbClr val="CC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у сказки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3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573463"/>
            <a:ext cx="22225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357290" y="1500174"/>
            <a:ext cx="5545138" cy="1655762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ru-RU" sz="6600" b="1" dirty="0" smtClean="0">
                <a:solidFill>
                  <a:srgbClr val="CC3399"/>
                </a:solidFill>
              </a:rPr>
              <a:t>Составьте таблицу умножения с числом 3</a:t>
            </a: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Понедельник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2" dur="1000"/>
                                        <p:tgtEl>
                                          <p:spTgt spid="81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j0210154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69863"/>
            <a:ext cx="9144000" cy="7197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6" name="Picture 4" descr="gnom2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3573463"/>
            <a:ext cx="2222500" cy="251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1714480" y="1285860"/>
            <a:ext cx="2643206" cy="457203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000" dirty="0" smtClean="0"/>
              <a:t>  </a:t>
            </a:r>
            <a:endParaRPr lang="ru-RU" sz="2400" b="1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1 =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2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4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5 =  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6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7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8 =</a:t>
            </a:r>
          </a:p>
          <a:p>
            <a:pPr>
              <a:buFont typeface="Wingdings" pitchFamily="2" charset="2"/>
              <a:buNone/>
            </a:pP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  3 </a:t>
            </a:r>
            <a:r>
              <a:rPr lang="en-US" sz="2400" b="1" dirty="0" smtClean="0">
                <a:solidFill>
                  <a:srgbClr val="00B050"/>
                </a:solidFill>
                <a:cs typeface="Tahoma" pitchFamily="34" charset="0"/>
              </a:rPr>
              <a:t>·</a:t>
            </a:r>
            <a:r>
              <a:rPr lang="ru-RU" sz="2400" b="1" dirty="0" smtClean="0">
                <a:solidFill>
                  <a:srgbClr val="00B050"/>
                </a:solidFill>
                <a:cs typeface="Tahoma" pitchFamily="34" charset="0"/>
              </a:rPr>
              <a:t> 9 =</a:t>
            </a:r>
            <a:endParaRPr lang="ru-RU" sz="2400" b="1" dirty="0" smtClean="0">
              <a:solidFill>
                <a:srgbClr val="00B050"/>
              </a:solidFill>
            </a:endParaRPr>
          </a:p>
        </p:txBody>
      </p:sp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>
              <a:spcBef>
                <a:spcPct val="0"/>
              </a:spcBef>
              <a:defRPr/>
            </a:pPr>
            <a:r>
              <a:rPr lang="ru-RU" b="0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Понедельник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00364" y="171448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3000364" y="214311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3000364" y="257174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3000364" y="300037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12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000364" y="342900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15</a:t>
            </a:r>
            <a:endParaRPr lang="ru-RU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00364" y="385762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18</a:t>
            </a:r>
            <a:endParaRPr lang="ru-RU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00364" y="428625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21</a:t>
            </a:r>
            <a:endParaRPr lang="ru-RU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3000364" y="471488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24</a:t>
            </a:r>
            <a:endParaRPr lang="ru-RU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3000364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27</a:t>
            </a:r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1643050"/>
            <a:ext cx="1643074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3 :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6 : 3 =</a:t>
            </a:r>
            <a:endParaRPr lang="ru-RU" sz="24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9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  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12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15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18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21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24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</a:t>
            </a:r>
          </a:p>
          <a:p>
            <a:pPr>
              <a:buFont typeface="Wingdings" pitchFamily="2" charset="2"/>
              <a:buNone/>
            </a:pP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27 </a:t>
            </a:r>
            <a:r>
              <a:rPr lang="en-US" sz="2400" dirty="0" smtClean="0">
                <a:solidFill>
                  <a:srgbClr val="00B050"/>
                </a:solidFill>
                <a:cs typeface="Tahoma" pitchFamily="34" charset="0"/>
              </a:rPr>
              <a:t>:</a:t>
            </a:r>
            <a:r>
              <a:rPr lang="ru-RU" sz="2400" dirty="0" smtClean="0">
                <a:solidFill>
                  <a:srgbClr val="00B050"/>
                </a:solidFill>
                <a:cs typeface="Tahoma" pitchFamily="34" charset="0"/>
              </a:rPr>
              <a:t> 3 = 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29322" y="164305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</a:t>
            </a:r>
            <a:endParaRPr lang="ru-RU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5929322" y="2071678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2</a:t>
            </a:r>
            <a:endParaRPr lang="ru-RU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929322" y="250030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3</a:t>
            </a:r>
            <a:endParaRPr lang="ru-RU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5929322" y="292893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4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5929322" y="335756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929322" y="3786190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6</a:t>
            </a:r>
            <a:endParaRPr lang="ru-RU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5929322" y="4286256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7</a:t>
            </a:r>
            <a:endParaRPr lang="ru-RU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5929322" y="4714884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8</a:t>
            </a:r>
            <a:endParaRPr lang="ru-RU" sz="2400" dirty="0"/>
          </a:p>
        </p:txBody>
      </p:sp>
      <p:sp>
        <p:nvSpPr>
          <p:cNvPr id="42" name="TextBox 41"/>
          <p:cNvSpPr txBox="1"/>
          <p:nvPr/>
        </p:nvSpPr>
        <p:spPr>
          <a:xfrm>
            <a:off x="5929322" y="5143512"/>
            <a:ext cx="571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9</a:t>
            </a:r>
            <a:endParaRPr lang="ru-RU" sz="2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6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000" fill="hold"/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 tmFilter="0,0; .5, 1; 1, 1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3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9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0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500" tmFilter="0,0; .5, 1; 1, 1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3" dur="500" tmFilter="0,0; .5, 1; 1, 1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0" dur="500" tmFilter="0,0; .5, 1; 1, 1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1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7" dur="500" tmFilter="0,0; .5, 1; 1, 1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8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4" dur="500" tmFilter="0,0; .5, 1; 1, 1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1" dur="500" tmFilter="0,0; .5, 1; 1, 1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20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42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DE22AD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ru-RU" sz="4400" b="1" i="0" u="none" strike="noStrike" cap="none" normalizeH="0" baseline="0" smtClean="0">
            <a:ln>
              <a:noFill/>
            </a:ln>
            <a:solidFill>
              <a:srgbClr val="DE22AD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504</Words>
  <Application>Microsoft PowerPoint</Application>
  <PresentationFormat>Экран (4:3)</PresentationFormat>
  <Paragraphs>147</Paragraphs>
  <Slides>22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Вторник</vt:lpstr>
      <vt:lpstr>Слайд 11</vt:lpstr>
      <vt:lpstr>Слайд 12</vt:lpstr>
      <vt:lpstr>Слайд 13</vt:lpstr>
      <vt:lpstr>Слайд 14</vt:lpstr>
      <vt:lpstr>Слайд 15</vt:lpstr>
      <vt:lpstr>Веселые задачи</vt:lpstr>
      <vt:lpstr>Слайд 17</vt:lpstr>
      <vt:lpstr>Слайд 18</vt:lpstr>
      <vt:lpstr>Слайд 19</vt:lpstr>
      <vt:lpstr>Слайд 20</vt:lpstr>
      <vt:lpstr>Слайд 21</vt:lpstr>
      <vt:lpstr>Слайд 22</vt:lpstr>
    </vt:vector>
  </TitlesOfParts>
  <Company>SamForum.ws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Семиченко  Виктория Сергеевна</dc:creator>
  <cp:lastModifiedBy>User</cp:lastModifiedBy>
  <cp:revision>29</cp:revision>
  <dcterms:created xsi:type="dcterms:W3CDTF">2009-11-22T08:48:34Z</dcterms:created>
  <dcterms:modified xsi:type="dcterms:W3CDTF">2013-09-15T18:47:28Z</dcterms:modified>
</cp:coreProperties>
</file>