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5FB7-FAF4-44E1-A5BF-804A695AEBC5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06B7-6CF6-4496-8BF0-7CA24A985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1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E6CB8-7793-4D0F-845A-E0AF24BDCE5E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ED5D-CCE8-46FA-9F72-0C03F84BE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8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D3CD-63EC-4588-B924-DD150A9D9D4F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2303-F150-4FAE-98F6-EB31F21C4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0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C2DF-8A18-434E-94EF-3E7F9AD23632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0CBA-E3A3-4C67-98A6-5D9E33A45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837-13D5-45F3-86B6-2CDF6F50F874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C008-1639-4216-A08D-151A00705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7160-C08A-42C1-A9A4-7B2374E6CCB4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C4DF-D11B-4C3C-B392-BC7E787C1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9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1D2D-6D32-4E0C-B7D5-46814DC6BEF8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66D-4441-4EB5-AB91-23E052E3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0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A4CC-F750-422E-9208-15B0D858CBD2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9624-1794-4D03-8CF4-1DF300F8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5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22C-708A-44C1-9EE7-F5861A40989B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4A68-DEE5-48E2-8858-CE3FA8770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3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BA9E-8653-4DB5-A961-F87B6D9CC49B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70E3-D6D1-4ABE-B217-6AB4534AD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3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DADB-F767-42E6-BADE-84D6B3C4B584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D4C3-A33C-40F0-A7DA-F1A903565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4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8FFAF-5B81-439A-B3D0-867566009124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C09E0E-9566-407B-BBF0-A49848BC7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67594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00FF"/>
                </a:solidFill>
                <a:latin typeface="Times New Roman"/>
                <a:ea typeface="Times New Roman"/>
              </a:rPr>
              <a:t>ОБЩЕШКОЛЬНОЕ РОДИТЕЛЬСКОЕ </a:t>
            </a:r>
            <a:r>
              <a:rPr lang="ru-RU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СОБРАНИЕ</a:t>
            </a:r>
            <a:br>
              <a:rPr lang="ru-RU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9 октября 2015 г.</a:t>
            </a:r>
            <a:r>
              <a:rPr lang="ru-RU" sz="1800" b="1" dirty="0">
                <a:solidFill>
                  <a:srgbClr val="0000FF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0000FF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rgbClr val="0000FF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0000FF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rgbClr val="0000FF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0000FF"/>
                </a:solidFill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5400" b="1" i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«ДОМ, В КОТОРОМ МЫ ЖИВЁМ»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4" name="Picture 2" descr="C:\Users\user\Pictures\obereg_semyi400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0520461">
            <a:off x="632900" y="2927097"/>
            <a:ext cx="3838575" cy="3543300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4356100" y="38608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hangingPunct="0"/>
            <a:r>
              <a:rPr lang="ru-RU" sz="2000" b="1">
                <a:solidFill>
                  <a:srgbClr val="DBE7B6"/>
                </a:solidFill>
                <a:latin typeface="Times New Roman" pitchFamily="18" charset="0"/>
                <a:cs typeface="Times New Roman" pitchFamily="18" charset="0"/>
              </a:rPr>
              <a:t>«Гармония общения - как залог психического здоровья ребёнка».</a:t>
            </a:r>
            <a:endParaRPr lang="ru-RU" sz="2000">
              <a:solidFill>
                <a:srgbClr val="DBE7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5867400" y="604202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dirty="0"/>
              <a:t>МБОУ СОШ </a:t>
            </a:r>
            <a:r>
              <a:rPr lang="ru-RU" sz="1400" dirty="0" err="1"/>
              <a:t>с.Наскафтым</a:t>
            </a:r>
            <a:r>
              <a:rPr lang="ru-RU" sz="1400" dirty="0"/>
              <a:t> </a:t>
            </a:r>
            <a:r>
              <a:rPr lang="ru-RU" sz="1400" dirty="0" err="1" smtClean="0"/>
              <a:t>Е.Я.Артемьева</a:t>
            </a:r>
            <a:r>
              <a:rPr lang="ru-RU" sz="1400" dirty="0" smtClean="0"/>
              <a:t>. 2015 </a:t>
            </a:r>
            <a:r>
              <a:rPr lang="ru-RU" sz="1400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7921625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«ДОМ, В КОТОРОМ МЫ ЖИВЁМ»</a:t>
            </a:r>
            <a:r>
              <a:rPr lang="ru-RU" sz="20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/>
          </a:p>
        </p:txBody>
      </p:sp>
      <p:pic>
        <p:nvPicPr>
          <p:cNvPr id="4" name="Рисунок 3" descr="sm_full.as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5115941" cy="39840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427538" y="1458913"/>
            <a:ext cx="457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Дети - это чудо света,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Я увидел это сам.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И причислил чудо это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К самым чудным чудесам.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Мы пред будущим в ответе,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Наша радость, боль и грусть,                   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Наше будущее - дети, 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Трудно с ними - ну и пусть.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В наших детях наша сила,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Внеземных миров огни.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Лишь бы будущее было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1257300"/>
            <a:r>
              <a:rPr lang="ru-RU">
                <a:latin typeface="Times New Roman" pitchFamily="18" charset="0"/>
                <a:cs typeface="Times New Roman" pitchFamily="18" charset="0"/>
              </a:rPr>
              <a:t> Столь же светлым, как они.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79613" y="5876925"/>
            <a:ext cx="504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hangingPunct="0"/>
            <a:r>
              <a:rPr lang="ru-RU" sz="2000" b="1">
                <a:solidFill>
                  <a:srgbClr val="DBE7B6"/>
                </a:solidFill>
                <a:latin typeface="Times New Roman" pitchFamily="18" charset="0"/>
                <a:cs typeface="Times New Roman" pitchFamily="18" charset="0"/>
              </a:rPr>
              <a:t>«Гармония общения - как залог психического здоровья ребёнка».</a:t>
            </a:r>
            <a:endParaRPr lang="ru-RU" sz="2000">
              <a:solidFill>
                <a:srgbClr val="DBE7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«ДОМ, В КОТОРОМ МЫ ЖИВЁМ</a:t>
            </a:r>
            <a:r>
              <a:rPr lang="ru-RU" b="1" i="1" dirty="0">
                <a:solidFill>
                  <a:srgbClr val="92D050"/>
                </a:solidFill>
                <a:latin typeface="Times New Roman"/>
                <a:ea typeface="Times New Roman"/>
              </a:rPr>
              <a:t>»</a:t>
            </a:r>
            <a:r>
              <a:rPr lang="ru-RU" sz="2000" dirty="0">
                <a:solidFill>
                  <a:srgbClr val="92D05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92D05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7776864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«Гармония общения - как залог психического здоровья ребёнка».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0513" y="2416175"/>
            <a:ext cx="42100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Общение с ребёнком - это всегда искушение. Он слабее меня, он меньше меня знает, он не может без меня жить. Значит, я могу командовать, диктовать условия, сердиться на него, негодовать, если он не слушается.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могу делать с ним всё, что хочу.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.jpeg"/>
          <p:cNvPicPr>
            <a:picLocks noChangeAspect="1"/>
          </p:cNvPicPr>
          <p:nvPr/>
        </p:nvPicPr>
        <p:blipFill rotWithShape="1">
          <a:blip r:embed="rId2" cstate="print"/>
          <a:srcRect l="1" t="20416" r="2346" b="21274"/>
          <a:stretch/>
        </p:blipFill>
        <p:spPr>
          <a:xfrm rot="20912236">
            <a:off x="4645388" y="3099111"/>
            <a:ext cx="3776136" cy="19359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4968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«ДОМ, В КОТОРОМ МЫ ЖИВЁМ»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</a:b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123" name="Picture 2" descr="http://storage.azh.kz/archive/54a7/9f/64/a85f88/dc/13/160/000/photos/2609643942.jpg/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445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9320" y="5445224"/>
            <a:ext cx="345638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«ДОМ, В КОТОРОМ МЫ ЖИВЁМ»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</a:b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820891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Основной закон воспитания детей в семье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3238" y="2413000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hangingPunct="0"/>
            <a:r>
              <a:rPr lang="ru-RU" sz="20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Взять принятие, добавить к нему признание, смешать с определённым количеством родительской любви и доступности, добавить совместной ответственности, приправленной любящим отцовским и материнским авторитетом.</a:t>
            </a:r>
            <a:endParaRPr lang="ru-RU" sz="200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m_full.as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050" y="4005064"/>
            <a:ext cx="2987824" cy="23268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424363" y="41497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Принятие ребёнка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это проявление такой родительской любви, когда ребёнок понимает, что его любят, несмотря ни на что. </a:t>
            </a: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48872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«ДОМ, В КОТОРОМ МЫ </a:t>
            </a:r>
            <a:r>
              <a:rPr lang="ru-RU" sz="4000" b="1" i="1" dirty="0" smtClean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/>
            </a:r>
            <a:br>
              <a:rPr lang="ru-RU" sz="4000" b="1" i="1" dirty="0" smtClean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</a:br>
            <a:r>
              <a:rPr lang="ru-RU" sz="4000" b="1" i="1" dirty="0" smtClean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ЖИВЁМ</a:t>
            </a:r>
            <a:r>
              <a:rPr lang="ru-RU" sz="4000" b="1" i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pic>
        <p:nvPicPr>
          <p:cNvPr id="7171" name="Picture 2" descr="http://storage.azh.kz/archive/54a7/9f/64/a85f88/dc/13/160/000/photos/2609643942.jpg/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313"/>
            <a:ext cx="77739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589240"/>
            <a:ext cx="345638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A5C249">
                        <a:tint val="90000"/>
                        <a:satMod val="120000"/>
                      </a:srgbClr>
                    </a:gs>
                    <a:gs pos="25000">
                      <a:srgbClr val="A5C249">
                        <a:tint val="93000"/>
                        <a:satMod val="120000"/>
                      </a:srgbClr>
                    </a:gs>
                    <a:gs pos="50000">
                      <a:srgbClr val="A5C249">
                        <a:shade val="89000"/>
                        <a:satMod val="110000"/>
                      </a:srgbClr>
                    </a:gs>
                    <a:gs pos="75000">
                      <a:srgbClr val="A5C249">
                        <a:tint val="93000"/>
                        <a:satMod val="120000"/>
                      </a:srgbClr>
                    </a:gs>
                    <a:gs pos="100000">
                      <a:srgbClr val="A5C2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З Д О Р О В Ь Е</a:t>
            </a:r>
            <a:endParaRPr lang="ru-RU" dirty="0"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113" y="5084763"/>
            <a:ext cx="42481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79613" y="5084763"/>
            <a:ext cx="0" cy="504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3575" y="5084763"/>
            <a:ext cx="0" cy="504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00563" y="5084763"/>
            <a:ext cx="0" cy="504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00113" y="4292600"/>
            <a:ext cx="647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55875" y="4292600"/>
            <a:ext cx="9366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00563" y="4292600"/>
            <a:ext cx="647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79613" y="3573463"/>
            <a:ext cx="0" cy="215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024188" y="3573463"/>
            <a:ext cx="0" cy="7191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738" y="3573463"/>
            <a:ext cx="0" cy="3603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263" y="5100638"/>
            <a:ext cx="719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92725" y="4292600"/>
            <a:ext cx="5746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2275" y="3068638"/>
            <a:ext cx="28082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268538" y="2708275"/>
            <a:ext cx="18716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57250" y="5153025"/>
            <a:ext cx="1225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принятие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22475" y="5153025"/>
            <a:ext cx="140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признание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76600" y="5153025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терпение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62475" y="515302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любовь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30725" y="4525963"/>
            <a:ext cx="1336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доступность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411413" y="4264025"/>
            <a:ext cx="1152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Авторитет родителей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40238" y="3598863"/>
            <a:ext cx="1716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ответственность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09775" y="3081338"/>
            <a:ext cx="233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7030A0"/>
                </a:solidFill>
              </a:rPr>
              <a:t>взаимопонимание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32025" y="2743200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взаимопомощь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87400" y="3681413"/>
            <a:ext cx="116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мудрость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006600" y="3594100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улыбка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095625" y="3598863"/>
            <a:ext cx="900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7030A0"/>
                </a:solidFill>
              </a:rPr>
              <a:t>дружба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547813" y="1844675"/>
            <a:ext cx="3887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Общение </a:t>
            </a:r>
            <a:r>
              <a:rPr lang="ru-RU" sz="2400" b="1">
                <a:solidFill>
                  <a:srgbClr val="C00000"/>
                </a:solidFill>
              </a:rPr>
              <a:t>и</a:t>
            </a:r>
            <a:r>
              <a:rPr lang="ru-RU" sz="2400" b="1">
                <a:solidFill>
                  <a:srgbClr val="7030A0"/>
                </a:solidFill>
              </a:rPr>
              <a:t> доброта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«ДОМ, В КОТОРОМ МЫ ЖИВЁМ»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</a:b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23993" r="4068" b="30128"/>
          <a:stretch>
            <a:fillRect/>
          </a:stretch>
        </p:blipFill>
        <p:spPr>
          <a:xfrm>
            <a:off x="107950" y="1136650"/>
            <a:ext cx="5305425" cy="2076450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41700"/>
            <a:ext cx="407352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83000"/>
            <a:ext cx="3719513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/>
                <a:ea typeface="Times New Roman"/>
              </a:rPr>
              <a:t>«ДОМ, В КОТОРОМ МЫ ЖИВЁМ»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509120"/>
            <a:ext cx="7776864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Любите и цените свою Семью!</a:t>
            </a:r>
            <a:br>
              <a:rPr lang="ru-RU" sz="4400" b="1" kern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kern="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" name="Рисунок 5" descr="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96" y="1185340"/>
            <a:ext cx="3357586" cy="30003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876256" y="6232669"/>
            <a:ext cx="2117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white"/>
                </a:solidFill>
              </a:rPr>
              <a:t>МБОУ СОШ </a:t>
            </a:r>
            <a:r>
              <a:rPr lang="ru-RU" sz="1400" dirty="0" err="1">
                <a:solidFill>
                  <a:prstClr val="white"/>
                </a:solidFill>
              </a:rPr>
              <a:t>с.Наскафтым</a:t>
            </a:r>
            <a:r>
              <a:rPr lang="ru-RU" sz="1400" dirty="0">
                <a:solidFill>
                  <a:prstClr val="white"/>
                </a:solidFill>
              </a:rPr>
              <a:t> </a:t>
            </a:r>
            <a:endParaRPr lang="ru-RU" sz="1400" dirty="0" smtClean="0">
              <a:solidFill>
                <a:prstClr val="white"/>
              </a:solidFill>
            </a:endParaRPr>
          </a:p>
          <a:p>
            <a:pPr lvl="0"/>
            <a:r>
              <a:rPr lang="ru-RU" sz="1400" dirty="0" err="1" smtClean="0">
                <a:solidFill>
                  <a:prstClr val="white"/>
                </a:solidFill>
              </a:rPr>
              <a:t>Е.Я.Артемьева</a:t>
            </a:r>
            <a:r>
              <a:rPr lang="ru-RU" sz="1400" dirty="0" smtClean="0">
                <a:solidFill>
                  <a:prstClr val="white"/>
                </a:solidFill>
              </a:rPr>
              <a:t>. 2015 </a:t>
            </a:r>
            <a:r>
              <a:rPr lang="ru-RU" sz="1400" dirty="0">
                <a:solidFill>
                  <a:prstClr val="white"/>
                </a:solidFill>
              </a:rPr>
              <a:t>г.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265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ОБЩЕШКОЛЬНОЕ РОДИТЕЛЬСКОЕ СОБРАНИЕ 9 октября 2015 г.      «ДОМ, В КОТОРОМ МЫ ЖИВЁМ» </vt:lpstr>
      <vt:lpstr>«ДОМ, В КОТОРОМ МЫ ЖИВЁМ» </vt:lpstr>
      <vt:lpstr>«ДОМ, В КОТОРОМ МЫ ЖИВЁМ» </vt:lpstr>
      <vt:lpstr>«ДОМ, В КОТОРОМ МЫ ЖИВЁМ» </vt:lpstr>
      <vt:lpstr>«ДОМ, В КОТОРОМ МЫ ЖИВЁМ» </vt:lpstr>
      <vt:lpstr>«ДОМ, В КОТОРОМ МЫ  ЖИВЁМ»</vt:lpstr>
      <vt:lpstr>«ДОМ, В КОТОРОМ МЫ ЖИВЁМ» </vt:lpstr>
      <vt:lpstr>«ДОМ, В КОТОРОМ МЫ ЖИВЁМ»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 «ДОМ, В КОТОРОМ МЫ ЖИВЁМ» </dc:title>
  <cp:lastModifiedBy>User</cp:lastModifiedBy>
  <cp:revision>24</cp:revision>
  <dcterms:modified xsi:type="dcterms:W3CDTF">2015-10-11T15:28:04Z</dcterms:modified>
</cp:coreProperties>
</file>