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95" r:id="rId3"/>
    <p:sldId id="299" r:id="rId4"/>
    <p:sldId id="300" r:id="rId5"/>
    <p:sldId id="301" r:id="rId6"/>
    <p:sldId id="302" r:id="rId7"/>
    <p:sldId id="303" r:id="rId8"/>
    <p:sldId id="304" r:id="rId9"/>
    <p:sldId id="305" r:id="rId10"/>
    <p:sldId id="298" r:id="rId11"/>
    <p:sldId id="259" r:id="rId12"/>
    <p:sldId id="260" r:id="rId13"/>
    <p:sldId id="261" r:id="rId14"/>
    <p:sldId id="262" r:id="rId15"/>
    <p:sldId id="263" r:id="rId16"/>
    <p:sldId id="264" r:id="rId17"/>
    <p:sldId id="265" r:id="rId18"/>
    <p:sldId id="267" r:id="rId19"/>
    <p:sldId id="268" r:id="rId20"/>
    <p:sldId id="306" r:id="rId21"/>
    <p:sldId id="273" r:id="rId22"/>
    <p:sldId id="270" r:id="rId23"/>
    <p:sldId id="274" r:id="rId24"/>
    <p:sldId id="271" r:id="rId25"/>
    <p:sldId id="297"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66" r:id="rId45"/>
    <p:sldId id="296" r:id="rId4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9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F8670A5-071C-4AB3-8CDE-FF20D0214356}" type="datetimeFigureOut">
              <a:rPr lang="ru-RU"/>
              <a:pPr>
                <a:defRPr/>
              </a:pPr>
              <a:t>29.09.2015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8ABD4EC-F7C0-447D-94FD-29FFB33D3507}" type="slidenum">
              <a:rPr lang="ru-RU"/>
              <a:pPr>
                <a:defRPr/>
              </a:pPr>
              <a:t>‹#›</a:t>
            </a:fld>
            <a:endParaRPr lang="ru-RU"/>
          </a:p>
        </p:txBody>
      </p:sp>
    </p:spTree>
    <p:extLst>
      <p:ext uri="{BB962C8B-B14F-4D97-AF65-F5344CB8AC3E}">
        <p14:creationId xmlns:p14="http://schemas.microsoft.com/office/powerpoint/2010/main" val="2218185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D9419A8-58AD-4F5B-9DCC-AF0594D4D9B0}" type="datetimeFigureOut">
              <a:rPr lang="ru-RU"/>
              <a:pPr>
                <a:defRPr/>
              </a:pPr>
              <a:t>29.09.2015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9667C19-7BFF-4BF1-9132-6FDD043BCEA2}" type="slidenum">
              <a:rPr lang="ru-RU"/>
              <a:pPr>
                <a:defRPr/>
              </a:pPr>
              <a:t>‹#›</a:t>
            </a:fld>
            <a:endParaRPr lang="ru-RU"/>
          </a:p>
        </p:txBody>
      </p:sp>
    </p:spTree>
    <p:extLst>
      <p:ext uri="{BB962C8B-B14F-4D97-AF65-F5344CB8AC3E}">
        <p14:creationId xmlns:p14="http://schemas.microsoft.com/office/powerpoint/2010/main" val="1616001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0AE60B0-09AE-423E-880C-CC1805B3861B}" type="datetimeFigureOut">
              <a:rPr lang="ru-RU"/>
              <a:pPr>
                <a:defRPr/>
              </a:pPr>
              <a:t>29.09.2015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89A4352-9FFC-4E74-848B-2A4E080771E5}" type="slidenum">
              <a:rPr lang="ru-RU"/>
              <a:pPr>
                <a:defRPr/>
              </a:pPr>
              <a:t>‹#›</a:t>
            </a:fld>
            <a:endParaRPr lang="ru-RU"/>
          </a:p>
        </p:txBody>
      </p:sp>
    </p:spTree>
    <p:extLst>
      <p:ext uri="{BB962C8B-B14F-4D97-AF65-F5344CB8AC3E}">
        <p14:creationId xmlns:p14="http://schemas.microsoft.com/office/powerpoint/2010/main" val="161486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9400CFE-730C-438F-860D-47434AB6CE76}" type="datetimeFigureOut">
              <a:rPr lang="ru-RU"/>
              <a:pPr>
                <a:defRPr/>
              </a:pPr>
              <a:t>29.09.2015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69ABC95-F530-41EE-BD0B-97C16B274544}" type="slidenum">
              <a:rPr lang="ru-RU"/>
              <a:pPr>
                <a:defRPr/>
              </a:pPr>
              <a:t>‹#›</a:t>
            </a:fld>
            <a:endParaRPr lang="ru-RU"/>
          </a:p>
        </p:txBody>
      </p:sp>
    </p:spTree>
    <p:extLst>
      <p:ext uri="{BB962C8B-B14F-4D97-AF65-F5344CB8AC3E}">
        <p14:creationId xmlns:p14="http://schemas.microsoft.com/office/powerpoint/2010/main" val="2522705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A32D8314-31F0-4B9B-9587-455538B118A7}" type="datetimeFigureOut">
              <a:rPr lang="ru-RU"/>
              <a:pPr>
                <a:defRPr/>
              </a:pPr>
              <a:t>29.09.2015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BB35861-3FD7-44B6-8214-3CF6ADF31793}" type="slidenum">
              <a:rPr lang="ru-RU"/>
              <a:pPr>
                <a:defRPr/>
              </a:pPr>
              <a:t>‹#›</a:t>
            </a:fld>
            <a:endParaRPr lang="ru-RU"/>
          </a:p>
        </p:txBody>
      </p:sp>
    </p:spTree>
    <p:extLst>
      <p:ext uri="{BB962C8B-B14F-4D97-AF65-F5344CB8AC3E}">
        <p14:creationId xmlns:p14="http://schemas.microsoft.com/office/powerpoint/2010/main" val="40034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5D6DE483-58F4-47B4-83F0-7046B8FA9CE6}" type="datetimeFigureOut">
              <a:rPr lang="ru-RU"/>
              <a:pPr>
                <a:defRPr/>
              </a:pPr>
              <a:t>29.09.2015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C3A2736-53F6-4C42-A788-55564C86F55A}" type="slidenum">
              <a:rPr lang="ru-RU"/>
              <a:pPr>
                <a:defRPr/>
              </a:pPr>
              <a:t>‹#›</a:t>
            </a:fld>
            <a:endParaRPr lang="ru-RU"/>
          </a:p>
        </p:txBody>
      </p:sp>
    </p:spTree>
    <p:extLst>
      <p:ext uri="{BB962C8B-B14F-4D97-AF65-F5344CB8AC3E}">
        <p14:creationId xmlns:p14="http://schemas.microsoft.com/office/powerpoint/2010/main" val="424231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985B625-23FC-4614-8264-FF4D3D1EDF7C}" type="datetimeFigureOut">
              <a:rPr lang="ru-RU"/>
              <a:pPr>
                <a:defRPr/>
              </a:pPr>
              <a:t>29.09.2015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6BFCC8D8-D25D-4974-B2FE-A5B7242D1C16}" type="slidenum">
              <a:rPr lang="ru-RU"/>
              <a:pPr>
                <a:defRPr/>
              </a:pPr>
              <a:t>‹#›</a:t>
            </a:fld>
            <a:endParaRPr lang="ru-RU"/>
          </a:p>
        </p:txBody>
      </p:sp>
    </p:spTree>
    <p:extLst>
      <p:ext uri="{BB962C8B-B14F-4D97-AF65-F5344CB8AC3E}">
        <p14:creationId xmlns:p14="http://schemas.microsoft.com/office/powerpoint/2010/main" val="2110017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8413A7F0-B62F-4968-A941-FC4793F488E7}" type="datetimeFigureOut">
              <a:rPr lang="ru-RU"/>
              <a:pPr>
                <a:defRPr/>
              </a:pPr>
              <a:t>29.09.2015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BE81C501-0ED3-4174-8CA9-2099A8F96183}" type="slidenum">
              <a:rPr lang="ru-RU"/>
              <a:pPr>
                <a:defRPr/>
              </a:pPr>
              <a:t>‹#›</a:t>
            </a:fld>
            <a:endParaRPr lang="ru-RU"/>
          </a:p>
        </p:txBody>
      </p:sp>
    </p:spTree>
    <p:extLst>
      <p:ext uri="{BB962C8B-B14F-4D97-AF65-F5344CB8AC3E}">
        <p14:creationId xmlns:p14="http://schemas.microsoft.com/office/powerpoint/2010/main" val="2969736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9FD8FA1F-6D0F-4D8D-92F6-F01D28CB7AB8}" type="datetimeFigureOut">
              <a:rPr lang="ru-RU"/>
              <a:pPr>
                <a:defRPr/>
              </a:pPr>
              <a:t>29.09.2015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0F0D72B0-0797-49D8-833C-2D93E712D66C}" type="slidenum">
              <a:rPr lang="ru-RU"/>
              <a:pPr>
                <a:defRPr/>
              </a:pPr>
              <a:t>‹#›</a:t>
            </a:fld>
            <a:endParaRPr lang="ru-RU"/>
          </a:p>
        </p:txBody>
      </p:sp>
    </p:spTree>
    <p:extLst>
      <p:ext uri="{BB962C8B-B14F-4D97-AF65-F5344CB8AC3E}">
        <p14:creationId xmlns:p14="http://schemas.microsoft.com/office/powerpoint/2010/main" val="121322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11C8796-2DCC-4867-B31A-DED27B786B41}" type="datetimeFigureOut">
              <a:rPr lang="ru-RU"/>
              <a:pPr>
                <a:defRPr/>
              </a:pPr>
              <a:t>29.09.2015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0AADFC5-BD13-4800-85F3-00D9C922A2B2}" type="slidenum">
              <a:rPr lang="ru-RU"/>
              <a:pPr>
                <a:defRPr/>
              </a:pPr>
              <a:t>‹#›</a:t>
            </a:fld>
            <a:endParaRPr lang="ru-RU"/>
          </a:p>
        </p:txBody>
      </p:sp>
    </p:spTree>
    <p:extLst>
      <p:ext uri="{BB962C8B-B14F-4D97-AF65-F5344CB8AC3E}">
        <p14:creationId xmlns:p14="http://schemas.microsoft.com/office/powerpoint/2010/main" val="493177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F20F754-6663-4BC4-9C8A-E210F4A05028}" type="datetimeFigureOut">
              <a:rPr lang="ru-RU"/>
              <a:pPr>
                <a:defRPr/>
              </a:pPr>
              <a:t>29.09.2015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C9418A7-E1B5-49D0-9494-A02D1D4BDAEB}" type="slidenum">
              <a:rPr lang="ru-RU"/>
              <a:pPr>
                <a:defRPr/>
              </a:pPr>
              <a:t>‹#›</a:t>
            </a:fld>
            <a:endParaRPr lang="ru-RU"/>
          </a:p>
        </p:txBody>
      </p:sp>
    </p:spTree>
    <p:extLst>
      <p:ext uri="{BB962C8B-B14F-4D97-AF65-F5344CB8AC3E}">
        <p14:creationId xmlns:p14="http://schemas.microsoft.com/office/powerpoint/2010/main" val="3087532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10" name="Прямоугольник 9"/>
          <p:cNvSpPr/>
          <p:nvPr/>
        </p:nvSpPr>
        <p:spPr>
          <a:xfrm>
            <a:off x="179388" y="188913"/>
            <a:ext cx="8713787" cy="6480175"/>
          </a:xfrm>
          <a:prstGeom prst="rect">
            <a:avLst/>
          </a:prstGeom>
          <a:solidFill>
            <a:schemeClr val="bg1"/>
          </a:solidFill>
          <a:ln w="57150">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27"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8"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A998F1A-86A1-4899-BB4F-7B25B3A3D7B3}" type="datetimeFigureOut">
              <a:rPr lang="ru-RU"/>
              <a:pPr>
                <a:defRPr/>
              </a:pPr>
              <a:t>29.09.2015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1D60E1B-1D5E-45F2-9ECA-4B4408A6446E}" type="slidenum">
              <a:rPr lang="ru-RU"/>
              <a:pPr>
                <a:defRPr/>
              </a:pPr>
              <a:t>‹#›</a:t>
            </a:fld>
            <a:endParaRPr lang="ru-RU"/>
          </a:p>
        </p:txBody>
      </p:sp>
      <p:sp>
        <p:nvSpPr>
          <p:cNvPr id="13313" name="Rectangle 1"/>
          <p:cNvSpPr>
            <a:spLocks noChangeArrowheads="1"/>
          </p:cNvSpPr>
          <p:nvPr/>
        </p:nvSpPr>
        <p:spPr bwMode="auto">
          <a:xfrm>
            <a:off x="0" y="6596063"/>
            <a:ext cx="1638300" cy="261937"/>
          </a:xfrm>
          <a:prstGeom prst="rect">
            <a:avLst/>
          </a:prstGeom>
          <a:noFill/>
          <a:ln w="9525">
            <a:noFill/>
            <a:miter lim="800000"/>
            <a:headEnd/>
            <a:tailEnd/>
          </a:ln>
          <a:effectLst/>
        </p:spPr>
        <p:txBody>
          <a:bodyPr wrap="none" anchor="ctr">
            <a:spAutoFit/>
          </a:bodyPr>
          <a:lstStyle/>
          <a:p>
            <a:pPr>
              <a:defRPr/>
            </a:pPr>
            <a:r>
              <a:rPr lang="en-US" sz="1100" dirty="0">
                <a:solidFill>
                  <a:schemeClr val="bg1">
                    <a:lumMod val="75000"/>
                  </a:schemeClr>
                </a:solidFill>
                <a:latin typeface="Arial" pitchFamily="34" charset="0"/>
                <a:ea typeface="Calibri" pitchFamily="34" charset="0"/>
                <a:cs typeface="Times New Roman" pitchFamily="18" charset="0"/>
              </a:rPr>
              <a:t>FokinaLida.75@mail.ru</a:t>
            </a:r>
            <a:endParaRPr lang="en-US" dirty="0">
              <a:solidFill>
                <a:schemeClr val="bg1">
                  <a:lumMod val="75000"/>
                </a:schemeClr>
              </a:solidFill>
              <a:latin typeface="Arial" pitchFamily="34" charset="0"/>
              <a:cs typeface="Arial" pitchFamily="34" charset="0"/>
            </a:endParaRPr>
          </a:p>
        </p:txBody>
      </p:sp>
      <p:pic>
        <p:nvPicPr>
          <p:cNvPr id="1033" name="Picture 2" descr="D:\Лидия\шаблоны\для работы\ramki\BRD105.wmf"/>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50825" y="2708275"/>
            <a:ext cx="2220913" cy="393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3"/>
          <p:cNvPicPr>
            <a:picLocks noChangeAspect="1" noChangeArrowheads="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88125" y="2708275"/>
            <a:ext cx="2238375" cy="39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43608" y="404664"/>
            <a:ext cx="7344815" cy="646331"/>
          </a:xfrm>
          <a:prstGeom prst="rect">
            <a:avLst/>
          </a:prstGeom>
        </p:spPr>
        <p:txBody>
          <a:bodyPr wrap="square">
            <a:spAutoFit/>
          </a:bodyPr>
          <a:lstStyle/>
          <a:p>
            <a:pPr algn="ctr"/>
            <a:r>
              <a:rPr lang="ru-RU" sz="3600" b="1" dirty="0" smtClean="0">
                <a:solidFill>
                  <a:srgbClr val="002060"/>
                </a:solidFill>
                <a:latin typeface="Times New Roman" pitchFamily="18" charset="0"/>
                <a:cs typeface="Times New Roman" pitchFamily="18" charset="0"/>
              </a:rPr>
              <a:t>РОДИТЕЛЬСКОЕ СОБРАНИЕ</a:t>
            </a:r>
          </a:p>
        </p:txBody>
      </p:sp>
      <p:sp>
        <p:nvSpPr>
          <p:cNvPr id="7" name="Прямоугольник 6"/>
          <p:cNvSpPr/>
          <p:nvPr/>
        </p:nvSpPr>
        <p:spPr>
          <a:xfrm>
            <a:off x="467544" y="1844824"/>
            <a:ext cx="8280920" cy="3416320"/>
          </a:xfrm>
          <a:prstGeom prst="rect">
            <a:avLst/>
          </a:prstGeom>
        </p:spPr>
        <p:txBody>
          <a:bodyPr wrap="square">
            <a:spAutoFit/>
          </a:bodyPr>
          <a:lstStyle/>
          <a:p>
            <a:pPr algn="ctr"/>
            <a:r>
              <a:rPr lang="ru-RU" sz="7200" b="1" dirty="0" smtClean="0">
                <a:solidFill>
                  <a:srgbClr val="0070C0"/>
                </a:solidFill>
                <a:latin typeface="Times New Roman" pitchFamily="18" charset="0"/>
                <a:cs typeface="Times New Roman" pitchFamily="18" charset="0"/>
              </a:rPr>
              <a:t>«19 секретов</a:t>
            </a:r>
          </a:p>
          <a:p>
            <a:pPr algn="ctr"/>
            <a:r>
              <a:rPr lang="ru-RU" sz="7200" b="1" dirty="0" smtClean="0">
                <a:solidFill>
                  <a:srgbClr val="0070C0"/>
                </a:solidFill>
                <a:latin typeface="Times New Roman" pitchFamily="18" charset="0"/>
                <a:cs typeface="Times New Roman" pitchFamily="18" charset="0"/>
              </a:rPr>
              <a:t>для родителей</a:t>
            </a:r>
          </a:p>
          <a:p>
            <a:pPr algn="ctr"/>
            <a:r>
              <a:rPr lang="ru-RU" sz="7200" b="1" dirty="0" smtClean="0">
                <a:solidFill>
                  <a:srgbClr val="0070C0"/>
                </a:solidFill>
                <a:latin typeface="Times New Roman" pitchFamily="18" charset="0"/>
                <a:cs typeface="Times New Roman" pitchFamily="18" charset="0"/>
              </a:rPr>
              <a:t>второклассников»</a:t>
            </a:r>
            <a:endParaRPr lang="ru-RU" sz="72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2493710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404664"/>
            <a:ext cx="7704857" cy="5632311"/>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Ребенок нуждается в постоянной поддержке родителей. Ваша искренняя заинтересованность в его школьных делах, серьезное отношение к достижениям и трудностям помогут ученику. </a:t>
            </a:r>
          </a:p>
          <a:p>
            <a:pPr algn="ctr"/>
            <a:r>
              <a:rPr lang="ru-RU" sz="2400" b="1" dirty="0" smtClean="0">
                <a:latin typeface="Times New Roman" pitchFamily="18" charset="0"/>
                <a:cs typeface="Times New Roman" pitchFamily="18" charset="0"/>
              </a:rPr>
              <a:t>Не забывайте напоминать о школьных правилах и необходимости их соблюдать. Составьте вместе распорядок дня, а затем следите за его выполнением. Когда человек учится, у него может что – то не получаться, это естественно. Ребенок имеет право на ошибку. Не пропускайте трудности. При необходимости обращайтесь за помощью к учителю. Поддерживайте ребенка в его желании добиться успеха. В каждой работе обязательно найдите, за что его можно было бы похвалить. Похвала способна повысить интеллектуальные достижения.</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3721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2413338"/>
            <a:ext cx="7416824" cy="4647426"/>
          </a:xfrm>
          <a:prstGeom prst="rect">
            <a:avLst/>
          </a:prstGeom>
        </p:spPr>
        <p:txBody>
          <a:bodyPr wrap="square">
            <a:spAutoFit/>
          </a:bodyPr>
          <a:lstStyle/>
          <a:p>
            <a:pPr algn="ctr"/>
            <a:r>
              <a:rPr lang="ru-RU" sz="3600" b="1" dirty="0" smtClean="0"/>
              <a:t>Напомнить ребенку, что домашние задания нужны для отработки того, что в классе объяснял учитель, иначе в долговременную память знания не переходят</a:t>
            </a:r>
            <a:br>
              <a:rPr lang="ru-RU" sz="3600" b="1" dirty="0" smtClean="0"/>
            </a:br>
            <a:r>
              <a:rPr lang="ru-RU" sz="4000" b="1" dirty="0" smtClean="0"/>
              <a:t/>
            </a:r>
            <a:br>
              <a:rPr lang="ru-RU" sz="4000" b="1" dirty="0" smtClean="0"/>
            </a:br>
            <a:endParaRPr lang="ru-RU" sz="4000" dirty="0"/>
          </a:p>
        </p:txBody>
      </p:sp>
      <p:sp>
        <p:nvSpPr>
          <p:cNvPr id="3" name="TextBox 2"/>
          <p:cNvSpPr txBox="1"/>
          <p:nvPr/>
        </p:nvSpPr>
        <p:spPr>
          <a:xfrm>
            <a:off x="2123728" y="764704"/>
            <a:ext cx="5400600" cy="1015663"/>
          </a:xfrm>
          <a:prstGeom prst="rect">
            <a:avLst/>
          </a:prstGeom>
          <a:noFill/>
        </p:spPr>
        <p:txBody>
          <a:bodyPr wrap="square" rtlCol="0">
            <a:spAutoFit/>
          </a:bodyPr>
          <a:lstStyle/>
          <a:p>
            <a:pPr algn="ctr"/>
            <a:r>
              <a:rPr lang="ru-RU" sz="6000" b="1" dirty="0" smtClean="0">
                <a:solidFill>
                  <a:srgbClr val="0070C0"/>
                </a:solidFill>
                <a:latin typeface="Times New Roman" pitchFamily="18" charset="0"/>
                <a:cs typeface="Times New Roman" pitchFamily="18" charset="0"/>
              </a:rPr>
              <a:t>Секрет 1</a:t>
            </a:r>
            <a:endParaRPr lang="ru-RU" sz="60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2940454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2413338"/>
            <a:ext cx="7128792" cy="5386090"/>
          </a:xfrm>
          <a:prstGeom prst="rect">
            <a:avLst/>
          </a:prstGeom>
        </p:spPr>
        <p:txBody>
          <a:bodyPr wrap="square">
            <a:spAutoFit/>
          </a:bodyPr>
          <a:lstStyle/>
          <a:p>
            <a:pPr algn="ctr">
              <a:defRPr/>
            </a:pPr>
            <a:r>
              <a:rPr lang="ru-RU" sz="4400" b="1" dirty="0">
                <a:latin typeface="Times New Roman" pitchFamily="18" charset="0"/>
                <a:cs typeface="Times New Roman" pitchFamily="18" charset="0"/>
              </a:rPr>
              <a:t>Навык выполнения домашней работы без помощи и поддержки взрослого практически не формируется, таковы законы усвоения</a:t>
            </a:r>
            <a:br>
              <a:rPr lang="ru-RU" sz="4400" b="1" dirty="0">
                <a:latin typeface="Times New Roman" pitchFamily="18" charset="0"/>
                <a:cs typeface="Times New Roman" pitchFamily="18" charset="0"/>
              </a:rPr>
            </a:br>
            <a:r>
              <a:rPr lang="ru-RU" sz="4000" b="1" dirty="0"/>
              <a:t/>
            </a:r>
            <a:br>
              <a:rPr lang="ru-RU" sz="4000" b="1" dirty="0"/>
            </a:br>
            <a:endParaRPr lang="ru-RU" sz="4000" b="1" dirty="0"/>
          </a:p>
        </p:txBody>
      </p:sp>
      <p:sp>
        <p:nvSpPr>
          <p:cNvPr id="3" name="TextBox 2"/>
          <p:cNvSpPr txBox="1"/>
          <p:nvPr/>
        </p:nvSpPr>
        <p:spPr>
          <a:xfrm>
            <a:off x="1403648" y="764703"/>
            <a:ext cx="6552728" cy="1015663"/>
          </a:xfrm>
          <a:prstGeom prst="rect">
            <a:avLst/>
          </a:prstGeom>
          <a:noFill/>
        </p:spPr>
        <p:txBody>
          <a:bodyPr wrap="square" rtlCol="0">
            <a:spAutoFit/>
          </a:bodyPr>
          <a:lstStyle/>
          <a:p>
            <a:pPr algn="ctr"/>
            <a:r>
              <a:rPr lang="ru-RU" sz="6000" b="1" dirty="0">
                <a:solidFill>
                  <a:srgbClr val="0070C0"/>
                </a:solidFill>
                <a:latin typeface="Times New Roman" pitchFamily="18" charset="0"/>
                <a:cs typeface="Times New Roman" pitchFamily="18" charset="0"/>
              </a:rPr>
              <a:t>Секрет </a:t>
            </a:r>
            <a:r>
              <a:rPr lang="ru-RU" sz="6000" b="1" dirty="0" smtClean="0">
                <a:solidFill>
                  <a:srgbClr val="0070C0"/>
                </a:solidFill>
                <a:latin typeface="Times New Roman" pitchFamily="18" charset="0"/>
                <a:cs typeface="Times New Roman" pitchFamily="18" charset="0"/>
              </a:rPr>
              <a:t>2</a:t>
            </a:r>
            <a:endParaRPr lang="ru-RU" sz="60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094987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260648"/>
            <a:ext cx="8136904" cy="1384995"/>
          </a:xfrm>
          <a:prstGeom prst="rect">
            <a:avLst/>
          </a:prstGeom>
        </p:spPr>
        <p:txBody>
          <a:bodyPr wrap="square">
            <a:spAutoFit/>
          </a:bodyPr>
          <a:lstStyle/>
          <a:p>
            <a:pPr algn="ctr"/>
            <a:r>
              <a:rPr lang="ru-RU" sz="2800" b="1" dirty="0" smtClean="0">
                <a:solidFill>
                  <a:srgbClr val="0070C0"/>
                </a:solidFill>
                <a:latin typeface="Times New Roman" pitchFamily="18" charset="0"/>
                <a:cs typeface="Times New Roman" pitchFamily="18" charset="0"/>
              </a:rPr>
              <a:t>Как помочь ребенку в подготовке домашнего задания?</a:t>
            </a:r>
            <a:br>
              <a:rPr lang="ru-RU" sz="2800" b="1" dirty="0" smtClean="0">
                <a:solidFill>
                  <a:srgbClr val="0070C0"/>
                </a:solidFill>
                <a:latin typeface="Times New Roman" pitchFamily="18" charset="0"/>
                <a:cs typeface="Times New Roman" pitchFamily="18" charset="0"/>
              </a:rPr>
            </a:br>
            <a:endParaRPr lang="ru-RU" sz="2800" b="1" dirty="0">
              <a:solidFill>
                <a:srgbClr val="0070C0"/>
              </a:solidFill>
              <a:latin typeface="Times New Roman" pitchFamily="18" charset="0"/>
              <a:cs typeface="Times New Roman" pitchFamily="18" charset="0"/>
            </a:endParaRPr>
          </a:p>
        </p:txBody>
      </p:sp>
      <p:sp>
        <p:nvSpPr>
          <p:cNvPr id="3" name="Прямоугольник 2"/>
          <p:cNvSpPr/>
          <p:nvPr/>
        </p:nvSpPr>
        <p:spPr>
          <a:xfrm>
            <a:off x="827584" y="1268760"/>
            <a:ext cx="7488832" cy="5853910"/>
          </a:xfrm>
          <a:prstGeom prst="rect">
            <a:avLst/>
          </a:prstGeom>
        </p:spPr>
        <p:txBody>
          <a:bodyPr wrap="square">
            <a:spAutoFit/>
          </a:bodyPr>
          <a:lstStyle/>
          <a:p>
            <a:pPr marL="342900" indent="-342900">
              <a:lnSpc>
                <a:spcPct val="80000"/>
              </a:lnSpc>
              <a:buFont typeface="Arial" pitchFamily="34" charset="0"/>
              <a:buChar char="•"/>
              <a:defRPr/>
            </a:pPr>
            <a:r>
              <a:rPr lang="ru-RU" sz="2400" b="1" dirty="0" smtClean="0">
                <a:latin typeface="Times New Roman" pitchFamily="18" charset="0"/>
                <a:cs typeface="Times New Roman" pitchFamily="18" charset="0"/>
              </a:rPr>
              <a:t>Проверьте</a:t>
            </a:r>
            <a:r>
              <a:rPr lang="ru-RU" sz="2400" b="1" dirty="0">
                <a:latin typeface="Times New Roman" pitchFamily="18" charset="0"/>
                <a:cs typeface="Times New Roman" pitchFamily="18" charset="0"/>
              </a:rPr>
              <a:t>, правильно ли организовано рабочее место </a:t>
            </a:r>
            <a:r>
              <a:rPr lang="ru-RU" sz="2400" b="1" dirty="0" smtClean="0">
                <a:latin typeface="Times New Roman" pitchFamily="18" charset="0"/>
                <a:cs typeface="Times New Roman" pitchFamily="18" charset="0"/>
              </a:rPr>
              <a:t>ребенка</a:t>
            </a:r>
            <a:r>
              <a:rPr lang="ru-RU" sz="2400" b="1" dirty="0">
                <a:latin typeface="Times New Roman" pitchFamily="18" charset="0"/>
                <a:cs typeface="Times New Roman" pitchFamily="18" charset="0"/>
              </a:rPr>
              <a:t>.</a:t>
            </a:r>
          </a:p>
          <a:p>
            <a:pPr marL="342900" indent="-342900">
              <a:lnSpc>
                <a:spcPct val="80000"/>
              </a:lnSpc>
              <a:buFont typeface="Arial" pitchFamily="34" charset="0"/>
              <a:buChar char="•"/>
              <a:defRPr/>
            </a:pPr>
            <a:r>
              <a:rPr lang="ru-RU" sz="2400" b="1" dirty="0" smtClean="0">
                <a:latin typeface="Times New Roman" pitchFamily="18" charset="0"/>
                <a:cs typeface="Times New Roman" pitchFamily="18" charset="0"/>
              </a:rPr>
              <a:t>Приучите </a:t>
            </a:r>
            <a:r>
              <a:rPr lang="ru-RU" sz="2400" b="1" dirty="0">
                <a:latin typeface="Times New Roman" pitchFamily="18" charset="0"/>
                <a:cs typeface="Times New Roman" pitchFamily="18" charset="0"/>
              </a:rPr>
              <a:t>ребенка вовремя садиться за уроки. </a:t>
            </a:r>
          </a:p>
          <a:p>
            <a:pPr marL="342900" indent="-342900">
              <a:lnSpc>
                <a:spcPct val="80000"/>
              </a:lnSpc>
              <a:buFont typeface="Arial" pitchFamily="34" charset="0"/>
              <a:buChar char="•"/>
              <a:defRPr/>
            </a:pPr>
            <a:r>
              <a:rPr lang="ru-RU" sz="2400" b="1" dirty="0" smtClean="0">
                <a:latin typeface="Times New Roman" pitchFamily="18" charset="0"/>
                <a:cs typeface="Times New Roman" pitchFamily="18" charset="0"/>
              </a:rPr>
              <a:t>Не </a:t>
            </a:r>
            <a:r>
              <a:rPr lang="ru-RU" sz="2400" b="1" dirty="0">
                <a:latin typeface="Times New Roman" pitchFamily="18" charset="0"/>
                <a:cs typeface="Times New Roman" pitchFamily="18" charset="0"/>
              </a:rPr>
              <a:t>разрешайте ребенку слишком долго сидеть за рабочим столом. Своевременно устраивайте небольшие перерывы. </a:t>
            </a:r>
          </a:p>
          <a:p>
            <a:pPr marL="342900" indent="-342900">
              <a:lnSpc>
                <a:spcPct val="80000"/>
              </a:lnSpc>
              <a:buFont typeface="Arial" pitchFamily="34" charset="0"/>
              <a:buChar char="•"/>
              <a:defRPr/>
            </a:pPr>
            <a:r>
              <a:rPr lang="ru-RU" sz="2400" b="1" dirty="0" smtClean="0">
                <a:latin typeface="Times New Roman" pitchFamily="18" charset="0"/>
                <a:cs typeface="Times New Roman" pitchFamily="18" charset="0"/>
              </a:rPr>
              <a:t>Не </a:t>
            </a:r>
            <a:r>
              <a:rPr lang="ru-RU" sz="2400" b="1" dirty="0">
                <a:latin typeface="Times New Roman" pitchFamily="18" charset="0"/>
                <a:cs typeface="Times New Roman" pitchFamily="18" charset="0"/>
              </a:rPr>
              <a:t>давайте ребенку дополнительных заданий кроме тех, которые ему задали в школе. </a:t>
            </a:r>
            <a:endParaRPr lang="ru-RU" sz="2400" b="1" dirty="0" smtClean="0">
              <a:latin typeface="Times New Roman" pitchFamily="18" charset="0"/>
              <a:cs typeface="Times New Roman" pitchFamily="18" charset="0"/>
            </a:endParaRPr>
          </a:p>
          <a:p>
            <a:pPr marL="342900" indent="-342900">
              <a:lnSpc>
                <a:spcPct val="80000"/>
              </a:lnSpc>
              <a:buFont typeface="Arial" pitchFamily="34" charset="0"/>
              <a:buChar char="•"/>
              <a:defRPr/>
            </a:pPr>
            <a:r>
              <a:rPr lang="ru-RU" sz="2400" b="1" dirty="0" smtClean="0">
                <a:latin typeface="Times New Roman" pitchFamily="18" charset="0"/>
                <a:cs typeface="Times New Roman" pitchFamily="18" charset="0"/>
              </a:rPr>
              <a:t>Не </a:t>
            </a:r>
            <a:r>
              <a:rPr lang="ru-RU" sz="2400" b="1" dirty="0">
                <a:latin typeface="Times New Roman" pitchFamily="18" charset="0"/>
                <a:cs typeface="Times New Roman" pitchFamily="18" charset="0"/>
              </a:rPr>
              <a:t>заставляйте переделывать плохо выполненную классную работу. </a:t>
            </a:r>
            <a:endParaRPr lang="ru-RU" sz="2400" b="1" dirty="0" smtClean="0">
              <a:latin typeface="Times New Roman" pitchFamily="18" charset="0"/>
              <a:cs typeface="Times New Roman" pitchFamily="18" charset="0"/>
            </a:endParaRPr>
          </a:p>
          <a:p>
            <a:pPr marL="342900" indent="-342900">
              <a:lnSpc>
                <a:spcPct val="80000"/>
              </a:lnSpc>
              <a:buFont typeface="Arial" pitchFamily="34" charset="0"/>
              <a:buChar char="•"/>
              <a:defRPr/>
            </a:pPr>
            <a:r>
              <a:rPr lang="ru-RU" sz="2400" b="1" dirty="0" smtClean="0">
                <a:latin typeface="Times New Roman" pitchFamily="18" charset="0"/>
                <a:cs typeface="Times New Roman" pitchFamily="18" charset="0"/>
              </a:rPr>
              <a:t>Первое </a:t>
            </a:r>
            <a:r>
              <a:rPr lang="ru-RU" sz="2400" b="1" dirty="0">
                <a:latin typeface="Times New Roman" pitchFamily="18" charset="0"/>
                <a:cs typeface="Times New Roman" pitchFamily="18" charset="0"/>
              </a:rPr>
              <a:t>время следите за тем, все ли уроки </a:t>
            </a:r>
            <a:r>
              <a:rPr lang="ru-RU" sz="2400" b="1" dirty="0" smtClean="0">
                <a:latin typeface="Times New Roman" pitchFamily="18" charset="0"/>
                <a:cs typeface="Times New Roman" pitchFamily="18" charset="0"/>
              </a:rPr>
              <a:t>сделаны.</a:t>
            </a:r>
          </a:p>
          <a:p>
            <a:pPr marL="342900" indent="-342900">
              <a:lnSpc>
                <a:spcPct val="80000"/>
              </a:lnSpc>
              <a:buFont typeface="Arial" pitchFamily="34" charset="0"/>
              <a:buChar char="•"/>
              <a:defRPr/>
            </a:pPr>
            <a:r>
              <a:rPr lang="ru-RU" sz="2400" b="1" dirty="0" smtClean="0">
                <a:latin typeface="Times New Roman" pitchFamily="18" charset="0"/>
                <a:cs typeface="Times New Roman" pitchFamily="18" charset="0"/>
              </a:rPr>
              <a:t>Присутствуйте </a:t>
            </a:r>
            <a:r>
              <a:rPr lang="ru-RU" sz="2400" b="1" dirty="0">
                <a:latin typeface="Times New Roman" pitchFamily="18" charset="0"/>
                <a:cs typeface="Times New Roman" pitchFamily="18" charset="0"/>
              </a:rPr>
              <a:t>при подготовке ребенком домашних заданий, подбадривайте его, объясняйте, если он что-то не понял или забыл, но не подменяйте его деятельность своей.</a:t>
            </a:r>
            <a:br>
              <a:rPr lang="ru-RU" sz="2400" b="1" dirty="0">
                <a:latin typeface="Times New Roman" pitchFamily="18" charset="0"/>
                <a:cs typeface="Times New Roman" pitchFamily="18" charset="0"/>
              </a:rPr>
            </a:br>
            <a:r>
              <a:rPr lang="ru-RU" sz="2800" b="1" dirty="0">
                <a:latin typeface="Times New Roman" pitchFamily="18" charset="0"/>
                <a:cs typeface="Times New Roman" pitchFamily="18" charset="0"/>
              </a:rPr>
              <a:t/>
            </a:r>
            <a:br>
              <a:rPr lang="ru-RU" sz="2800" b="1" dirty="0">
                <a:latin typeface="Times New Roman" pitchFamily="18" charset="0"/>
                <a:cs typeface="Times New Roman" pitchFamily="18" charset="0"/>
              </a:rPr>
            </a:br>
            <a:r>
              <a:rPr lang="ru-RU" sz="2800" b="1" dirty="0"/>
              <a:t/>
            </a:r>
            <a:br>
              <a:rPr lang="ru-RU" sz="2800" b="1" dirty="0"/>
            </a:br>
            <a:endParaRPr lang="ru-RU" sz="2800" b="1" dirty="0"/>
          </a:p>
        </p:txBody>
      </p:sp>
    </p:spTree>
    <p:extLst>
      <p:ext uri="{BB962C8B-B14F-4D97-AF65-F5344CB8AC3E}">
        <p14:creationId xmlns:p14="http://schemas.microsoft.com/office/powerpoint/2010/main" val="3460590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620688"/>
            <a:ext cx="6120679" cy="1292662"/>
          </a:xfrm>
          <a:prstGeom prst="rect">
            <a:avLst/>
          </a:prstGeom>
        </p:spPr>
        <p:txBody>
          <a:bodyPr wrap="square">
            <a:spAutoFit/>
          </a:bodyPr>
          <a:lstStyle/>
          <a:p>
            <a:pPr algn="ctr"/>
            <a:r>
              <a:rPr lang="ru-RU" sz="6000" b="1" dirty="0">
                <a:solidFill>
                  <a:srgbClr val="0070C0"/>
                </a:solidFill>
                <a:latin typeface="Times New Roman" pitchFamily="18" charset="0"/>
                <a:cs typeface="Times New Roman" pitchFamily="18" charset="0"/>
              </a:rPr>
              <a:t>Секрет </a:t>
            </a:r>
            <a:r>
              <a:rPr lang="ru-RU" sz="6000" b="1" dirty="0" smtClean="0">
                <a:solidFill>
                  <a:srgbClr val="0070C0"/>
                </a:solidFill>
                <a:latin typeface="Times New Roman" pitchFamily="18" charset="0"/>
                <a:cs typeface="Times New Roman" pitchFamily="18" charset="0"/>
              </a:rPr>
              <a:t>3</a:t>
            </a:r>
            <a:endParaRPr lang="ru-RU" sz="6000" b="1" dirty="0">
              <a:solidFill>
                <a:srgbClr val="0070C0"/>
              </a:solidFill>
              <a:latin typeface="Times New Roman" pitchFamily="18" charset="0"/>
              <a:cs typeface="Times New Roman" pitchFamily="18" charset="0"/>
            </a:endParaRPr>
          </a:p>
          <a:p>
            <a:pPr algn="ctr"/>
            <a:endParaRPr lang="ru-RU" dirty="0"/>
          </a:p>
        </p:txBody>
      </p:sp>
      <p:sp>
        <p:nvSpPr>
          <p:cNvPr id="3" name="Прямоугольник 2"/>
          <p:cNvSpPr/>
          <p:nvPr/>
        </p:nvSpPr>
        <p:spPr>
          <a:xfrm>
            <a:off x="1115616" y="2551837"/>
            <a:ext cx="6984776" cy="5016758"/>
          </a:xfrm>
          <a:prstGeom prst="rect">
            <a:avLst/>
          </a:prstGeom>
        </p:spPr>
        <p:txBody>
          <a:bodyPr wrap="square">
            <a:spAutoFit/>
          </a:bodyPr>
          <a:lstStyle/>
          <a:p>
            <a:pPr algn="ctr">
              <a:defRPr/>
            </a:pPr>
            <a:r>
              <a:rPr lang="ru-RU" sz="4000" b="1" dirty="0">
                <a:latin typeface="Times New Roman" pitchFamily="18" charset="0"/>
                <a:cs typeface="Times New Roman" pitchFamily="18" charset="0"/>
              </a:rPr>
              <a:t>Если родители не контролируют и не помогают выполнять домашнее задание, то ребенок может его не делать и не записывать</a:t>
            </a:r>
            <a:br>
              <a:rPr lang="ru-RU" sz="4000" b="1" dirty="0">
                <a:latin typeface="Times New Roman" pitchFamily="18" charset="0"/>
                <a:cs typeface="Times New Roman" pitchFamily="18" charset="0"/>
              </a:rPr>
            </a:br>
            <a:r>
              <a:rPr lang="ru-RU" sz="4000" b="1" dirty="0">
                <a:latin typeface="Times New Roman" pitchFamily="18" charset="0"/>
                <a:cs typeface="Times New Roman" pitchFamily="18" charset="0"/>
              </a:rPr>
              <a:t/>
            </a:r>
            <a:br>
              <a:rPr lang="ru-RU" sz="4000" b="1" dirty="0">
                <a:latin typeface="Times New Roman" pitchFamily="18" charset="0"/>
                <a:cs typeface="Times New Roman" pitchFamily="18" charset="0"/>
              </a:rPr>
            </a:br>
            <a:endParaRPr lang="ru-RU"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2148203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Rot="1" noChangeArrowheads="1"/>
          </p:cNvSpPr>
          <p:nvPr>
            <p:ph idx="1"/>
          </p:nvPr>
        </p:nvSpPr>
        <p:spPr>
          <a:xfrm>
            <a:off x="1115616" y="1600200"/>
            <a:ext cx="7200800" cy="4525963"/>
          </a:xfrm>
        </p:spPr>
        <p:txBody>
          <a:bodyPr/>
          <a:lstStyle/>
          <a:p>
            <a:pPr marL="0" indent="0" algn="ctr">
              <a:buNone/>
            </a:pPr>
            <a:r>
              <a:rPr lang="ru-RU" sz="4000" b="1" dirty="0" smtClean="0">
                <a:latin typeface="Times New Roman" pitchFamily="18" charset="0"/>
                <a:cs typeface="Times New Roman" pitchFamily="18" charset="0"/>
              </a:rPr>
              <a:t>Важно первоначально проверять и сопоставлять то, что ребенок записал в дневник и то, что было реально задано – дети порой не записывают часть заданий в дневник</a:t>
            </a:r>
            <a:br>
              <a:rPr lang="ru-RU" sz="4000" b="1"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endParaRPr lang="ru-RU" sz="4000" b="1" dirty="0" smtClean="0">
              <a:latin typeface="Times New Roman" pitchFamily="18" charset="0"/>
              <a:cs typeface="Times New Roman" pitchFamily="18" charset="0"/>
            </a:endParaRPr>
          </a:p>
        </p:txBody>
      </p:sp>
      <p:sp>
        <p:nvSpPr>
          <p:cNvPr id="13315" name="Rectangle 2"/>
          <p:cNvSpPr>
            <a:spLocks noGrp="1" noRot="1" noChangeArrowheads="1"/>
          </p:cNvSpPr>
          <p:nvPr>
            <p:ph type="title"/>
          </p:nvPr>
        </p:nvSpPr>
        <p:spPr/>
        <p:txBody>
          <a:bodyPr/>
          <a:lstStyle/>
          <a:p>
            <a:r>
              <a:rPr lang="ru-RU" sz="6000" b="1" dirty="0" smtClean="0">
                <a:solidFill>
                  <a:srgbClr val="0070C0"/>
                </a:solidFill>
                <a:latin typeface="Times New Roman" pitchFamily="18" charset="0"/>
                <a:cs typeface="Times New Roman" pitchFamily="18" charset="0"/>
              </a:rPr>
              <a:t>Секрет 4</a:t>
            </a:r>
          </a:p>
        </p:txBody>
      </p:sp>
    </p:spTree>
    <p:extLst>
      <p:ext uri="{BB962C8B-B14F-4D97-AF65-F5344CB8AC3E}">
        <p14:creationId xmlns:p14="http://schemas.microsoft.com/office/powerpoint/2010/main" val="25372310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Rot="1" noChangeArrowheads="1"/>
          </p:cNvSpPr>
          <p:nvPr>
            <p:ph idx="1"/>
          </p:nvPr>
        </p:nvSpPr>
        <p:spPr>
          <a:xfrm>
            <a:off x="1187624" y="1844824"/>
            <a:ext cx="6696744" cy="4281339"/>
          </a:xfrm>
        </p:spPr>
        <p:txBody>
          <a:bodyPr/>
          <a:lstStyle/>
          <a:p>
            <a:pPr marL="0" indent="0" algn="ctr">
              <a:buNone/>
            </a:pPr>
            <a:r>
              <a:rPr lang="ru-RU" sz="4400" b="1" dirty="0" smtClean="0">
                <a:latin typeface="Times New Roman" pitchFamily="18" charset="0"/>
                <a:cs typeface="Times New Roman" pitchFamily="18" charset="0"/>
              </a:rPr>
              <a:t>Помогать ребенку делать домашнее задание и проверять то, что ребенок сделал</a:t>
            </a:r>
            <a:r>
              <a:rPr lang="ru-RU" sz="4400" dirty="0" smtClean="0">
                <a:latin typeface="Times New Roman" pitchFamily="18" charset="0"/>
                <a:cs typeface="Times New Roman" pitchFamily="18" charset="0"/>
              </a:rPr>
              <a:t> </a:t>
            </a:r>
          </a:p>
        </p:txBody>
      </p:sp>
      <p:sp>
        <p:nvSpPr>
          <p:cNvPr id="14339" name="Rectangle 2"/>
          <p:cNvSpPr>
            <a:spLocks noGrp="1" noRot="1" noChangeArrowheads="1"/>
          </p:cNvSpPr>
          <p:nvPr>
            <p:ph type="title"/>
          </p:nvPr>
        </p:nvSpPr>
        <p:spPr/>
        <p:txBody>
          <a:bodyPr/>
          <a:lstStyle/>
          <a:p>
            <a:r>
              <a:rPr lang="ru-RU" sz="6000" b="1" dirty="0" smtClean="0">
                <a:solidFill>
                  <a:srgbClr val="0070C0"/>
                </a:solidFill>
                <a:latin typeface="Times New Roman" pitchFamily="18" charset="0"/>
                <a:cs typeface="Times New Roman" pitchFamily="18" charset="0"/>
              </a:rPr>
              <a:t>Секрет 5</a:t>
            </a:r>
          </a:p>
        </p:txBody>
      </p:sp>
    </p:spTree>
    <p:extLst>
      <p:ext uri="{BB962C8B-B14F-4D97-AF65-F5344CB8AC3E}">
        <p14:creationId xmlns:p14="http://schemas.microsoft.com/office/powerpoint/2010/main" val="325404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body" idx="4294967295"/>
          </p:nvPr>
        </p:nvSpPr>
        <p:spPr>
          <a:xfrm>
            <a:off x="899592" y="533400"/>
            <a:ext cx="7344816" cy="5559896"/>
          </a:xfrm>
        </p:spPr>
        <p:txBody>
          <a:bodyPr rtlCol="0">
            <a:noAutofit/>
          </a:bodyPr>
          <a:lstStyle/>
          <a:p>
            <a:pPr marL="0" indent="0" algn="ctr" fontAlgn="auto">
              <a:spcAft>
                <a:spcPts val="0"/>
              </a:spcAft>
              <a:buNone/>
              <a:defRPr/>
            </a:pPr>
            <a:r>
              <a:rPr lang="ru-RU" sz="4000" b="1" dirty="0" smtClean="0">
                <a:latin typeface="Times New Roman" pitchFamily="18" charset="0"/>
                <a:cs typeface="Times New Roman" pitchFamily="18" charset="0"/>
              </a:rPr>
              <a:t>Родительская заботливость, внимание и контроль, безусловно, необходимы второкласснику, но действовать надо разумно, осторожно, не назойливо, не давая ребёнку повода переложить свои обязанности на чужие плечи. </a:t>
            </a:r>
          </a:p>
        </p:txBody>
      </p:sp>
    </p:spTree>
    <p:extLst>
      <p:ext uri="{BB962C8B-B14F-4D97-AF65-F5344CB8AC3E}">
        <p14:creationId xmlns:p14="http://schemas.microsoft.com/office/powerpoint/2010/main" val="2787771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Rot="1" noChangeArrowheads="1"/>
          </p:cNvSpPr>
          <p:nvPr>
            <p:ph idx="1"/>
          </p:nvPr>
        </p:nvSpPr>
        <p:spPr>
          <a:xfrm>
            <a:off x="1187624" y="1988840"/>
            <a:ext cx="6624736" cy="4137323"/>
          </a:xfrm>
        </p:spPr>
        <p:txBody>
          <a:bodyPr/>
          <a:lstStyle/>
          <a:p>
            <a:pPr marL="0" indent="0" algn="ctr">
              <a:buNone/>
            </a:pPr>
            <a:r>
              <a:rPr lang="ru-RU" sz="4800" b="1" dirty="0" smtClean="0">
                <a:latin typeface="Times New Roman" pitchFamily="18" charset="0"/>
                <a:cs typeface="Times New Roman" pitchFamily="18" charset="0"/>
              </a:rPr>
              <a:t>Показывать пример организованности и собранности </a:t>
            </a:r>
          </a:p>
        </p:txBody>
      </p:sp>
      <p:sp>
        <p:nvSpPr>
          <p:cNvPr id="16387" name="Rectangle 2"/>
          <p:cNvSpPr>
            <a:spLocks noGrp="1" noRot="1" noChangeArrowheads="1"/>
          </p:cNvSpPr>
          <p:nvPr>
            <p:ph type="title"/>
          </p:nvPr>
        </p:nvSpPr>
        <p:spPr>
          <a:xfrm>
            <a:off x="467544" y="260648"/>
            <a:ext cx="8229600" cy="1143000"/>
          </a:xfrm>
        </p:spPr>
        <p:txBody>
          <a:bodyPr/>
          <a:lstStyle/>
          <a:p>
            <a:r>
              <a:rPr lang="ru-RU" sz="6000" b="1" dirty="0" smtClean="0">
                <a:solidFill>
                  <a:srgbClr val="0070C0"/>
                </a:solidFill>
                <a:latin typeface="Times New Roman" pitchFamily="18" charset="0"/>
                <a:cs typeface="Times New Roman" pitchFamily="18" charset="0"/>
              </a:rPr>
              <a:t>Секрет 6</a:t>
            </a:r>
          </a:p>
        </p:txBody>
      </p:sp>
    </p:spTree>
    <p:extLst>
      <p:ext uri="{BB962C8B-B14F-4D97-AF65-F5344CB8AC3E}">
        <p14:creationId xmlns:p14="http://schemas.microsoft.com/office/powerpoint/2010/main" val="292790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Rot="1" noChangeArrowheads="1"/>
          </p:cNvSpPr>
          <p:nvPr>
            <p:ph idx="1"/>
          </p:nvPr>
        </p:nvSpPr>
        <p:spPr>
          <a:xfrm>
            <a:off x="1075805" y="1412776"/>
            <a:ext cx="7096595" cy="4896544"/>
          </a:xfrm>
        </p:spPr>
        <p:txBody>
          <a:bodyPr/>
          <a:lstStyle/>
          <a:p>
            <a:pPr marL="0" indent="0" algn="ctr">
              <a:buNone/>
            </a:pPr>
            <a:r>
              <a:rPr lang="ru-RU" sz="4400" b="1" dirty="0" smtClean="0">
                <a:latin typeface="Times New Roman" pitchFamily="18" charset="0"/>
                <a:cs typeface="Times New Roman" pitchFamily="18" charset="0"/>
              </a:rPr>
              <a:t>Принять, что двойки и тройки в процессе учебы неизбежны, поэтому важно не ругать ребенка за них, а наоборот, помочь разобраться</a:t>
            </a:r>
            <a:br>
              <a:rPr lang="ru-RU" sz="4400" b="1" dirty="0" smtClean="0">
                <a:latin typeface="Times New Roman" pitchFamily="18" charset="0"/>
                <a:cs typeface="Times New Roman" pitchFamily="18" charset="0"/>
              </a:rPr>
            </a:br>
            <a:r>
              <a:rPr lang="ru-RU" sz="4400" b="1" dirty="0" smtClean="0">
                <a:latin typeface="Times New Roman" pitchFamily="18" charset="0"/>
                <a:cs typeface="Times New Roman" pitchFamily="18" charset="0"/>
              </a:rPr>
              <a:t/>
            </a:r>
            <a:br>
              <a:rPr lang="ru-RU" sz="4400" b="1" dirty="0" smtClean="0">
                <a:latin typeface="Times New Roman" pitchFamily="18" charset="0"/>
                <a:cs typeface="Times New Roman" pitchFamily="18" charset="0"/>
              </a:rPr>
            </a:br>
            <a:endParaRPr lang="ru-RU" sz="4400" b="1" dirty="0" smtClean="0">
              <a:latin typeface="Times New Roman" pitchFamily="18" charset="0"/>
              <a:cs typeface="Times New Roman" pitchFamily="18" charset="0"/>
            </a:endParaRPr>
          </a:p>
        </p:txBody>
      </p:sp>
      <p:sp>
        <p:nvSpPr>
          <p:cNvPr id="17411" name="Rectangle 2"/>
          <p:cNvSpPr>
            <a:spLocks noGrp="1" noRot="1" noChangeArrowheads="1"/>
          </p:cNvSpPr>
          <p:nvPr>
            <p:ph type="title"/>
          </p:nvPr>
        </p:nvSpPr>
        <p:spPr/>
        <p:txBody>
          <a:bodyPr/>
          <a:lstStyle/>
          <a:p>
            <a:r>
              <a:rPr lang="ru-RU" sz="6000" b="1" dirty="0" smtClean="0">
                <a:solidFill>
                  <a:srgbClr val="0070C0"/>
                </a:solidFill>
                <a:latin typeface="Times New Roman" pitchFamily="18" charset="0"/>
                <a:cs typeface="Times New Roman" pitchFamily="18" charset="0"/>
              </a:rPr>
              <a:t>Секрет 7</a:t>
            </a:r>
          </a:p>
        </p:txBody>
      </p:sp>
    </p:spTree>
    <p:extLst>
      <p:ext uri="{BB962C8B-B14F-4D97-AF65-F5344CB8AC3E}">
        <p14:creationId xmlns:p14="http://schemas.microsoft.com/office/powerpoint/2010/main" val="3803143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260648"/>
            <a:ext cx="7560840" cy="6370975"/>
          </a:xfrm>
          <a:prstGeom prst="rect">
            <a:avLst/>
          </a:prstGeom>
        </p:spPr>
        <p:txBody>
          <a:bodyPr wrap="square">
            <a:spAutoFit/>
          </a:bodyPr>
          <a:lstStyle/>
          <a:p>
            <a:pPr algn="ctr"/>
            <a:r>
              <a:rPr lang="ru-RU" sz="2400" b="1" dirty="0" smtClean="0">
                <a:latin typeface="Times New Roman" pitchFamily="18" charset="0"/>
                <a:cs typeface="Times New Roman" pitchFamily="18" charset="0"/>
              </a:rPr>
              <a:t>Добрый вечер. </a:t>
            </a:r>
          </a:p>
          <a:p>
            <a:pPr algn="ctr"/>
            <a:r>
              <a:rPr lang="ru-RU" sz="2400" b="1" dirty="0" smtClean="0">
                <a:latin typeface="Times New Roman" pitchFamily="18" charset="0"/>
                <a:cs typeface="Times New Roman" pitchFamily="18" charset="0"/>
              </a:rPr>
              <a:t>Наши </a:t>
            </a:r>
            <a:r>
              <a:rPr lang="ru-RU" sz="2400" b="1" dirty="0">
                <a:latin typeface="Times New Roman" pitchFamily="18" charset="0"/>
                <a:cs typeface="Times New Roman" pitchFamily="18" charset="0"/>
              </a:rPr>
              <a:t>дети стали второклассниками.  Переход ребенка во второй класс знаменуется тем, что обязательными становятся домашние задания, а детям начинают ставить отметки.</a:t>
            </a:r>
            <a:br>
              <a:rPr lang="ru-RU" sz="2400" b="1" dirty="0">
                <a:latin typeface="Times New Roman" pitchFamily="18" charset="0"/>
                <a:cs typeface="Times New Roman" pitchFamily="18" charset="0"/>
              </a:rPr>
            </a:br>
            <a:r>
              <a:rPr lang="ru-RU" sz="2400" b="1" dirty="0"/>
              <a:t> </a:t>
            </a:r>
            <a:r>
              <a:rPr lang="ru-RU" sz="2400" b="1" dirty="0" smtClean="0">
                <a:latin typeface="Times New Roman" pitchFamily="18" charset="0"/>
                <a:cs typeface="Times New Roman" pitchFamily="18" charset="0"/>
              </a:rPr>
              <a:t>Как помочь детям быть всегда успешными? Как помочь в подготовке домашних заданий? Как научить ребят быть организованными и собранными? Как понять и принять, что важна не столько отметка, сколько реальные знания и умения ученика? Как обрести веру в возможности своего ребенка? Как избежать тревожности и страха перед плохими отметками? На эти и другие вопросы мы найдем ответы на этом родительском собрании. </a:t>
            </a:r>
            <a:r>
              <a:rPr lang="ru-RU" sz="2400" b="1" dirty="0">
                <a:latin typeface="Times New Roman" pitchFamily="18" charset="0"/>
                <a:cs typeface="Times New Roman" pitchFamily="18" charset="0"/>
              </a:rPr>
              <a:t>Все это достаточно непросто для ребенка и существуют особые секреты для родителей по поддержке ребенка в данный период.</a:t>
            </a:r>
          </a:p>
        </p:txBody>
      </p:sp>
    </p:spTree>
    <p:extLst>
      <p:ext uri="{BB962C8B-B14F-4D97-AF65-F5344CB8AC3E}">
        <p14:creationId xmlns:p14="http://schemas.microsoft.com/office/powerpoint/2010/main" val="7487811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496943" cy="1938992"/>
          </a:xfrm>
          <a:prstGeom prst="rect">
            <a:avLst/>
          </a:prstGeom>
        </p:spPr>
        <p:txBody>
          <a:bodyPr wrap="square">
            <a:spAutoFit/>
          </a:bodyPr>
          <a:lstStyle/>
          <a:p>
            <a:pPr algn="ctr"/>
            <a:r>
              <a:rPr lang="ru-RU" sz="4000" b="1" dirty="0">
                <a:solidFill>
                  <a:srgbClr val="0070C0"/>
                </a:solidFill>
                <a:latin typeface="Times New Roman" pitchFamily="18" charset="0"/>
                <a:cs typeface="Times New Roman" pitchFamily="18" charset="0"/>
              </a:rPr>
              <a:t>Для успешного обучения важно знать</a:t>
            </a:r>
            <a:r>
              <a:rPr lang="ru-RU" sz="4000" b="1" dirty="0" smtClean="0">
                <a:solidFill>
                  <a:srgbClr val="0070C0"/>
                </a:solidFill>
                <a:latin typeface="Times New Roman" pitchFamily="18" charset="0"/>
                <a:cs typeface="Times New Roman" pitchFamily="18" charset="0"/>
              </a:rPr>
              <a:t>:</a:t>
            </a:r>
          </a:p>
          <a:p>
            <a:pPr algn="ctr"/>
            <a:endParaRPr lang="ru-RU" sz="4000" dirty="0"/>
          </a:p>
        </p:txBody>
      </p:sp>
      <p:sp>
        <p:nvSpPr>
          <p:cNvPr id="4" name="TextBox 3"/>
          <p:cNvSpPr txBox="1"/>
          <p:nvPr/>
        </p:nvSpPr>
        <p:spPr>
          <a:xfrm>
            <a:off x="1043609" y="1484784"/>
            <a:ext cx="7704854" cy="5016758"/>
          </a:xfrm>
          <a:prstGeom prst="rect">
            <a:avLst/>
          </a:prstGeom>
          <a:noFill/>
        </p:spPr>
        <p:txBody>
          <a:bodyPr wrap="square" rtlCol="0">
            <a:spAutoFit/>
          </a:bodyPr>
          <a:lstStyle/>
          <a:p>
            <a:pPr marL="571500" indent="-571500">
              <a:buFont typeface="Arial" pitchFamily="34" charset="0"/>
              <a:buChar char="•"/>
            </a:pPr>
            <a:r>
              <a:rPr lang="ru-RU" sz="3600" b="1" dirty="0" smtClean="0">
                <a:latin typeface="Times New Roman" pitchFamily="18" charset="0"/>
                <a:cs typeface="Times New Roman" pitchFamily="18" charset="0"/>
              </a:rPr>
              <a:t>насколько </a:t>
            </a:r>
            <a:r>
              <a:rPr lang="ru-RU" sz="3600" b="1" dirty="0" smtClean="0">
                <a:latin typeface="Times New Roman" pitchFamily="18" charset="0"/>
                <a:cs typeface="Times New Roman" pitchFamily="18" charset="0"/>
              </a:rPr>
              <a:t>хорошо дети понимают смысл слов «нельзя» и «надо</a:t>
            </a:r>
            <a:r>
              <a:rPr lang="ru-RU" sz="3600" b="1" dirty="0" smtClean="0">
                <a:latin typeface="Times New Roman" pitchFamily="18" charset="0"/>
                <a:cs typeface="Times New Roman" pitchFamily="18" charset="0"/>
              </a:rPr>
              <a:t>»;</a:t>
            </a:r>
            <a:endParaRPr lang="ru-RU" sz="3600" b="1" dirty="0" smtClean="0">
              <a:latin typeface="Times New Roman" pitchFamily="18" charset="0"/>
              <a:cs typeface="Times New Roman" pitchFamily="18" charset="0"/>
            </a:endParaRPr>
          </a:p>
          <a:p>
            <a:pPr marL="285750" indent="-285750">
              <a:buFont typeface="Arial" pitchFamily="34" charset="0"/>
              <a:buChar char="•"/>
            </a:pPr>
            <a:r>
              <a:rPr lang="ru-RU" sz="3600" b="1" dirty="0">
                <a:latin typeface="Times New Roman" pitchFamily="18" charset="0"/>
                <a:cs typeface="Times New Roman" pitchFamily="18" charset="0"/>
              </a:rPr>
              <a:t>з</a:t>
            </a:r>
            <a:r>
              <a:rPr lang="ru-RU" sz="3600" b="1" dirty="0" smtClean="0">
                <a:latin typeface="Times New Roman" pitchFamily="18" charset="0"/>
                <a:cs typeface="Times New Roman" pitchFamily="18" charset="0"/>
              </a:rPr>
              <a:t>накомо ли им чувство ответственности</a:t>
            </a:r>
            <a:r>
              <a:rPr lang="ru-RU" sz="3600" b="1" dirty="0" smtClean="0">
                <a:latin typeface="Times New Roman" pitchFamily="18" charset="0"/>
                <a:cs typeface="Times New Roman" pitchFamily="18" charset="0"/>
              </a:rPr>
              <a:t>;</a:t>
            </a:r>
            <a:endParaRPr lang="ru-RU" sz="3600" b="1" dirty="0" smtClean="0">
              <a:latin typeface="Times New Roman" pitchFamily="18" charset="0"/>
              <a:cs typeface="Times New Roman" pitchFamily="18" charset="0"/>
            </a:endParaRPr>
          </a:p>
          <a:p>
            <a:pPr marL="285750" indent="-285750">
              <a:buFont typeface="Arial" pitchFamily="34" charset="0"/>
              <a:buChar char="•"/>
            </a:pPr>
            <a:r>
              <a:rPr lang="ru-RU" sz="3600" b="1" dirty="0">
                <a:latin typeface="Times New Roman" pitchFamily="18" charset="0"/>
                <a:cs typeface="Times New Roman" pitchFamily="18" charset="0"/>
              </a:rPr>
              <a:t>о</a:t>
            </a:r>
            <a:r>
              <a:rPr lang="ru-RU" sz="3600" b="1" dirty="0" smtClean="0">
                <a:latin typeface="Times New Roman" pitchFamily="18" charset="0"/>
                <a:cs typeface="Times New Roman" pitchFamily="18" charset="0"/>
              </a:rPr>
              <a:t>рганизованны ли они в самом простейшем понимании этого </a:t>
            </a:r>
          </a:p>
          <a:p>
            <a:r>
              <a:rPr lang="ru-RU" sz="3600" b="1" dirty="0">
                <a:latin typeface="Times New Roman" pitchFamily="18" charset="0"/>
                <a:cs typeface="Times New Roman" pitchFamily="18" charset="0"/>
              </a:rPr>
              <a:t> </a:t>
            </a:r>
            <a:r>
              <a:rPr lang="ru-RU" sz="3600" b="1" dirty="0" smtClean="0">
                <a:latin typeface="Times New Roman" pitchFamily="18" charset="0"/>
                <a:cs typeface="Times New Roman" pitchFamily="18" charset="0"/>
              </a:rPr>
              <a:t>                     слова</a:t>
            </a:r>
          </a:p>
          <a:p>
            <a:pPr marL="285750" indent="-285750">
              <a:buFont typeface="Arial" pitchFamily="34" charset="0"/>
              <a:buChar char="•"/>
            </a:pPr>
            <a:endParaRPr lang="ru-RU"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3536481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Rot="1" noChangeArrowheads="1"/>
          </p:cNvSpPr>
          <p:nvPr>
            <p:ph idx="1"/>
          </p:nvPr>
        </p:nvSpPr>
        <p:spPr>
          <a:xfrm>
            <a:off x="827584" y="1600200"/>
            <a:ext cx="7344816" cy="4525963"/>
          </a:xfrm>
        </p:spPr>
        <p:txBody>
          <a:bodyPr/>
          <a:lstStyle/>
          <a:p>
            <a:pPr marL="0" indent="0" algn="ctr">
              <a:buNone/>
            </a:pPr>
            <a:r>
              <a:rPr lang="ru-RU" sz="4000" b="1" dirty="0" smtClean="0">
                <a:latin typeface="Times New Roman" pitchFamily="18" charset="0"/>
                <a:cs typeface="Times New Roman" pitchFamily="18" charset="0"/>
              </a:rPr>
              <a:t>Важно воспринимать отметки как показатели учебной температуры: двойка –это сигнал к тому, что знания приболели и им нужно лечение, а не нравоучение</a:t>
            </a:r>
            <a:br>
              <a:rPr lang="ru-RU" sz="4000" b="1"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endParaRPr lang="ru-RU" sz="4000" b="1" dirty="0" smtClean="0">
              <a:latin typeface="Times New Roman" pitchFamily="18" charset="0"/>
              <a:cs typeface="Times New Roman" pitchFamily="18" charset="0"/>
            </a:endParaRPr>
          </a:p>
        </p:txBody>
      </p:sp>
      <p:sp>
        <p:nvSpPr>
          <p:cNvPr id="19459" name="Rectangle 2"/>
          <p:cNvSpPr>
            <a:spLocks noGrp="1" noRot="1" noChangeArrowheads="1"/>
          </p:cNvSpPr>
          <p:nvPr>
            <p:ph type="title"/>
          </p:nvPr>
        </p:nvSpPr>
        <p:spPr/>
        <p:txBody>
          <a:bodyPr/>
          <a:lstStyle/>
          <a:p>
            <a:r>
              <a:rPr lang="ru-RU" sz="6000" b="1" dirty="0" smtClean="0">
                <a:solidFill>
                  <a:srgbClr val="0070C0"/>
                </a:solidFill>
                <a:latin typeface="Times New Roman" pitchFamily="18" charset="0"/>
                <a:cs typeface="Times New Roman" pitchFamily="18" charset="0"/>
              </a:rPr>
              <a:t>Секрет 8</a:t>
            </a:r>
          </a:p>
        </p:txBody>
      </p:sp>
    </p:spTree>
    <p:extLst>
      <p:ext uri="{BB962C8B-B14F-4D97-AF65-F5344CB8AC3E}">
        <p14:creationId xmlns:p14="http://schemas.microsoft.com/office/powerpoint/2010/main" val="35107585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Rot="1" noChangeArrowheads="1"/>
          </p:cNvSpPr>
          <p:nvPr>
            <p:ph idx="1"/>
          </p:nvPr>
        </p:nvSpPr>
        <p:spPr>
          <a:xfrm>
            <a:off x="827584" y="1600200"/>
            <a:ext cx="7416824" cy="4525963"/>
          </a:xfrm>
        </p:spPr>
        <p:txBody>
          <a:bodyPr/>
          <a:lstStyle/>
          <a:p>
            <a:pPr marL="0" indent="0" algn="ctr">
              <a:buNone/>
            </a:pPr>
            <a:r>
              <a:rPr lang="ru-RU" sz="4400" b="1" dirty="0" smtClean="0">
                <a:latin typeface="Times New Roman" pitchFamily="18" charset="0"/>
                <a:cs typeface="Times New Roman" pitchFamily="18" charset="0"/>
              </a:rPr>
              <a:t>Не думать, что если мама и папа хорошо учились в школе, то у них обязательно будет ребенок отличник или ударник – мы все разные.</a:t>
            </a:r>
            <a:r>
              <a:rPr lang="ru-RU" sz="4400" dirty="0" smtClean="0">
                <a:latin typeface="Times New Roman" pitchFamily="18" charset="0"/>
                <a:cs typeface="Times New Roman" pitchFamily="18" charset="0"/>
              </a:rPr>
              <a:t> </a:t>
            </a:r>
          </a:p>
        </p:txBody>
      </p:sp>
      <p:sp>
        <p:nvSpPr>
          <p:cNvPr id="20483" name="Rectangle 2"/>
          <p:cNvSpPr>
            <a:spLocks noGrp="1" noRot="1" noChangeArrowheads="1"/>
          </p:cNvSpPr>
          <p:nvPr>
            <p:ph type="title"/>
          </p:nvPr>
        </p:nvSpPr>
        <p:spPr/>
        <p:txBody>
          <a:bodyPr/>
          <a:lstStyle/>
          <a:p>
            <a:r>
              <a:rPr lang="ru-RU" sz="6000" b="1" dirty="0" smtClean="0">
                <a:solidFill>
                  <a:srgbClr val="0070C0"/>
                </a:solidFill>
                <a:latin typeface="Times New Roman" pitchFamily="18" charset="0"/>
                <a:cs typeface="Times New Roman" pitchFamily="18" charset="0"/>
              </a:rPr>
              <a:t>Секрет 9</a:t>
            </a:r>
          </a:p>
        </p:txBody>
      </p:sp>
    </p:spTree>
    <p:extLst>
      <p:ext uri="{BB962C8B-B14F-4D97-AF65-F5344CB8AC3E}">
        <p14:creationId xmlns:p14="http://schemas.microsoft.com/office/powerpoint/2010/main" val="31215668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Rot="1" noChangeArrowheads="1"/>
          </p:cNvSpPr>
          <p:nvPr>
            <p:ph idx="1"/>
          </p:nvPr>
        </p:nvSpPr>
        <p:spPr>
          <a:xfrm>
            <a:off x="971600" y="1052736"/>
            <a:ext cx="7128792" cy="5616624"/>
          </a:xfrm>
        </p:spPr>
        <p:txBody>
          <a:bodyPr rtlCol="0">
            <a:noAutofit/>
          </a:bodyPr>
          <a:lstStyle/>
          <a:p>
            <a:pPr marL="0" indent="0" algn="ctr" fontAlgn="auto">
              <a:lnSpc>
                <a:spcPct val="80000"/>
              </a:lnSpc>
              <a:spcAft>
                <a:spcPts val="0"/>
              </a:spcAft>
              <a:buNone/>
              <a:defRPr/>
            </a:pPr>
            <a:r>
              <a:rPr lang="ru-RU" b="1" dirty="0" smtClean="0">
                <a:latin typeface="Times New Roman" pitchFamily="18" charset="0"/>
                <a:cs typeface="Times New Roman" pitchFamily="18" charset="0"/>
              </a:rPr>
              <a:t>Родителям необходимо помнить, что в учении важна не столько отметка, сколько реальные знания и умения ученика, его трудолюбие, ответственность, потребность в получении новых знаний. К тому же следует учитывать, что успешность ребенка в учении определяется множеством факторов. Не последнюю роль среди них играет вера родителей в возможности своего ребенка, а также их способность оказать ему реальную помощь в учебе.</a:t>
            </a:r>
          </a:p>
        </p:txBody>
      </p:sp>
      <p:sp>
        <p:nvSpPr>
          <p:cNvPr id="21507" name="Rectangle 2"/>
          <p:cNvSpPr>
            <a:spLocks noGrp="1" noRot="1" noChangeArrowheads="1"/>
          </p:cNvSpPr>
          <p:nvPr>
            <p:ph type="title"/>
          </p:nvPr>
        </p:nvSpPr>
        <p:spPr>
          <a:xfrm>
            <a:off x="457200" y="274638"/>
            <a:ext cx="8229600" cy="706090"/>
          </a:xfrm>
        </p:spPr>
        <p:txBody>
          <a:bodyPr/>
          <a:lstStyle/>
          <a:p>
            <a:r>
              <a:rPr lang="ru-RU" sz="6000" b="1" dirty="0" smtClean="0">
                <a:solidFill>
                  <a:srgbClr val="FF0000"/>
                </a:solidFill>
                <a:latin typeface="Times New Roman" pitchFamily="18" charset="0"/>
                <a:cs typeface="Times New Roman" pitchFamily="18" charset="0"/>
              </a:rPr>
              <a:t>Помните!</a:t>
            </a:r>
          </a:p>
        </p:txBody>
      </p:sp>
    </p:spTree>
    <p:extLst>
      <p:ext uri="{BB962C8B-B14F-4D97-AF65-F5344CB8AC3E}">
        <p14:creationId xmlns:p14="http://schemas.microsoft.com/office/powerpoint/2010/main" val="37732175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Rot="1" noChangeArrowheads="1"/>
          </p:cNvSpPr>
          <p:nvPr>
            <p:ph idx="1"/>
          </p:nvPr>
        </p:nvSpPr>
        <p:spPr>
          <a:xfrm>
            <a:off x="899592" y="1600200"/>
            <a:ext cx="7200800" cy="4525963"/>
          </a:xfrm>
        </p:spPr>
        <p:txBody>
          <a:bodyPr/>
          <a:lstStyle/>
          <a:p>
            <a:pPr marL="0" indent="0" algn="ctr">
              <a:buNone/>
            </a:pPr>
            <a:r>
              <a:rPr lang="ru-RU" sz="4000" b="1" dirty="0" smtClean="0">
                <a:latin typeface="Times New Roman" pitchFamily="18" charset="0"/>
                <a:cs typeface="Times New Roman" pitchFamily="18" charset="0"/>
              </a:rPr>
              <a:t>Ребенку ничем не помогут рассказы родителей о том, что они окончили школу с золотой медалью, а  ВУЗ с красным дипломом, зато тревожность могут сформировать</a:t>
            </a:r>
            <a:br>
              <a:rPr lang="ru-RU" sz="4000" b="1"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endParaRPr lang="ru-RU" sz="4000" b="1" dirty="0" smtClean="0">
              <a:latin typeface="Times New Roman" pitchFamily="18" charset="0"/>
              <a:cs typeface="Times New Roman" pitchFamily="18" charset="0"/>
            </a:endParaRPr>
          </a:p>
        </p:txBody>
      </p:sp>
      <p:sp>
        <p:nvSpPr>
          <p:cNvPr id="22531" name="Rectangle 2"/>
          <p:cNvSpPr>
            <a:spLocks noGrp="1" noRot="1" noChangeArrowheads="1"/>
          </p:cNvSpPr>
          <p:nvPr>
            <p:ph type="title"/>
          </p:nvPr>
        </p:nvSpPr>
        <p:spPr/>
        <p:txBody>
          <a:bodyPr/>
          <a:lstStyle/>
          <a:p>
            <a:r>
              <a:rPr lang="ru-RU" sz="6000" b="1" dirty="0" smtClean="0">
                <a:solidFill>
                  <a:srgbClr val="0070C0"/>
                </a:solidFill>
                <a:latin typeface="Times New Roman" pitchFamily="18" charset="0"/>
                <a:cs typeface="Times New Roman" pitchFamily="18" charset="0"/>
              </a:rPr>
              <a:t>Секрет 10</a:t>
            </a:r>
          </a:p>
        </p:txBody>
      </p:sp>
    </p:spTree>
    <p:extLst>
      <p:ext uri="{BB962C8B-B14F-4D97-AF65-F5344CB8AC3E}">
        <p14:creationId xmlns:p14="http://schemas.microsoft.com/office/powerpoint/2010/main" val="6636650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352928" cy="5324535"/>
          </a:xfrm>
          <a:prstGeom prst="rect">
            <a:avLst/>
          </a:prstGeom>
        </p:spPr>
        <p:txBody>
          <a:bodyPr wrap="square">
            <a:spAutoFit/>
          </a:bodyPr>
          <a:lstStyle/>
          <a:p>
            <a:pPr algn="ctr"/>
            <a:r>
              <a:rPr lang="ru-RU" sz="4400" b="1" dirty="0">
                <a:solidFill>
                  <a:srgbClr val="0070C0"/>
                </a:solidFill>
                <a:latin typeface="Times New Roman" pitchFamily="18" charset="0"/>
                <a:cs typeface="Times New Roman" pitchFamily="18" charset="0"/>
              </a:rPr>
              <a:t>Как относиться к отметкам ребёнка. </a:t>
            </a:r>
            <a:endParaRPr lang="ru-RU" sz="4400" b="1" dirty="0" smtClean="0">
              <a:solidFill>
                <a:srgbClr val="0070C0"/>
              </a:solidFill>
              <a:latin typeface="Times New Roman" pitchFamily="18" charset="0"/>
              <a:cs typeface="Times New Roman" pitchFamily="18" charset="0"/>
            </a:endParaRPr>
          </a:p>
          <a:p>
            <a:pPr algn="ctr"/>
            <a:r>
              <a:rPr lang="ru-RU" sz="3600" b="1" dirty="0" smtClean="0">
                <a:latin typeface="Times New Roman" pitchFamily="18" charset="0"/>
                <a:cs typeface="Times New Roman" pitchFamily="18" charset="0"/>
              </a:rPr>
              <a:t>Не </a:t>
            </a:r>
            <a:r>
              <a:rPr lang="ru-RU" sz="3600" b="1" dirty="0">
                <a:latin typeface="Times New Roman" pitchFamily="18" charset="0"/>
                <a:cs typeface="Times New Roman" pitchFamily="18" charset="0"/>
              </a:rPr>
              <a:t>ругайте своего ребёнка за плохую отметку</a:t>
            </a:r>
            <a:r>
              <a:rPr lang="ru-RU" sz="3600" b="1" dirty="0" smtClean="0">
                <a:latin typeface="Times New Roman" pitchFamily="18" charset="0"/>
                <a:cs typeface="Times New Roman" pitchFamily="18" charset="0"/>
              </a:rPr>
              <a:t>.</a:t>
            </a:r>
          </a:p>
          <a:p>
            <a:pPr algn="ctr"/>
            <a:r>
              <a:rPr lang="ru-RU" sz="3600" b="1" dirty="0" smtClean="0">
                <a:latin typeface="Times New Roman" pitchFamily="18" charset="0"/>
                <a:cs typeface="Times New Roman" pitchFamily="18" charset="0"/>
              </a:rPr>
              <a:t> </a:t>
            </a:r>
            <a:r>
              <a:rPr lang="ru-RU" sz="3600" b="1" dirty="0">
                <a:latin typeface="Times New Roman" pitchFamily="18" charset="0"/>
                <a:cs typeface="Times New Roman" pitchFamily="18" charset="0"/>
              </a:rPr>
              <a:t>Ему очень хочется быть в ваших </a:t>
            </a:r>
            <a:r>
              <a:rPr lang="ru-RU" sz="3600" b="1" dirty="0" smtClean="0">
                <a:latin typeface="Times New Roman" pitchFamily="18" charset="0"/>
                <a:cs typeface="Times New Roman" pitchFamily="18" charset="0"/>
              </a:rPr>
              <a:t>глазах хорошим. </a:t>
            </a:r>
            <a:r>
              <a:rPr lang="ru-RU" sz="3600" b="1" dirty="0">
                <a:latin typeface="Times New Roman" pitchFamily="18" charset="0"/>
                <a:cs typeface="Times New Roman" pitchFamily="18" charset="0"/>
              </a:rPr>
              <a:t>Если быть </a:t>
            </a:r>
            <a:endParaRPr lang="ru-RU" sz="3600" b="1" dirty="0" smtClean="0">
              <a:latin typeface="Times New Roman" pitchFamily="18" charset="0"/>
              <a:cs typeface="Times New Roman" pitchFamily="18" charset="0"/>
            </a:endParaRPr>
          </a:p>
          <a:p>
            <a:pPr algn="ctr"/>
            <a:r>
              <a:rPr lang="ru-RU" sz="3600" b="1" dirty="0" smtClean="0">
                <a:latin typeface="Times New Roman" pitchFamily="18" charset="0"/>
                <a:cs typeface="Times New Roman" pitchFamily="18" charset="0"/>
              </a:rPr>
              <a:t>хорошим </a:t>
            </a:r>
            <a:r>
              <a:rPr lang="ru-RU" sz="3600" b="1" dirty="0">
                <a:latin typeface="Times New Roman" pitchFamily="18" charset="0"/>
                <a:cs typeface="Times New Roman" pitchFamily="18" charset="0"/>
              </a:rPr>
              <a:t>не получается, ребёнок начинает врать и изворачиваться, </a:t>
            </a:r>
            <a:endParaRPr lang="ru-RU" sz="3600" b="1" dirty="0" smtClean="0">
              <a:latin typeface="Times New Roman" pitchFamily="18" charset="0"/>
              <a:cs typeface="Times New Roman" pitchFamily="18" charset="0"/>
            </a:endParaRPr>
          </a:p>
          <a:p>
            <a:pPr algn="ctr"/>
            <a:r>
              <a:rPr lang="ru-RU" sz="3600" b="1" dirty="0" smtClean="0">
                <a:latin typeface="Times New Roman" pitchFamily="18" charset="0"/>
                <a:cs typeface="Times New Roman" pitchFamily="18" charset="0"/>
              </a:rPr>
              <a:t>чтобы </a:t>
            </a:r>
            <a:r>
              <a:rPr lang="ru-RU" sz="3600" b="1" dirty="0">
                <a:latin typeface="Times New Roman" pitchFamily="18" charset="0"/>
                <a:cs typeface="Times New Roman" pitchFamily="18" charset="0"/>
              </a:rPr>
              <a:t>избежать </a:t>
            </a:r>
            <a:r>
              <a:rPr lang="ru-RU" sz="3600" b="1" dirty="0" smtClean="0">
                <a:latin typeface="Times New Roman" pitchFamily="18" charset="0"/>
                <a:cs typeface="Times New Roman" pitchFamily="18" charset="0"/>
              </a:rPr>
              <a:t>наказания.</a:t>
            </a:r>
            <a:endParaRPr lang="ru-RU"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4400856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Rot="1" noChangeArrowheads="1"/>
          </p:cNvSpPr>
          <p:nvPr>
            <p:ph idx="1"/>
          </p:nvPr>
        </p:nvSpPr>
        <p:spPr>
          <a:xfrm>
            <a:off x="827584" y="1268760"/>
            <a:ext cx="7488832" cy="4857403"/>
          </a:xfrm>
        </p:spPr>
        <p:txBody>
          <a:bodyPr rtlCol="0">
            <a:noAutofit/>
          </a:bodyPr>
          <a:lstStyle/>
          <a:p>
            <a:pPr marL="0" indent="0" algn="ctr" fontAlgn="auto">
              <a:spcAft>
                <a:spcPts val="0"/>
              </a:spcAft>
              <a:buNone/>
              <a:defRPr/>
            </a:pPr>
            <a:r>
              <a:rPr lang="ru-RU" sz="3600" b="1" dirty="0" smtClean="0">
                <a:latin typeface="Times New Roman" pitchFamily="18" charset="0"/>
                <a:cs typeface="Times New Roman" pitchFamily="18" charset="0"/>
              </a:rPr>
              <a:t>Если ругать ребенка за двойки, то у него может появиться школьная тревожность, которая сильно влияет на успешность ребенка. Даже самый умный ребенок может получить низкую отметку, если он боится, </a:t>
            </a:r>
            <a:r>
              <a:rPr lang="ru-RU" sz="3600" b="1" dirty="0" err="1" smtClean="0">
                <a:latin typeface="Times New Roman" pitchFamily="18" charset="0"/>
                <a:cs typeface="Times New Roman" pitchFamily="18" charset="0"/>
              </a:rPr>
              <a:t>т.к</a:t>
            </a:r>
            <a:r>
              <a:rPr lang="ru-RU" sz="3600" b="1" dirty="0" smtClean="0">
                <a:latin typeface="Times New Roman" pitchFamily="18" charset="0"/>
                <a:cs typeface="Times New Roman" pitchFamily="18" charset="0"/>
              </a:rPr>
              <a:t> страх блокирует познавательную деятельность</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endParaRPr lang="ru-RU" sz="3600" b="1" dirty="0" smtClean="0">
              <a:latin typeface="Times New Roman" pitchFamily="18" charset="0"/>
              <a:cs typeface="Times New Roman" pitchFamily="18" charset="0"/>
            </a:endParaRPr>
          </a:p>
        </p:txBody>
      </p:sp>
      <p:sp>
        <p:nvSpPr>
          <p:cNvPr id="23555" name="Rectangle 2"/>
          <p:cNvSpPr>
            <a:spLocks noGrp="1" noRot="1" noChangeArrowheads="1"/>
          </p:cNvSpPr>
          <p:nvPr>
            <p:ph type="title"/>
          </p:nvPr>
        </p:nvSpPr>
        <p:spPr>
          <a:xfrm>
            <a:off x="457200" y="274638"/>
            <a:ext cx="8229600" cy="850106"/>
          </a:xfrm>
        </p:spPr>
        <p:txBody>
          <a:bodyPr/>
          <a:lstStyle/>
          <a:p>
            <a:r>
              <a:rPr lang="ru-RU" sz="6000" b="1" dirty="0" smtClean="0">
                <a:solidFill>
                  <a:srgbClr val="0070C0"/>
                </a:solidFill>
                <a:latin typeface="Times New Roman" pitchFamily="18" charset="0"/>
                <a:cs typeface="Times New Roman" pitchFamily="18" charset="0"/>
              </a:rPr>
              <a:t>Секрет 11</a:t>
            </a:r>
          </a:p>
        </p:txBody>
      </p:sp>
    </p:spTree>
    <p:extLst>
      <p:ext uri="{BB962C8B-B14F-4D97-AF65-F5344CB8AC3E}">
        <p14:creationId xmlns:p14="http://schemas.microsoft.com/office/powerpoint/2010/main" val="20390448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Rot="1" noChangeArrowheads="1"/>
          </p:cNvSpPr>
          <p:nvPr>
            <p:ph idx="1"/>
          </p:nvPr>
        </p:nvSpPr>
        <p:spPr>
          <a:xfrm>
            <a:off x="899592" y="1772816"/>
            <a:ext cx="7560840" cy="4608512"/>
          </a:xfrm>
        </p:spPr>
        <p:txBody>
          <a:bodyPr/>
          <a:lstStyle/>
          <a:p>
            <a:r>
              <a:rPr lang="ru-RU" sz="4000" b="1" dirty="0" smtClean="0">
                <a:latin typeface="Times New Roman" pitchFamily="18" charset="0"/>
                <a:cs typeface="Times New Roman" pitchFamily="18" charset="0"/>
              </a:rPr>
              <a:t>Потерял веру в свои силы и отстал в учебе.</a:t>
            </a:r>
          </a:p>
          <a:p>
            <a:r>
              <a:rPr lang="ru-RU" sz="4000" b="1" dirty="0" smtClean="0">
                <a:latin typeface="Times New Roman" pitchFamily="18" charset="0"/>
                <a:cs typeface="Times New Roman" pitchFamily="18" charset="0"/>
              </a:rPr>
              <a:t>Боится быть спрошенным.</a:t>
            </a:r>
          </a:p>
          <a:p>
            <a:r>
              <a:rPr lang="ru-RU" sz="4000" b="1" dirty="0" smtClean="0">
                <a:latin typeface="Times New Roman" pitchFamily="18" charset="0"/>
                <a:cs typeface="Times New Roman" pitchFamily="18" charset="0"/>
              </a:rPr>
              <a:t>Ему стыдно перед товарищами, перед учителем, перед самим собой.</a:t>
            </a:r>
          </a:p>
        </p:txBody>
      </p:sp>
      <p:sp>
        <p:nvSpPr>
          <p:cNvPr id="36866" name="Rectangle 2"/>
          <p:cNvSpPr>
            <a:spLocks noGrp="1" noRot="1" noChangeArrowheads="1"/>
          </p:cNvSpPr>
          <p:nvPr>
            <p:ph type="title"/>
          </p:nvPr>
        </p:nvSpPr>
        <p:spPr/>
        <p:txBody>
          <a:bodyPr rtlCol="0">
            <a:noAutofit/>
          </a:bodyPr>
          <a:lstStyle/>
          <a:p>
            <a:pPr fontAlgn="auto">
              <a:spcAft>
                <a:spcPts val="0"/>
              </a:spcAft>
              <a:defRPr/>
            </a:pPr>
            <a:r>
              <a:rPr lang="ru-RU" sz="4800" b="1" dirty="0" smtClean="0">
                <a:solidFill>
                  <a:srgbClr val="0070C0"/>
                </a:solidFill>
                <a:latin typeface="Times New Roman" pitchFamily="18" charset="0"/>
                <a:cs typeface="Times New Roman" pitchFamily="18" charset="0"/>
              </a:rPr>
              <a:t>Если ребенок плохо учится, значит он:</a:t>
            </a:r>
          </a:p>
        </p:txBody>
      </p:sp>
    </p:spTree>
    <p:extLst>
      <p:ext uri="{BB962C8B-B14F-4D97-AF65-F5344CB8AC3E}">
        <p14:creationId xmlns:p14="http://schemas.microsoft.com/office/powerpoint/2010/main" val="3403828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Rot="1" noChangeArrowheads="1"/>
          </p:cNvSpPr>
          <p:nvPr>
            <p:ph idx="1"/>
          </p:nvPr>
        </p:nvSpPr>
        <p:spPr>
          <a:xfrm>
            <a:off x="971600" y="1988840"/>
            <a:ext cx="7128792" cy="4137323"/>
          </a:xfrm>
        </p:spPr>
        <p:txBody>
          <a:bodyPr/>
          <a:lstStyle/>
          <a:p>
            <a:pPr marL="0" indent="0" algn="ctr">
              <a:buNone/>
            </a:pPr>
            <a:r>
              <a:rPr lang="ru-RU" sz="4400" b="1" dirty="0" smtClean="0">
                <a:latin typeface="Times New Roman" pitchFamily="18" charset="0"/>
                <a:cs typeface="Times New Roman" pitchFamily="18" charset="0"/>
              </a:rPr>
              <a:t>Не требовать от ребенка больше, чем он может в данный момент</a:t>
            </a:r>
            <a:r>
              <a:rPr lang="ru-RU" sz="4400" dirty="0" smtClean="0">
                <a:latin typeface="Times New Roman" pitchFamily="18" charset="0"/>
                <a:cs typeface="Times New Roman" pitchFamily="18" charset="0"/>
              </a:rPr>
              <a:t> </a:t>
            </a:r>
          </a:p>
        </p:txBody>
      </p:sp>
      <p:sp>
        <p:nvSpPr>
          <p:cNvPr id="25603" name="Rectangle 2"/>
          <p:cNvSpPr>
            <a:spLocks noGrp="1" noRot="1" noChangeArrowheads="1"/>
          </p:cNvSpPr>
          <p:nvPr>
            <p:ph type="title"/>
          </p:nvPr>
        </p:nvSpPr>
        <p:spPr/>
        <p:txBody>
          <a:bodyPr/>
          <a:lstStyle/>
          <a:p>
            <a:r>
              <a:rPr lang="ru-RU" sz="6000" b="1" dirty="0" smtClean="0">
                <a:solidFill>
                  <a:srgbClr val="0070C0"/>
                </a:solidFill>
                <a:latin typeface="Times New Roman" pitchFamily="18" charset="0"/>
                <a:cs typeface="Times New Roman" pitchFamily="18" charset="0"/>
              </a:rPr>
              <a:t>Секрет 12</a:t>
            </a:r>
          </a:p>
        </p:txBody>
      </p:sp>
    </p:spTree>
    <p:extLst>
      <p:ext uri="{BB962C8B-B14F-4D97-AF65-F5344CB8AC3E}">
        <p14:creationId xmlns:p14="http://schemas.microsoft.com/office/powerpoint/2010/main" val="20873740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Rot="1" noChangeArrowheads="1"/>
          </p:cNvSpPr>
          <p:nvPr>
            <p:ph idx="1"/>
          </p:nvPr>
        </p:nvSpPr>
        <p:spPr>
          <a:xfrm>
            <a:off x="1115616" y="1124744"/>
            <a:ext cx="7056784" cy="5400600"/>
          </a:xfrm>
        </p:spPr>
        <p:txBody>
          <a:bodyPr rtlCol="0">
            <a:normAutofit/>
          </a:bodyPr>
          <a:lstStyle/>
          <a:p>
            <a:pPr marL="274320" indent="-274320" fontAlgn="auto">
              <a:lnSpc>
                <a:spcPct val="80000"/>
              </a:lnSpc>
              <a:spcAft>
                <a:spcPts val="0"/>
              </a:spcAft>
              <a:defRPr/>
            </a:pPr>
            <a:r>
              <a:rPr lang="ru-RU" sz="2600" b="1" dirty="0" smtClean="0">
                <a:latin typeface="Times New Roman" pitchFamily="18" charset="0"/>
                <a:cs typeface="Times New Roman" pitchFamily="18" charset="0"/>
              </a:rPr>
              <a:t>Установить точный диагноз. </a:t>
            </a:r>
            <a:r>
              <a:rPr lang="ru-RU" sz="2600" dirty="0" smtClean="0">
                <a:latin typeface="Times New Roman" pitchFamily="18" charset="0"/>
                <a:cs typeface="Times New Roman" pitchFamily="18" charset="0"/>
              </a:rPr>
              <a:t>(ухудшение самочувствия, проблемы в семье и т.д.).</a:t>
            </a:r>
          </a:p>
          <a:p>
            <a:pPr marL="274320" indent="-274320" fontAlgn="auto">
              <a:lnSpc>
                <a:spcPct val="80000"/>
              </a:lnSpc>
              <a:spcAft>
                <a:spcPts val="0"/>
              </a:spcAft>
              <a:defRPr/>
            </a:pPr>
            <a:r>
              <a:rPr lang="ru-RU" sz="2600" b="1" dirty="0" smtClean="0">
                <a:latin typeface="Times New Roman" pitchFamily="18" charset="0"/>
                <a:cs typeface="Times New Roman" pitchFamily="18" charset="0"/>
              </a:rPr>
              <a:t>Начинайте с самого малого. </a:t>
            </a:r>
          </a:p>
          <a:p>
            <a:pPr marL="274320" indent="-274320" fontAlgn="auto">
              <a:lnSpc>
                <a:spcPct val="80000"/>
              </a:lnSpc>
              <a:spcAft>
                <a:spcPts val="0"/>
              </a:spcAft>
              <a:buFont typeface="Wingdings" pitchFamily="2" charset="2"/>
              <a:buNone/>
              <a:defRPr/>
            </a:pPr>
            <a:r>
              <a:rPr lang="ru-RU" sz="2600" dirty="0" smtClean="0">
                <a:latin typeface="Times New Roman" pitchFamily="18" charset="0"/>
                <a:cs typeface="Times New Roman" pitchFamily="18" charset="0"/>
              </a:rPr>
              <a:t>   (вселите чувство уверенности в своих силах; пробудите начальный интерес).</a:t>
            </a:r>
          </a:p>
          <a:p>
            <a:pPr marL="274320" indent="-274320" fontAlgn="auto">
              <a:lnSpc>
                <a:spcPct val="80000"/>
              </a:lnSpc>
              <a:spcAft>
                <a:spcPts val="0"/>
              </a:spcAft>
              <a:defRPr/>
            </a:pPr>
            <a:r>
              <a:rPr lang="ru-RU" sz="2600" b="1" dirty="0" smtClean="0">
                <a:latin typeface="Times New Roman" pitchFamily="18" charset="0"/>
                <a:cs typeface="Times New Roman" pitchFamily="18" charset="0"/>
              </a:rPr>
              <a:t>Придумывайте занимательные задания.</a:t>
            </a:r>
          </a:p>
          <a:p>
            <a:pPr marL="274320" indent="-274320" fontAlgn="auto">
              <a:lnSpc>
                <a:spcPct val="80000"/>
              </a:lnSpc>
              <a:spcAft>
                <a:spcPts val="0"/>
              </a:spcAft>
              <a:defRPr/>
            </a:pPr>
            <a:r>
              <a:rPr lang="ru-RU" sz="2600" b="1" dirty="0" smtClean="0">
                <a:latin typeface="Times New Roman" pitchFamily="18" charset="0"/>
                <a:cs typeface="Times New Roman" pitchFamily="18" charset="0"/>
              </a:rPr>
              <a:t>Избегайте нервозности и неоправданных конфликтов.</a:t>
            </a:r>
          </a:p>
          <a:p>
            <a:pPr marL="274320" indent="-274320" fontAlgn="auto">
              <a:lnSpc>
                <a:spcPct val="80000"/>
              </a:lnSpc>
              <a:spcAft>
                <a:spcPts val="0"/>
              </a:spcAft>
              <a:defRPr/>
            </a:pPr>
            <a:r>
              <a:rPr lang="ru-RU" sz="2600" b="1" dirty="0" smtClean="0">
                <a:latin typeface="Times New Roman" pitchFamily="18" charset="0"/>
                <a:cs typeface="Times New Roman" pitchFamily="18" charset="0"/>
              </a:rPr>
              <a:t>Следите за собой, за своей интонацией в процессе занятий с ребенком.</a:t>
            </a:r>
          </a:p>
          <a:p>
            <a:pPr marL="274320" indent="-274320" fontAlgn="auto">
              <a:lnSpc>
                <a:spcPct val="80000"/>
              </a:lnSpc>
              <a:spcAft>
                <a:spcPts val="0"/>
              </a:spcAft>
              <a:defRPr/>
            </a:pPr>
            <a:r>
              <a:rPr lang="ru-RU" sz="2600" b="1" dirty="0" smtClean="0">
                <a:latin typeface="Times New Roman" pitchFamily="18" charset="0"/>
                <a:cs typeface="Times New Roman" pitchFamily="18" charset="0"/>
              </a:rPr>
              <a:t>Обязательно отметьте первый успех ребенка.</a:t>
            </a:r>
          </a:p>
          <a:p>
            <a:pPr marL="274320" indent="-274320" fontAlgn="auto">
              <a:lnSpc>
                <a:spcPct val="80000"/>
              </a:lnSpc>
              <a:spcAft>
                <a:spcPts val="0"/>
              </a:spcAft>
              <a:defRPr/>
            </a:pPr>
            <a:r>
              <a:rPr lang="ru-RU" sz="2600" b="1" dirty="0" smtClean="0">
                <a:latin typeface="Times New Roman" pitchFamily="18" charset="0"/>
                <a:cs typeface="Times New Roman" pitchFamily="18" charset="0"/>
              </a:rPr>
              <a:t>Старайтесь развивать у ребенка чувство  </a:t>
            </a:r>
          </a:p>
          <a:p>
            <a:pPr marL="0" indent="0" fontAlgn="auto">
              <a:lnSpc>
                <a:spcPct val="80000"/>
              </a:lnSpc>
              <a:spcAft>
                <a:spcPts val="0"/>
              </a:spcAft>
              <a:buNone/>
              <a:defRPr/>
            </a:pPr>
            <a:r>
              <a:rPr lang="ru-RU" sz="2600" b="1" dirty="0">
                <a:latin typeface="Times New Roman" pitchFamily="18" charset="0"/>
                <a:cs typeface="Times New Roman" pitchFamily="18" charset="0"/>
              </a:rPr>
              <a:t> </a:t>
            </a:r>
            <a:r>
              <a:rPr lang="ru-RU" sz="2600" b="1" dirty="0" smtClean="0">
                <a:latin typeface="Times New Roman" pitchFamily="18" charset="0"/>
                <a:cs typeface="Times New Roman" pitchFamily="18" charset="0"/>
              </a:rPr>
              <a:t>              собственного достоинства.</a:t>
            </a:r>
          </a:p>
          <a:p>
            <a:pPr marL="274320" indent="-274320" fontAlgn="auto">
              <a:lnSpc>
                <a:spcPct val="80000"/>
              </a:lnSpc>
              <a:spcAft>
                <a:spcPts val="0"/>
              </a:spcAft>
              <a:defRPr/>
            </a:pPr>
            <a:endParaRPr lang="ru-RU" sz="3000" dirty="0" smtClean="0">
              <a:latin typeface="Times New Roman" pitchFamily="18" charset="0"/>
              <a:cs typeface="Times New Roman" pitchFamily="18" charset="0"/>
            </a:endParaRPr>
          </a:p>
          <a:p>
            <a:pPr marL="274320" indent="-274320" fontAlgn="auto">
              <a:lnSpc>
                <a:spcPct val="80000"/>
              </a:lnSpc>
              <a:spcAft>
                <a:spcPts val="0"/>
              </a:spcAft>
              <a:buFont typeface="Wingdings" pitchFamily="2" charset="2"/>
              <a:buNone/>
              <a:defRPr/>
            </a:pPr>
            <a:endParaRPr lang="ru-RU" dirty="0" smtClean="0"/>
          </a:p>
        </p:txBody>
      </p:sp>
      <p:sp>
        <p:nvSpPr>
          <p:cNvPr id="26627" name="Rectangle 2"/>
          <p:cNvSpPr>
            <a:spLocks noGrp="1" noRot="1" noChangeArrowheads="1"/>
          </p:cNvSpPr>
          <p:nvPr>
            <p:ph type="title"/>
          </p:nvPr>
        </p:nvSpPr>
        <p:spPr>
          <a:xfrm>
            <a:off x="457200" y="274638"/>
            <a:ext cx="8229600" cy="778098"/>
          </a:xfrm>
        </p:spPr>
        <p:txBody>
          <a:bodyPr/>
          <a:lstStyle/>
          <a:p>
            <a:r>
              <a:rPr lang="ru-RU" sz="6000" dirty="0" smtClean="0">
                <a:solidFill>
                  <a:srgbClr val="FF0000"/>
                </a:solidFill>
                <a:latin typeface="Times New Roman" pitchFamily="18" charset="0"/>
                <a:cs typeface="Times New Roman" pitchFamily="18" charset="0"/>
              </a:rPr>
              <a:t>Что делать?</a:t>
            </a:r>
          </a:p>
        </p:txBody>
      </p:sp>
    </p:spTree>
    <p:extLst>
      <p:ext uri="{BB962C8B-B14F-4D97-AF65-F5344CB8AC3E}">
        <p14:creationId xmlns:p14="http://schemas.microsoft.com/office/powerpoint/2010/main" val="337169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332657"/>
            <a:ext cx="7488832" cy="6124754"/>
          </a:xfrm>
          <a:prstGeom prst="rect">
            <a:avLst/>
          </a:prstGeom>
        </p:spPr>
        <p:txBody>
          <a:bodyPr wrap="square">
            <a:spAutoFit/>
          </a:bodyPr>
          <a:lstStyle/>
          <a:p>
            <a:pPr algn="ctr"/>
            <a:endParaRPr lang="ru-RU" sz="2800" b="1" dirty="0" smtClean="0">
              <a:latin typeface="Times New Roman" pitchFamily="18" charset="0"/>
              <a:cs typeface="Times New Roman" pitchFamily="18" charset="0"/>
            </a:endParaRPr>
          </a:p>
          <a:p>
            <a:pPr algn="ctr"/>
            <a:r>
              <a:rPr lang="ru-RU" sz="2800" b="1" dirty="0" smtClean="0">
                <a:latin typeface="Times New Roman" pitchFamily="18" charset="0"/>
                <a:cs typeface="Times New Roman" pitchFamily="18" charset="0"/>
              </a:rPr>
              <a:t>Слово</a:t>
            </a:r>
            <a:r>
              <a:rPr lang="ru-RU" sz="2800" b="1" dirty="0">
                <a:latin typeface="Times New Roman" pitchFamily="18" charset="0"/>
                <a:cs typeface="Times New Roman" pitchFamily="18" charset="0"/>
              </a:rPr>
              <a:t> </a:t>
            </a:r>
            <a:r>
              <a:rPr lang="ru-RU" sz="2800" b="1" dirty="0">
                <a:solidFill>
                  <a:srgbClr val="0070C0"/>
                </a:solidFill>
                <a:latin typeface="Times New Roman" pitchFamily="18" charset="0"/>
                <a:cs typeface="Times New Roman" pitchFamily="18" charset="0"/>
              </a:rPr>
              <a:t> «поддержать» </a:t>
            </a:r>
            <a:r>
              <a:rPr lang="ru-RU" sz="2800" b="1" dirty="0">
                <a:latin typeface="Times New Roman" pitchFamily="18" charset="0"/>
                <a:cs typeface="Times New Roman" pitchFamily="18" charset="0"/>
              </a:rPr>
              <a:t> в  Словаре  синонимов имеет несколько значений: </a:t>
            </a:r>
            <a:endParaRPr lang="ru-RU" sz="2800" b="1" dirty="0" smtClean="0">
              <a:latin typeface="Times New Roman" pitchFamily="18" charset="0"/>
              <a:cs typeface="Times New Roman" pitchFamily="18" charset="0"/>
            </a:endParaRPr>
          </a:p>
          <a:p>
            <a:pPr marL="514350" indent="-514350" algn="ctr">
              <a:buAutoNum type="arabicParenR"/>
            </a:pPr>
            <a:r>
              <a:rPr lang="ru-RU" sz="2800" b="1" dirty="0" smtClean="0">
                <a:solidFill>
                  <a:srgbClr val="0070C0"/>
                </a:solidFill>
                <a:latin typeface="Times New Roman" pitchFamily="18" charset="0"/>
                <a:cs typeface="Times New Roman" pitchFamily="18" charset="0"/>
              </a:rPr>
              <a:t>помочь</a:t>
            </a:r>
            <a:r>
              <a:rPr lang="ru-RU" sz="2800" b="1" dirty="0">
                <a:latin typeface="Times New Roman" pitchFamily="18" charset="0"/>
                <a:cs typeface="Times New Roman" pitchFamily="18" charset="0"/>
              </a:rPr>
              <a:t>, 2) </a:t>
            </a:r>
            <a:r>
              <a:rPr lang="ru-RU" sz="2800" b="1" dirty="0">
                <a:solidFill>
                  <a:srgbClr val="0070C0"/>
                </a:solidFill>
                <a:latin typeface="Times New Roman" pitchFamily="18" charset="0"/>
                <a:cs typeface="Times New Roman" pitchFamily="18" charset="0"/>
              </a:rPr>
              <a:t>прийти на  выручку</a:t>
            </a:r>
            <a:r>
              <a:rPr lang="ru-RU" sz="2800" b="1" dirty="0">
                <a:latin typeface="Times New Roman" pitchFamily="18" charset="0"/>
                <a:cs typeface="Times New Roman" pitchFamily="18" charset="0"/>
              </a:rPr>
              <a:t>, </a:t>
            </a:r>
            <a:endParaRPr lang="ru-RU" sz="2800" b="1" dirty="0" smtClean="0">
              <a:latin typeface="Times New Roman" pitchFamily="18" charset="0"/>
              <a:cs typeface="Times New Roman" pitchFamily="18" charset="0"/>
            </a:endParaRPr>
          </a:p>
          <a:p>
            <a:pPr algn="ctr"/>
            <a:r>
              <a:rPr lang="ru-RU" sz="2800" b="1" dirty="0" smtClean="0">
                <a:latin typeface="Times New Roman" pitchFamily="18" charset="0"/>
                <a:cs typeface="Times New Roman" pitchFamily="18" charset="0"/>
              </a:rPr>
              <a:t>3</a:t>
            </a:r>
            <a:r>
              <a:rPr lang="ru-RU" sz="2800" b="1" dirty="0">
                <a:latin typeface="Times New Roman" pitchFamily="18" charset="0"/>
                <a:cs typeface="Times New Roman" pitchFamily="18" charset="0"/>
              </a:rPr>
              <a:t>) </a:t>
            </a:r>
            <a:r>
              <a:rPr lang="ru-RU" sz="2800" b="1" dirty="0">
                <a:solidFill>
                  <a:srgbClr val="0070C0"/>
                </a:solidFill>
                <a:latin typeface="Times New Roman" pitchFamily="18" charset="0"/>
                <a:cs typeface="Times New Roman" pitchFamily="18" charset="0"/>
              </a:rPr>
              <a:t>пособить. </a:t>
            </a:r>
            <a:r>
              <a:rPr lang="ru-RU" sz="2800" b="1" dirty="0">
                <a:latin typeface="Times New Roman" pitchFamily="18" charset="0"/>
                <a:cs typeface="Times New Roman" pitchFamily="18" charset="0"/>
              </a:rPr>
              <a:t> </a:t>
            </a:r>
          </a:p>
          <a:p>
            <a:pPr algn="ctr"/>
            <a:r>
              <a:rPr lang="ru-RU" sz="2800" b="1" dirty="0">
                <a:latin typeface="Times New Roman" pitchFamily="18" charset="0"/>
                <a:cs typeface="Times New Roman" pitchFamily="18" charset="0"/>
              </a:rPr>
              <a:t>Дети, как губка, впитывают все, что происходит вокруг них. Они не умеют хитрить и приспосабливаться. Этому учим их мы, взрослые. Для того, чтобы определиться, какие мы родители.</a:t>
            </a:r>
          </a:p>
          <a:p>
            <a:pPr algn="ctr"/>
            <a:r>
              <a:rPr lang="ru-RU" sz="2800" b="1" dirty="0">
                <a:latin typeface="Times New Roman" pitchFamily="18" charset="0"/>
                <a:cs typeface="Times New Roman" pitchFamily="18" charset="0"/>
              </a:rPr>
              <a:t> Вашему вниманию предлагается тест:</a:t>
            </a:r>
          </a:p>
          <a:p>
            <a:pPr algn="ctr"/>
            <a:r>
              <a:rPr lang="ru-RU" sz="2800" b="1" i="1" dirty="0">
                <a:latin typeface="Times New Roman" pitchFamily="18" charset="0"/>
                <a:cs typeface="Times New Roman" pitchFamily="18" charset="0"/>
              </a:rPr>
              <a:t>выберете фразы, которые наиболее часто употребляются вами в общении с детьми и определимся с баллами:</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1064189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Rot="1" noChangeArrowheads="1"/>
          </p:cNvSpPr>
          <p:nvPr>
            <p:ph idx="1"/>
          </p:nvPr>
        </p:nvSpPr>
        <p:spPr>
          <a:xfrm>
            <a:off x="971600" y="1600200"/>
            <a:ext cx="7272808" cy="4637112"/>
          </a:xfrm>
        </p:spPr>
        <p:txBody>
          <a:bodyPr rtlCol="0">
            <a:noAutofit/>
          </a:bodyPr>
          <a:lstStyle/>
          <a:p>
            <a:pPr marL="0" indent="0" algn="ctr" fontAlgn="auto">
              <a:spcAft>
                <a:spcPts val="0"/>
              </a:spcAft>
              <a:buNone/>
              <a:defRPr/>
            </a:pPr>
            <a:r>
              <a:rPr lang="ru-RU" sz="3600" b="1" dirty="0" smtClean="0">
                <a:latin typeface="Times New Roman" pitchFamily="18" charset="0"/>
                <a:cs typeface="Times New Roman" pitchFamily="18" charset="0"/>
              </a:rPr>
              <a:t>Важно самим родителям спокойно относиться к отметкам и не требовать от ребенка только пятерок или четверок – если мама очень сильно переживает из-за отметок, то и у ребенка появляется тревожность и страх не оправдать ожидания мамы</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endParaRPr lang="ru-RU" sz="3600" b="1" dirty="0" smtClean="0">
              <a:latin typeface="Times New Roman" pitchFamily="18" charset="0"/>
              <a:cs typeface="Times New Roman" pitchFamily="18" charset="0"/>
            </a:endParaRPr>
          </a:p>
        </p:txBody>
      </p:sp>
      <p:sp>
        <p:nvSpPr>
          <p:cNvPr id="27651" name="Rectangle 2"/>
          <p:cNvSpPr>
            <a:spLocks noGrp="1" noRot="1" noChangeArrowheads="1"/>
          </p:cNvSpPr>
          <p:nvPr>
            <p:ph type="title"/>
          </p:nvPr>
        </p:nvSpPr>
        <p:spPr/>
        <p:txBody>
          <a:bodyPr/>
          <a:lstStyle/>
          <a:p>
            <a:r>
              <a:rPr lang="ru-RU" sz="6000" b="1" dirty="0" smtClean="0">
                <a:solidFill>
                  <a:srgbClr val="0070C0"/>
                </a:solidFill>
                <a:latin typeface="Times New Roman" pitchFamily="18" charset="0"/>
                <a:cs typeface="Times New Roman" pitchFamily="18" charset="0"/>
              </a:rPr>
              <a:t>Секрет 13</a:t>
            </a:r>
          </a:p>
        </p:txBody>
      </p:sp>
    </p:spTree>
    <p:extLst>
      <p:ext uri="{BB962C8B-B14F-4D97-AF65-F5344CB8AC3E}">
        <p14:creationId xmlns:p14="http://schemas.microsoft.com/office/powerpoint/2010/main" val="10735869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Rot="1" noChangeArrowheads="1"/>
          </p:cNvSpPr>
          <p:nvPr>
            <p:ph idx="1"/>
          </p:nvPr>
        </p:nvSpPr>
        <p:spPr>
          <a:xfrm>
            <a:off x="899592" y="1772816"/>
            <a:ext cx="7272808" cy="4353347"/>
          </a:xfrm>
        </p:spPr>
        <p:txBody>
          <a:bodyPr/>
          <a:lstStyle/>
          <a:p>
            <a:pPr marL="0" indent="0" algn="ctr">
              <a:buNone/>
            </a:pPr>
            <a:r>
              <a:rPr lang="ru-RU" sz="4400" b="1" dirty="0" smtClean="0">
                <a:latin typeface="Times New Roman" pitchFamily="18" charset="0"/>
                <a:cs typeface="Times New Roman" pitchFamily="18" charset="0"/>
              </a:rPr>
              <a:t>Важно учить ребенка сравнивать свои достижения с его же достижениями, но в предыдущем периоде </a:t>
            </a:r>
          </a:p>
        </p:txBody>
      </p:sp>
      <p:sp>
        <p:nvSpPr>
          <p:cNvPr id="28675" name="Rectangle 2"/>
          <p:cNvSpPr>
            <a:spLocks noGrp="1" noRot="1" noChangeArrowheads="1"/>
          </p:cNvSpPr>
          <p:nvPr>
            <p:ph type="title"/>
          </p:nvPr>
        </p:nvSpPr>
        <p:spPr/>
        <p:txBody>
          <a:bodyPr/>
          <a:lstStyle/>
          <a:p>
            <a:r>
              <a:rPr lang="ru-RU" sz="6000" b="1" dirty="0" smtClean="0">
                <a:solidFill>
                  <a:srgbClr val="0070C0"/>
                </a:solidFill>
                <a:latin typeface="Times New Roman" pitchFamily="18" charset="0"/>
                <a:cs typeface="Times New Roman" pitchFamily="18" charset="0"/>
              </a:rPr>
              <a:t>Секрет 14</a:t>
            </a:r>
          </a:p>
        </p:txBody>
      </p:sp>
    </p:spTree>
    <p:extLst>
      <p:ext uri="{BB962C8B-B14F-4D97-AF65-F5344CB8AC3E}">
        <p14:creationId xmlns:p14="http://schemas.microsoft.com/office/powerpoint/2010/main" val="33760206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Rot="1" noChangeArrowheads="1"/>
          </p:cNvSpPr>
          <p:nvPr>
            <p:ph idx="1"/>
          </p:nvPr>
        </p:nvSpPr>
        <p:spPr>
          <a:xfrm>
            <a:off x="971600" y="1844824"/>
            <a:ext cx="7056784" cy="4281339"/>
          </a:xfrm>
        </p:spPr>
        <p:txBody>
          <a:bodyPr/>
          <a:lstStyle/>
          <a:p>
            <a:pPr marL="0" indent="0" algn="ctr">
              <a:buNone/>
            </a:pPr>
            <a:r>
              <a:rPr lang="ru-RU" sz="4400" b="1" dirty="0" smtClean="0">
                <a:latin typeface="Times New Roman" pitchFamily="18" charset="0"/>
                <a:cs typeface="Times New Roman" pitchFamily="18" charset="0"/>
              </a:rPr>
              <a:t>Обязательно хвалить за успехи, создавать ситуации успеха, отмечать малейшие продвижения</a:t>
            </a:r>
            <a:r>
              <a:rPr lang="ru-RU" sz="4400" dirty="0" smtClean="0">
                <a:latin typeface="Times New Roman" pitchFamily="18" charset="0"/>
                <a:cs typeface="Times New Roman" pitchFamily="18" charset="0"/>
              </a:rPr>
              <a:t> </a:t>
            </a:r>
          </a:p>
        </p:txBody>
      </p:sp>
      <p:sp>
        <p:nvSpPr>
          <p:cNvPr id="29699" name="Rectangle 2"/>
          <p:cNvSpPr>
            <a:spLocks noGrp="1" noRot="1" noChangeArrowheads="1"/>
          </p:cNvSpPr>
          <p:nvPr>
            <p:ph type="title"/>
          </p:nvPr>
        </p:nvSpPr>
        <p:spPr/>
        <p:txBody>
          <a:bodyPr/>
          <a:lstStyle/>
          <a:p>
            <a:r>
              <a:rPr lang="ru-RU" sz="6000" b="1" dirty="0" smtClean="0">
                <a:solidFill>
                  <a:srgbClr val="0070C0"/>
                </a:solidFill>
                <a:latin typeface="Times New Roman" pitchFamily="18" charset="0"/>
                <a:cs typeface="Times New Roman" pitchFamily="18" charset="0"/>
              </a:rPr>
              <a:t>Секрет 15</a:t>
            </a:r>
          </a:p>
        </p:txBody>
      </p:sp>
    </p:spTree>
    <p:extLst>
      <p:ext uri="{BB962C8B-B14F-4D97-AF65-F5344CB8AC3E}">
        <p14:creationId xmlns:p14="http://schemas.microsoft.com/office/powerpoint/2010/main" val="39012483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Rot="1" noChangeArrowheads="1"/>
          </p:cNvSpPr>
          <p:nvPr>
            <p:ph idx="1"/>
          </p:nvPr>
        </p:nvSpPr>
        <p:spPr>
          <a:xfrm>
            <a:off x="827584" y="980728"/>
            <a:ext cx="7560840" cy="5544616"/>
          </a:xfrm>
        </p:spPr>
        <p:txBody>
          <a:bodyPr rtlCol="0">
            <a:normAutofit fontScale="92500" lnSpcReduction="20000"/>
          </a:bodyPr>
          <a:lstStyle/>
          <a:p>
            <a:pPr marL="274320" indent="-274320" fontAlgn="auto">
              <a:lnSpc>
                <a:spcPct val="90000"/>
              </a:lnSpc>
              <a:spcAft>
                <a:spcPts val="0"/>
              </a:spcAft>
              <a:defRPr/>
            </a:pPr>
            <a:r>
              <a:rPr lang="ru-RU" b="1" dirty="0" smtClean="0">
                <a:latin typeface="Times New Roman" pitchFamily="18" charset="0"/>
                <a:cs typeface="Times New Roman" pitchFamily="18" charset="0"/>
              </a:rPr>
              <a:t>Надо придумать искусственные стимулы в виде вознаграждений, которые можно давать регулярно при небольших положительных сдвигах в учебе и поведении.</a:t>
            </a:r>
          </a:p>
          <a:p>
            <a:pPr marL="274320" indent="-274320" fontAlgn="auto">
              <a:lnSpc>
                <a:spcPct val="90000"/>
              </a:lnSpc>
              <a:spcAft>
                <a:spcPts val="0"/>
              </a:spcAft>
              <a:defRPr/>
            </a:pPr>
            <a:r>
              <a:rPr lang="ru-RU" b="1" dirty="0" smtClean="0">
                <a:latin typeface="Times New Roman" pitchFamily="18" charset="0"/>
                <a:cs typeface="Times New Roman" pitchFamily="18" charset="0"/>
              </a:rPr>
              <a:t>Необходима психологическая поддержка семьи. Присутствие заинтересованных лиц - важнейший стимул успешности работы ребенка в школе и  дома. </a:t>
            </a:r>
          </a:p>
          <a:p>
            <a:pPr marL="274320" indent="-274320" fontAlgn="auto">
              <a:lnSpc>
                <a:spcPct val="90000"/>
              </a:lnSpc>
              <a:spcAft>
                <a:spcPts val="0"/>
              </a:spcAft>
              <a:defRPr/>
            </a:pPr>
            <a:r>
              <a:rPr lang="ru-RU" b="1" dirty="0" smtClean="0">
                <a:latin typeface="Times New Roman" pitchFamily="18" charset="0"/>
                <a:cs typeface="Times New Roman" pitchFamily="18" charset="0"/>
              </a:rPr>
              <a:t>Учебная деятельность </a:t>
            </a:r>
            <a:r>
              <a:rPr lang="ru-RU" b="1" dirty="0" err="1" smtClean="0">
                <a:latin typeface="Times New Roman" pitchFamily="18" charset="0"/>
                <a:cs typeface="Times New Roman" pitchFamily="18" charset="0"/>
              </a:rPr>
              <a:t>являeтcя</a:t>
            </a:r>
            <a:r>
              <a:rPr lang="ru-RU" b="1" dirty="0" smtClean="0">
                <a:latin typeface="Times New Roman" pitchFamily="18" charset="0"/>
                <a:cs typeface="Times New Roman" pitchFamily="18" charset="0"/>
              </a:rPr>
              <a:t> совместной, распределенной - от взрослого (</a:t>
            </a:r>
            <a:r>
              <a:rPr lang="ru-RU" dirty="0" smtClean="0">
                <a:latin typeface="Times New Roman" pitchFamily="18" charset="0"/>
                <a:cs typeface="Times New Roman" pitchFamily="18" charset="0"/>
              </a:rPr>
              <a:t>учителя, родителя</a:t>
            </a:r>
            <a:r>
              <a:rPr lang="ru-RU" b="1" dirty="0" smtClean="0">
                <a:latin typeface="Times New Roman" pitchFamily="18" charset="0"/>
                <a:cs typeface="Times New Roman" pitchFamily="18" charset="0"/>
              </a:rPr>
              <a:t>) исходят цели и стимулирование, а от школьников – активность по их </a:t>
            </a:r>
          </a:p>
          <a:p>
            <a:pPr marL="0" indent="0" fontAlgn="auto">
              <a:lnSpc>
                <a:spcPct val="90000"/>
              </a:lnSpc>
              <a:spcAft>
                <a:spcPts val="0"/>
              </a:spcAft>
              <a:buNone/>
              <a:defRPr/>
            </a:pPr>
            <a:r>
              <a:rPr lang="ru-RU" b="1" dirty="0">
                <a:latin typeface="Times New Roman" pitchFamily="18" charset="0"/>
                <a:cs typeface="Times New Roman" pitchFamily="18" charset="0"/>
              </a:rPr>
              <a:t> </a:t>
            </a:r>
            <a:r>
              <a:rPr lang="ru-RU" b="1" dirty="0" smtClean="0">
                <a:latin typeface="Times New Roman" pitchFamily="18" charset="0"/>
                <a:cs typeface="Times New Roman" pitchFamily="18" charset="0"/>
              </a:rPr>
              <a:t>                    достижению. </a:t>
            </a:r>
          </a:p>
        </p:txBody>
      </p:sp>
      <p:sp>
        <p:nvSpPr>
          <p:cNvPr id="38914" name="Rectangle 2"/>
          <p:cNvSpPr>
            <a:spLocks noGrp="1" noRot="1" noChangeArrowheads="1"/>
          </p:cNvSpPr>
          <p:nvPr>
            <p:ph type="title"/>
          </p:nvPr>
        </p:nvSpPr>
        <p:spPr>
          <a:xfrm>
            <a:off x="251520" y="274638"/>
            <a:ext cx="8640960" cy="562074"/>
          </a:xfrm>
        </p:spPr>
        <p:txBody>
          <a:bodyPr rtlCol="0">
            <a:noAutofit/>
          </a:bodyPr>
          <a:lstStyle/>
          <a:p>
            <a:pPr fontAlgn="auto">
              <a:spcAft>
                <a:spcPts val="0"/>
              </a:spcAft>
              <a:defRPr/>
            </a:pPr>
            <a:r>
              <a:rPr lang="ru-RU" sz="4000" b="1" dirty="0" smtClean="0">
                <a:solidFill>
                  <a:srgbClr val="0070C0"/>
                </a:solidFill>
                <a:latin typeface="Times New Roman" pitchFamily="18" charset="0"/>
                <a:cs typeface="Times New Roman" pitchFamily="18" charset="0"/>
              </a:rPr>
              <a:t>Система  поощрения</a:t>
            </a:r>
          </a:p>
        </p:txBody>
      </p:sp>
    </p:spTree>
    <p:extLst>
      <p:ext uri="{BB962C8B-B14F-4D97-AF65-F5344CB8AC3E}">
        <p14:creationId xmlns:p14="http://schemas.microsoft.com/office/powerpoint/2010/main" val="20039477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Rot="1" noChangeArrowheads="1"/>
          </p:cNvSpPr>
          <p:nvPr>
            <p:ph idx="1"/>
          </p:nvPr>
        </p:nvSpPr>
        <p:spPr>
          <a:xfrm>
            <a:off x="971600" y="2132856"/>
            <a:ext cx="7056784" cy="3993307"/>
          </a:xfrm>
        </p:spPr>
        <p:txBody>
          <a:bodyPr/>
          <a:lstStyle/>
          <a:p>
            <a:pPr marL="0" indent="0" algn="ctr">
              <a:buNone/>
            </a:pPr>
            <a:r>
              <a:rPr lang="ru-RU" sz="4400" b="1" dirty="0" smtClean="0">
                <a:latin typeface="Times New Roman" pitchFamily="18" charset="0"/>
                <a:cs typeface="Times New Roman" pitchFamily="18" charset="0"/>
              </a:rPr>
              <a:t>Никогда не сравнивать достижения ребенка с другими детьми</a:t>
            </a:r>
            <a:r>
              <a:rPr lang="ru-RU" sz="4400" dirty="0" smtClean="0">
                <a:latin typeface="Times New Roman" pitchFamily="18" charset="0"/>
                <a:cs typeface="Times New Roman" pitchFamily="18" charset="0"/>
              </a:rPr>
              <a:t> !!!</a:t>
            </a:r>
          </a:p>
        </p:txBody>
      </p:sp>
      <p:sp>
        <p:nvSpPr>
          <p:cNvPr id="31747" name="Rectangle 2"/>
          <p:cNvSpPr>
            <a:spLocks noGrp="1" noRot="1" noChangeArrowheads="1"/>
          </p:cNvSpPr>
          <p:nvPr>
            <p:ph type="title"/>
          </p:nvPr>
        </p:nvSpPr>
        <p:spPr/>
        <p:txBody>
          <a:bodyPr/>
          <a:lstStyle/>
          <a:p>
            <a:r>
              <a:rPr lang="ru-RU" sz="6000" b="1" dirty="0" smtClean="0">
                <a:solidFill>
                  <a:srgbClr val="0070C0"/>
                </a:solidFill>
                <a:latin typeface="Times New Roman" pitchFamily="18" charset="0"/>
                <a:cs typeface="Times New Roman" pitchFamily="18" charset="0"/>
              </a:rPr>
              <a:t>Секрет 16</a:t>
            </a:r>
          </a:p>
        </p:txBody>
      </p:sp>
    </p:spTree>
    <p:extLst>
      <p:ext uri="{BB962C8B-B14F-4D97-AF65-F5344CB8AC3E}">
        <p14:creationId xmlns:p14="http://schemas.microsoft.com/office/powerpoint/2010/main" val="18634625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Rot="1" noChangeArrowheads="1"/>
          </p:cNvSpPr>
          <p:nvPr>
            <p:ph idx="1"/>
          </p:nvPr>
        </p:nvSpPr>
        <p:spPr>
          <a:xfrm>
            <a:off x="1043608" y="1556792"/>
            <a:ext cx="6984776" cy="4569371"/>
          </a:xfrm>
        </p:spPr>
        <p:txBody>
          <a:bodyPr/>
          <a:lstStyle/>
          <a:p>
            <a:pPr marL="0" indent="0" algn="ctr">
              <a:buNone/>
            </a:pPr>
            <a:r>
              <a:rPr lang="ru-RU" sz="4400" b="1" dirty="0" smtClean="0">
                <a:latin typeface="Times New Roman" pitchFamily="18" charset="0"/>
                <a:cs typeface="Times New Roman" pitchFamily="18" charset="0"/>
              </a:rPr>
              <a:t>Ребенок должен видеть, что ошибаться –это нормально, что ошибаются и мамы, и папы и бабушки и дедушки.</a:t>
            </a:r>
            <a:br>
              <a:rPr lang="ru-RU" sz="4400" b="1" dirty="0" smtClean="0">
                <a:latin typeface="Times New Roman" pitchFamily="18" charset="0"/>
                <a:cs typeface="Times New Roman" pitchFamily="18" charset="0"/>
              </a:rPr>
            </a:br>
            <a:r>
              <a:rPr lang="ru-RU" sz="4400" b="1" dirty="0" smtClean="0">
                <a:latin typeface="Times New Roman" pitchFamily="18" charset="0"/>
                <a:cs typeface="Times New Roman" pitchFamily="18" charset="0"/>
              </a:rPr>
              <a:t/>
            </a:r>
            <a:br>
              <a:rPr lang="ru-RU" sz="4400" b="1" dirty="0" smtClean="0">
                <a:latin typeface="Times New Roman" pitchFamily="18" charset="0"/>
                <a:cs typeface="Times New Roman" pitchFamily="18" charset="0"/>
              </a:rPr>
            </a:br>
            <a:endParaRPr lang="ru-RU" sz="4400" b="1" dirty="0" smtClean="0">
              <a:latin typeface="Times New Roman" pitchFamily="18" charset="0"/>
              <a:cs typeface="Times New Roman" pitchFamily="18" charset="0"/>
            </a:endParaRPr>
          </a:p>
        </p:txBody>
      </p:sp>
      <p:sp>
        <p:nvSpPr>
          <p:cNvPr id="32771" name="Rectangle 2"/>
          <p:cNvSpPr>
            <a:spLocks noGrp="1" noRot="1" noChangeArrowheads="1"/>
          </p:cNvSpPr>
          <p:nvPr>
            <p:ph type="title"/>
          </p:nvPr>
        </p:nvSpPr>
        <p:spPr/>
        <p:txBody>
          <a:bodyPr/>
          <a:lstStyle/>
          <a:p>
            <a:r>
              <a:rPr lang="ru-RU" sz="6000" b="1" dirty="0" smtClean="0">
                <a:solidFill>
                  <a:srgbClr val="0070C0"/>
                </a:solidFill>
                <a:latin typeface="Times New Roman" pitchFamily="18" charset="0"/>
                <a:cs typeface="Times New Roman" pitchFamily="18" charset="0"/>
              </a:rPr>
              <a:t>Секрет 17</a:t>
            </a:r>
          </a:p>
        </p:txBody>
      </p:sp>
    </p:spTree>
    <p:extLst>
      <p:ext uri="{BB962C8B-B14F-4D97-AF65-F5344CB8AC3E}">
        <p14:creationId xmlns:p14="http://schemas.microsoft.com/office/powerpoint/2010/main" val="21773324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Rot="1" noChangeArrowheads="1"/>
          </p:cNvSpPr>
          <p:nvPr>
            <p:ph idx="1"/>
          </p:nvPr>
        </p:nvSpPr>
        <p:spPr>
          <a:xfrm>
            <a:off x="899592" y="1340768"/>
            <a:ext cx="7272808" cy="5184576"/>
          </a:xfrm>
        </p:spPr>
        <p:txBody>
          <a:bodyPr/>
          <a:lstStyle/>
          <a:p>
            <a:pPr marL="0" indent="0" algn="ctr">
              <a:lnSpc>
                <a:spcPct val="90000"/>
              </a:lnSpc>
              <a:buNone/>
            </a:pPr>
            <a:r>
              <a:rPr lang="ru-RU" sz="4000" b="1" dirty="0" smtClean="0">
                <a:latin typeface="Times New Roman" pitchFamily="18" charset="0"/>
                <a:cs typeface="Times New Roman" pitchFamily="18" charset="0"/>
              </a:rPr>
              <a:t>Дети часто воспринимают отметку за работу, как отметку собственной личности, поэтому надо быть предельно тактичным в общении с ребенком и учить разделять: «Я хороший, но в работе я сделал 20 ошибок и поэтому получил 2»</a:t>
            </a:r>
            <a:br>
              <a:rPr lang="ru-RU" sz="4000" b="1"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endParaRPr lang="ru-RU" sz="4000" b="1" dirty="0" smtClean="0">
              <a:latin typeface="Times New Roman" pitchFamily="18" charset="0"/>
              <a:cs typeface="Times New Roman" pitchFamily="18" charset="0"/>
            </a:endParaRPr>
          </a:p>
        </p:txBody>
      </p:sp>
      <p:sp>
        <p:nvSpPr>
          <p:cNvPr id="33795" name="Rectangle 2"/>
          <p:cNvSpPr>
            <a:spLocks noGrp="1" noRot="1" noChangeArrowheads="1"/>
          </p:cNvSpPr>
          <p:nvPr>
            <p:ph type="title"/>
          </p:nvPr>
        </p:nvSpPr>
        <p:spPr/>
        <p:txBody>
          <a:bodyPr/>
          <a:lstStyle/>
          <a:p>
            <a:r>
              <a:rPr lang="ru-RU" sz="6000" b="1" dirty="0" smtClean="0">
                <a:solidFill>
                  <a:srgbClr val="0070C0"/>
                </a:solidFill>
                <a:latin typeface="Times New Roman" pitchFamily="18" charset="0"/>
                <a:cs typeface="Times New Roman" pitchFamily="18" charset="0"/>
              </a:rPr>
              <a:t>Секрет 18</a:t>
            </a:r>
          </a:p>
        </p:txBody>
      </p:sp>
    </p:spTree>
    <p:extLst>
      <p:ext uri="{BB962C8B-B14F-4D97-AF65-F5344CB8AC3E}">
        <p14:creationId xmlns:p14="http://schemas.microsoft.com/office/powerpoint/2010/main" val="4437455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Rot="1" noChangeArrowheads="1"/>
          </p:cNvSpPr>
          <p:nvPr>
            <p:ph idx="1"/>
          </p:nvPr>
        </p:nvSpPr>
        <p:spPr>
          <a:xfrm>
            <a:off x="1043608" y="1772816"/>
            <a:ext cx="6984776" cy="4525963"/>
          </a:xfrm>
        </p:spPr>
        <p:txBody>
          <a:bodyPr/>
          <a:lstStyle/>
          <a:p>
            <a:pPr marL="0" indent="0" algn="ctr">
              <a:buNone/>
            </a:pPr>
            <a:r>
              <a:rPr lang="ru-RU" sz="4400" b="1" dirty="0" smtClean="0">
                <a:latin typeface="Times New Roman" pitchFamily="18" charset="0"/>
                <a:cs typeface="Times New Roman" pitchFamily="18" charset="0"/>
              </a:rPr>
              <a:t>Важно ребенка настраивать на то, что если верить в успех и стараться, то все обязательно получится</a:t>
            </a:r>
          </a:p>
        </p:txBody>
      </p:sp>
      <p:sp>
        <p:nvSpPr>
          <p:cNvPr id="34819" name="Rectangle 2"/>
          <p:cNvSpPr>
            <a:spLocks noGrp="1" noRot="1" noChangeArrowheads="1"/>
          </p:cNvSpPr>
          <p:nvPr>
            <p:ph type="title"/>
          </p:nvPr>
        </p:nvSpPr>
        <p:spPr>
          <a:xfrm>
            <a:off x="457200" y="692696"/>
            <a:ext cx="8229600" cy="936104"/>
          </a:xfrm>
        </p:spPr>
        <p:txBody>
          <a:bodyPr/>
          <a:lstStyle/>
          <a:p>
            <a:r>
              <a:rPr lang="ru-RU" sz="6000" b="1" dirty="0" smtClean="0">
                <a:solidFill>
                  <a:srgbClr val="0070C0"/>
                </a:solidFill>
                <a:latin typeface="Times New Roman" pitchFamily="18" charset="0"/>
                <a:cs typeface="Times New Roman" pitchFamily="18" charset="0"/>
              </a:rPr>
              <a:t>Секрет 19</a:t>
            </a:r>
          </a:p>
        </p:txBody>
      </p:sp>
    </p:spTree>
    <p:extLst>
      <p:ext uri="{BB962C8B-B14F-4D97-AF65-F5344CB8AC3E}">
        <p14:creationId xmlns:p14="http://schemas.microsoft.com/office/powerpoint/2010/main" val="21938597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Rot="1" noChangeArrowheads="1"/>
          </p:cNvSpPr>
          <p:nvPr>
            <p:ph idx="1"/>
          </p:nvPr>
        </p:nvSpPr>
        <p:spPr>
          <a:xfrm>
            <a:off x="899592" y="1484784"/>
            <a:ext cx="7056784" cy="4641379"/>
          </a:xfrm>
        </p:spPr>
        <p:txBody>
          <a:bodyPr/>
          <a:lstStyle/>
          <a:p>
            <a:pPr>
              <a:lnSpc>
                <a:spcPct val="90000"/>
              </a:lnSpc>
            </a:pPr>
            <a:r>
              <a:rPr lang="ru-RU" sz="2400" b="1" dirty="0">
                <a:latin typeface="Times New Roman" pitchFamily="18" charset="0"/>
                <a:cs typeface="Times New Roman" pitchFamily="18" charset="0"/>
              </a:rPr>
              <a:t>П</a:t>
            </a:r>
            <a:r>
              <a:rPr lang="ru-RU" sz="2400" b="1" dirty="0" smtClean="0">
                <a:latin typeface="Times New Roman" pitchFamily="18" charset="0"/>
                <a:cs typeface="Times New Roman" pitchFamily="18" charset="0"/>
              </a:rPr>
              <a:t>исьменные уроки нужно чередовать с устными. </a:t>
            </a:r>
          </a:p>
          <a:p>
            <a:pPr>
              <a:lnSpc>
                <a:spcPct val="90000"/>
              </a:lnSpc>
            </a:pPr>
            <a:r>
              <a:rPr lang="ru-RU" sz="2400" b="1" dirty="0">
                <a:latin typeface="Times New Roman" pitchFamily="18" charset="0"/>
                <a:cs typeface="Times New Roman" pitchFamily="18" charset="0"/>
              </a:rPr>
              <a:t>Ж</a:t>
            </a:r>
            <a:r>
              <a:rPr lang="ru-RU" sz="2400" b="1" dirty="0" smtClean="0">
                <a:latin typeface="Times New Roman" pitchFamily="18" charset="0"/>
                <a:cs typeface="Times New Roman" pitchFamily="18" charset="0"/>
              </a:rPr>
              <a:t>елательно задание выполнять в тот день, когда его задали, чтобы не забыть пройденное на уроке. </a:t>
            </a:r>
          </a:p>
          <a:p>
            <a:pPr>
              <a:lnSpc>
                <a:spcPct val="90000"/>
              </a:lnSpc>
            </a:pPr>
            <a:r>
              <a:rPr lang="ru-RU" sz="2400" b="1" dirty="0" smtClean="0">
                <a:latin typeface="Times New Roman" pitchFamily="18" charset="0"/>
                <a:cs typeface="Times New Roman" pitchFamily="18" charset="0"/>
              </a:rPr>
              <a:t>Задания по чтению (</a:t>
            </a:r>
            <a:r>
              <a:rPr lang="ru-RU" sz="2400" dirty="0" smtClean="0">
                <a:latin typeface="Times New Roman" pitchFamily="18" charset="0"/>
                <a:cs typeface="Times New Roman" pitchFamily="18" charset="0"/>
              </a:rPr>
              <a:t>пересказ</a:t>
            </a:r>
            <a:r>
              <a:rPr lang="ru-RU" sz="2400" b="1" dirty="0" smtClean="0">
                <a:latin typeface="Times New Roman" pitchFamily="18" charset="0"/>
                <a:cs typeface="Times New Roman" pitchFamily="18" charset="0"/>
              </a:rPr>
              <a:t>) и иностранный язык нужно повторить несколько раз </a:t>
            </a:r>
          </a:p>
          <a:p>
            <a:pPr>
              <a:lnSpc>
                <a:spcPct val="90000"/>
              </a:lnSpc>
            </a:pPr>
            <a:r>
              <a:rPr lang="ru-RU" sz="2400" b="1" dirty="0" smtClean="0">
                <a:latin typeface="Times New Roman" pitchFamily="18" charset="0"/>
                <a:cs typeface="Times New Roman" pitchFamily="18" charset="0"/>
              </a:rPr>
              <a:t>Распределить заданные уроки равномерно по дням недели, чтобы не было «то густо, то пусто». </a:t>
            </a:r>
          </a:p>
          <a:p>
            <a:pPr>
              <a:lnSpc>
                <a:spcPct val="90000"/>
              </a:lnSpc>
            </a:pPr>
            <a:r>
              <a:rPr lang="ru-RU" sz="2400" b="1" dirty="0" smtClean="0">
                <a:latin typeface="Times New Roman" pitchFamily="18" charset="0"/>
                <a:cs typeface="Times New Roman" pitchFamily="18" charset="0"/>
              </a:rPr>
              <a:t>Интенсивное выполнение какого-то одного урока не должно продолжаться больше  30 минут </a:t>
            </a:r>
          </a:p>
          <a:p>
            <a:pPr>
              <a:lnSpc>
                <a:spcPct val="90000"/>
              </a:lnSpc>
            </a:pPr>
            <a:endParaRPr lang="ru-RU" dirty="0" smtClean="0"/>
          </a:p>
        </p:txBody>
      </p:sp>
      <p:sp>
        <p:nvSpPr>
          <p:cNvPr id="35843" name="Rectangle 2"/>
          <p:cNvSpPr>
            <a:spLocks noGrp="1" noRot="1" noChangeArrowheads="1"/>
          </p:cNvSpPr>
          <p:nvPr>
            <p:ph type="title"/>
          </p:nvPr>
        </p:nvSpPr>
        <p:spPr/>
        <p:txBody>
          <a:bodyPr/>
          <a:lstStyle/>
          <a:p>
            <a:r>
              <a:rPr lang="ru-RU" sz="2400" b="1" dirty="0" smtClean="0">
                <a:solidFill>
                  <a:srgbClr val="0070C0"/>
                </a:solidFill>
                <a:latin typeface="Times New Roman" pitchFamily="18" charset="0"/>
                <a:cs typeface="Times New Roman" pitchFamily="18" charset="0"/>
              </a:rPr>
              <a:t>Сделать первый шаг по воспитанию самостоятельности поможет следующий простой  прием - составление расписания выполнения домашних заданий.</a:t>
            </a:r>
          </a:p>
        </p:txBody>
      </p:sp>
    </p:spTree>
    <p:extLst>
      <p:ext uri="{BB962C8B-B14F-4D97-AF65-F5344CB8AC3E}">
        <p14:creationId xmlns:p14="http://schemas.microsoft.com/office/powerpoint/2010/main" val="7968847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J03433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2514600"/>
            <a:ext cx="168433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WordArt 3"/>
          <p:cNvSpPr>
            <a:spLocks noChangeArrowheads="1" noChangeShapeType="1" noTextEdit="1"/>
          </p:cNvSpPr>
          <p:nvPr/>
        </p:nvSpPr>
        <p:spPr bwMode="auto">
          <a:xfrm>
            <a:off x="2971800" y="1981200"/>
            <a:ext cx="2895600" cy="523875"/>
          </a:xfrm>
          <a:prstGeom prst="rect">
            <a:avLst/>
          </a:prstGeom>
        </p:spPr>
        <p:txBody>
          <a:bodyPr wrap="none" fromWordArt="1">
            <a:prstTxWarp prst="textPlain">
              <a:avLst>
                <a:gd name="adj" fmla="val 50000"/>
              </a:avLst>
            </a:prstTxWarp>
          </a:bodyPr>
          <a:lstStyle/>
          <a:p>
            <a:r>
              <a:rPr lang="ru-RU" sz="3600" kern="10" dirty="0">
                <a:ln w="9525">
                  <a:solidFill>
                    <a:srgbClr val="000000"/>
                  </a:solidFill>
                  <a:round/>
                  <a:headEnd/>
                  <a:tailEnd/>
                </a:ln>
                <a:solidFill>
                  <a:srgbClr val="FF0000"/>
                </a:solidFill>
                <a:latin typeface="Times New Roman" pitchFamily="18" charset="0"/>
                <a:cs typeface="Times New Roman" pitchFamily="18" charset="0"/>
              </a:rPr>
              <a:t>желание</a:t>
            </a:r>
          </a:p>
        </p:txBody>
      </p:sp>
      <p:sp>
        <p:nvSpPr>
          <p:cNvPr id="36868" name="WordArt 4"/>
          <p:cNvSpPr>
            <a:spLocks noChangeArrowheads="1" noChangeShapeType="1" noTextEdit="1"/>
          </p:cNvSpPr>
          <p:nvPr/>
        </p:nvSpPr>
        <p:spPr bwMode="auto">
          <a:xfrm>
            <a:off x="2971800" y="4495800"/>
            <a:ext cx="2895600" cy="523875"/>
          </a:xfrm>
          <a:prstGeom prst="rect">
            <a:avLst/>
          </a:prstGeom>
        </p:spPr>
        <p:txBody>
          <a:bodyPr wrap="none" fromWordArt="1">
            <a:prstTxWarp prst="textPlain">
              <a:avLst>
                <a:gd name="adj" fmla="val 50000"/>
              </a:avLst>
            </a:prstTxWarp>
          </a:bodyPr>
          <a:lstStyle/>
          <a:p>
            <a:r>
              <a:rPr lang="ru-RU" sz="3600" kern="10" dirty="0">
                <a:ln w="9525">
                  <a:solidFill>
                    <a:srgbClr val="000000"/>
                  </a:solidFill>
                  <a:round/>
                  <a:headEnd/>
                  <a:tailEnd/>
                </a:ln>
                <a:solidFill>
                  <a:srgbClr val="FF0000"/>
                </a:solidFill>
                <a:latin typeface="Times New Roman" pitchFamily="18" charset="0"/>
                <a:cs typeface="Times New Roman" pitchFamily="18" charset="0"/>
              </a:rPr>
              <a:t>учиться</a:t>
            </a:r>
          </a:p>
        </p:txBody>
      </p:sp>
      <p:sp>
        <p:nvSpPr>
          <p:cNvPr id="36869" name="Text Box 5"/>
          <p:cNvSpPr txBox="1">
            <a:spLocks noChangeArrowheads="1"/>
          </p:cNvSpPr>
          <p:nvPr/>
        </p:nvSpPr>
        <p:spPr bwMode="auto">
          <a:xfrm>
            <a:off x="3200400" y="5182137"/>
            <a:ext cx="35814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b="1" dirty="0">
                <a:solidFill>
                  <a:srgbClr val="FF0000"/>
                </a:solidFill>
                <a:latin typeface="Verdana" pitchFamily="34" charset="0"/>
              </a:rPr>
              <a:t>5</a:t>
            </a:r>
          </a:p>
          <a:p>
            <a:pPr eaLnBrk="1" hangingPunct="1">
              <a:spcBef>
                <a:spcPct val="50000"/>
              </a:spcBef>
            </a:pPr>
            <a:r>
              <a:rPr lang="ru-RU" sz="2400" b="1" dirty="0">
                <a:solidFill>
                  <a:srgbClr val="0070C0"/>
                </a:solidFill>
                <a:latin typeface="Times New Roman" pitchFamily="18" charset="0"/>
                <a:cs typeface="Times New Roman" pitchFamily="18" charset="0"/>
              </a:rPr>
              <a:t>Выполнение</a:t>
            </a:r>
          </a:p>
          <a:p>
            <a:pPr eaLnBrk="1" hangingPunct="1">
              <a:spcBef>
                <a:spcPct val="50000"/>
              </a:spcBef>
            </a:pPr>
            <a:r>
              <a:rPr lang="ru-RU" sz="2400" b="1" dirty="0">
                <a:solidFill>
                  <a:srgbClr val="0070C0"/>
                </a:solidFill>
                <a:latin typeface="Times New Roman" pitchFamily="18" charset="0"/>
                <a:cs typeface="Times New Roman" pitchFamily="18" charset="0"/>
              </a:rPr>
              <a:t>установленных правил</a:t>
            </a:r>
          </a:p>
        </p:txBody>
      </p:sp>
      <p:sp>
        <p:nvSpPr>
          <p:cNvPr id="36870" name="Text Box 6"/>
          <p:cNvSpPr txBox="1">
            <a:spLocks noChangeArrowheads="1"/>
          </p:cNvSpPr>
          <p:nvPr/>
        </p:nvSpPr>
        <p:spPr bwMode="auto">
          <a:xfrm>
            <a:off x="5867400" y="3048000"/>
            <a:ext cx="256857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b="1" dirty="0">
                <a:solidFill>
                  <a:srgbClr val="FF0000"/>
                </a:solidFill>
                <a:latin typeface="Verdana" pitchFamily="34" charset="0"/>
              </a:rPr>
              <a:t>2</a:t>
            </a:r>
          </a:p>
          <a:p>
            <a:pPr eaLnBrk="1" hangingPunct="1">
              <a:spcBef>
                <a:spcPct val="50000"/>
              </a:spcBef>
            </a:pPr>
            <a:r>
              <a:rPr lang="ru-RU" sz="2400" b="1" dirty="0">
                <a:solidFill>
                  <a:srgbClr val="0070C0"/>
                </a:solidFill>
                <a:latin typeface="Times New Roman" pitchFamily="18" charset="0"/>
                <a:cs typeface="Times New Roman" pitchFamily="18" charset="0"/>
              </a:rPr>
              <a:t>Положительные </a:t>
            </a:r>
          </a:p>
          <a:p>
            <a:pPr eaLnBrk="1" hangingPunct="1">
              <a:spcBef>
                <a:spcPct val="50000"/>
              </a:spcBef>
            </a:pPr>
            <a:r>
              <a:rPr lang="ru-RU" sz="2400" b="1" dirty="0">
                <a:solidFill>
                  <a:srgbClr val="0070C0"/>
                </a:solidFill>
                <a:latin typeface="Times New Roman" pitchFamily="18" charset="0"/>
                <a:cs typeface="Times New Roman" pitchFamily="18" charset="0"/>
              </a:rPr>
              <a:t>установки</a:t>
            </a:r>
          </a:p>
        </p:txBody>
      </p:sp>
      <p:sp>
        <p:nvSpPr>
          <p:cNvPr id="36871" name="Text Box 7"/>
          <p:cNvSpPr txBox="1">
            <a:spLocks noChangeArrowheads="1"/>
          </p:cNvSpPr>
          <p:nvPr/>
        </p:nvSpPr>
        <p:spPr bwMode="auto">
          <a:xfrm>
            <a:off x="1066800" y="381000"/>
            <a:ext cx="1981200"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b="1" dirty="0">
                <a:solidFill>
                  <a:srgbClr val="FF0000"/>
                </a:solidFill>
                <a:latin typeface="Verdana" pitchFamily="34" charset="0"/>
              </a:rPr>
              <a:t>3</a:t>
            </a:r>
          </a:p>
          <a:p>
            <a:pPr eaLnBrk="1" hangingPunct="1">
              <a:spcBef>
                <a:spcPct val="50000"/>
              </a:spcBef>
            </a:pPr>
            <a:r>
              <a:rPr lang="ru-RU" sz="2400" b="1" dirty="0">
                <a:solidFill>
                  <a:srgbClr val="0070C0"/>
                </a:solidFill>
                <a:latin typeface="Times New Roman" pitchFamily="18" charset="0"/>
                <a:cs typeface="Times New Roman" pitchFamily="18" charset="0"/>
              </a:rPr>
              <a:t>Любовь родителей</a:t>
            </a:r>
          </a:p>
        </p:txBody>
      </p:sp>
      <p:sp>
        <p:nvSpPr>
          <p:cNvPr id="36872" name="Text Box 8"/>
          <p:cNvSpPr txBox="1">
            <a:spLocks noChangeArrowheads="1"/>
          </p:cNvSpPr>
          <p:nvPr/>
        </p:nvSpPr>
        <p:spPr bwMode="auto">
          <a:xfrm>
            <a:off x="899592" y="3200400"/>
            <a:ext cx="17281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b="1" dirty="0">
                <a:solidFill>
                  <a:srgbClr val="FF0000"/>
                </a:solidFill>
                <a:latin typeface="Verdana" pitchFamily="34" charset="0"/>
              </a:rPr>
              <a:t>4</a:t>
            </a:r>
          </a:p>
          <a:p>
            <a:pPr eaLnBrk="1" hangingPunct="1">
              <a:spcBef>
                <a:spcPct val="50000"/>
              </a:spcBef>
            </a:pPr>
            <a:r>
              <a:rPr lang="ru-RU" sz="2400" b="1" dirty="0">
                <a:solidFill>
                  <a:srgbClr val="0070C0"/>
                </a:solidFill>
                <a:latin typeface="Times New Roman" pitchFamily="18" charset="0"/>
                <a:cs typeface="Times New Roman" pitchFamily="18" charset="0"/>
              </a:rPr>
              <a:t>Приучение </a:t>
            </a:r>
          </a:p>
          <a:p>
            <a:pPr eaLnBrk="1" hangingPunct="1">
              <a:spcBef>
                <a:spcPct val="50000"/>
              </a:spcBef>
            </a:pPr>
            <a:r>
              <a:rPr lang="ru-RU" sz="2400" b="1" dirty="0">
                <a:solidFill>
                  <a:srgbClr val="0070C0"/>
                </a:solidFill>
                <a:latin typeface="Times New Roman" pitchFamily="18" charset="0"/>
                <a:cs typeface="Times New Roman" pitchFamily="18" charset="0"/>
              </a:rPr>
              <a:t>к режиму</a:t>
            </a:r>
          </a:p>
        </p:txBody>
      </p:sp>
      <p:sp>
        <p:nvSpPr>
          <p:cNvPr id="36873" name="Text Box 9"/>
          <p:cNvSpPr txBox="1">
            <a:spLocks noChangeArrowheads="1"/>
          </p:cNvSpPr>
          <p:nvPr/>
        </p:nvSpPr>
        <p:spPr bwMode="auto">
          <a:xfrm>
            <a:off x="6858000" y="381000"/>
            <a:ext cx="1577975"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ru-RU" b="1" dirty="0">
                <a:solidFill>
                  <a:srgbClr val="FF0000"/>
                </a:solidFill>
                <a:latin typeface="Verdana" pitchFamily="34" charset="0"/>
              </a:rPr>
              <a:t>1</a:t>
            </a:r>
          </a:p>
          <a:p>
            <a:pPr eaLnBrk="1" hangingPunct="1">
              <a:spcBef>
                <a:spcPct val="50000"/>
              </a:spcBef>
            </a:pPr>
            <a:r>
              <a:rPr lang="ru-RU" sz="2400" b="1" dirty="0">
                <a:solidFill>
                  <a:srgbClr val="0070C0"/>
                </a:solidFill>
                <a:latin typeface="Times New Roman" pitchFamily="18" charset="0"/>
                <a:cs typeface="Times New Roman" pitchFamily="18" charset="0"/>
              </a:rPr>
              <a:t>Вера в успех</a:t>
            </a:r>
          </a:p>
        </p:txBody>
      </p:sp>
      <p:sp>
        <p:nvSpPr>
          <p:cNvPr id="36874" name="Line 10"/>
          <p:cNvSpPr>
            <a:spLocks noChangeShapeType="1"/>
          </p:cNvSpPr>
          <p:nvPr/>
        </p:nvSpPr>
        <p:spPr bwMode="auto">
          <a:xfrm flipH="1">
            <a:off x="6172200" y="1268760"/>
            <a:ext cx="838200" cy="636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36875" name="Line 11"/>
          <p:cNvSpPr>
            <a:spLocks noChangeShapeType="1"/>
          </p:cNvSpPr>
          <p:nvPr/>
        </p:nvSpPr>
        <p:spPr bwMode="auto">
          <a:xfrm flipH="1" flipV="1">
            <a:off x="5724128" y="3314700"/>
            <a:ext cx="1286272" cy="266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36876" name="Line 12"/>
          <p:cNvSpPr>
            <a:spLocks noChangeShapeType="1"/>
          </p:cNvSpPr>
          <p:nvPr/>
        </p:nvSpPr>
        <p:spPr bwMode="auto">
          <a:xfrm flipV="1">
            <a:off x="2057400" y="3448050"/>
            <a:ext cx="838200" cy="323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36877" name="Line 13"/>
          <p:cNvSpPr>
            <a:spLocks noChangeShapeType="1"/>
          </p:cNvSpPr>
          <p:nvPr/>
        </p:nvSpPr>
        <p:spPr bwMode="auto">
          <a:xfrm>
            <a:off x="2057400" y="1600200"/>
            <a:ext cx="7620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36878" name="Line 14"/>
          <p:cNvSpPr>
            <a:spLocks noChangeShapeType="1"/>
          </p:cNvSpPr>
          <p:nvPr/>
        </p:nvSpPr>
        <p:spPr bwMode="auto">
          <a:xfrm flipV="1">
            <a:off x="4419600" y="51816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Tree>
    <p:extLst>
      <p:ext uri="{BB962C8B-B14F-4D97-AF65-F5344CB8AC3E}">
        <p14:creationId xmlns:p14="http://schemas.microsoft.com/office/powerpoint/2010/main" val="1816897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260648"/>
            <a:ext cx="6840760" cy="6545769"/>
          </a:xfrm>
          <a:prstGeom prst="rect">
            <a:avLst/>
          </a:prstGeom>
        </p:spPr>
        <p:txBody>
          <a:bodyPr wrap="square">
            <a:spAutoFit/>
          </a:bodyPr>
          <a:lstStyle/>
          <a:p>
            <a:pPr algn="ctr"/>
            <a:r>
              <a:rPr lang="ru-RU" sz="2800" b="1" dirty="0">
                <a:latin typeface="Times New Roman" pitchFamily="18" charset="0"/>
                <a:cs typeface="Times New Roman" pitchFamily="18" charset="0"/>
              </a:rPr>
              <a:t>Сколько раз тебе повторять!          2</a:t>
            </a:r>
          </a:p>
          <a:p>
            <a:pPr algn="ctr"/>
            <a:r>
              <a:rPr lang="ru-RU" sz="2800" b="1" dirty="0">
                <a:latin typeface="Times New Roman" pitchFamily="18" charset="0"/>
                <a:cs typeface="Times New Roman" pitchFamily="18" charset="0"/>
              </a:rPr>
              <a:t>Посоветуй мне, пожалуйста.         1</a:t>
            </a:r>
          </a:p>
          <a:p>
            <a:pPr algn="ctr"/>
            <a:r>
              <a:rPr lang="ru-RU" sz="2800" b="1" dirty="0">
                <a:latin typeface="Times New Roman" pitchFamily="18" charset="0"/>
                <a:cs typeface="Times New Roman" pitchFamily="18" charset="0"/>
              </a:rPr>
              <a:t>Не знаю, что бы я без тебя делала! 1</a:t>
            </a:r>
          </a:p>
          <a:p>
            <a:pPr algn="ctr"/>
            <a:r>
              <a:rPr lang="ru-RU" sz="2800" b="1" dirty="0">
                <a:latin typeface="Times New Roman" pitchFamily="18" charset="0"/>
                <a:cs typeface="Times New Roman" pitchFamily="18" charset="0"/>
              </a:rPr>
              <a:t>И в кого ты такой уродился!         1</a:t>
            </a:r>
          </a:p>
          <a:p>
            <a:pPr algn="ctr"/>
            <a:r>
              <a:rPr lang="ru-RU" sz="2800" b="1" dirty="0">
                <a:latin typeface="Times New Roman" pitchFamily="18" charset="0"/>
                <a:cs typeface="Times New Roman" pitchFamily="18" charset="0"/>
              </a:rPr>
              <a:t>Какие у тебя замечательные друзья! 1</a:t>
            </a:r>
          </a:p>
          <a:p>
            <a:pPr algn="ctr"/>
            <a:r>
              <a:rPr lang="ru-RU" sz="2800" b="1" dirty="0">
                <a:latin typeface="Times New Roman" pitchFamily="18" charset="0"/>
                <a:cs typeface="Times New Roman" pitchFamily="18" charset="0"/>
              </a:rPr>
              <a:t>Ну, на кого ты похожа!                      2</a:t>
            </a:r>
          </a:p>
          <a:p>
            <a:pPr algn="ctr"/>
            <a:r>
              <a:rPr lang="ru-RU" sz="2800" b="1" dirty="0">
                <a:latin typeface="Times New Roman" pitchFamily="18" charset="0"/>
                <a:cs typeface="Times New Roman" pitchFamily="18" charset="0"/>
              </a:rPr>
              <a:t>Я в твое время!                              2</a:t>
            </a:r>
          </a:p>
          <a:p>
            <a:pPr algn="ctr"/>
            <a:r>
              <a:rPr lang="ru-RU" sz="2800" b="1" dirty="0">
                <a:latin typeface="Times New Roman" pitchFamily="18" charset="0"/>
                <a:cs typeface="Times New Roman" pitchFamily="18" charset="0"/>
              </a:rPr>
              <a:t>Ты моя опора и помощница!        1</a:t>
            </a:r>
          </a:p>
          <a:p>
            <a:pPr algn="ctr"/>
            <a:r>
              <a:rPr lang="ru-RU" sz="2800" b="1" dirty="0">
                <a:latin typeface="Times New Roman" pitchFamily="18" charset="0"/>
                <a:cs typeface="Times New Roman" pitchFamily="18" charset="0"/>
              </a:rPr>
              <a:t>Ну, что за друзья у тебя!           2</a:t>
            </a:r>
          </a:p>
          <a:p>
            <a:pPr algn="ctr"/>
            <a:r>
              <a:rPr lang="ru-RU" sz="2800" b="1" dirty="0">
                <a:latin typeface="Times New Roman" pitchFamily="18" charset="0"/>
                <a:cs typeface="Times New Roman" pitchFamily="18" charset="0"/>
              </a:rPr>
              <a:t>О чем ты только думаешь!         2</a:t>
            </a:r>
          </a:p>
          <a:p>
            <a:pPr algn="ctr"/>
            <a:r>
              <a:rPr lang="ru-RU" sz="2800" b="1" dirty="0">
                <a:latin typeface="Times New Roman" pitchFamily="18" charset="0"/>
                <a:cs typeface="Times New Roman" pitchFamily="18" charset="0"/>
              </a:rPr>
              <a:t>Какая ты у меня умница!          2</a:t>
            </a:r>
          </a:p>
          <a:p>
            <a:pPr algn="ctr"/>
            <a:r>
              <a:rPr lang="ru-RU" sz="2800" b="1" dirty="0">
                <a:latin typeface="Times New Roman" pitchFamily="18" charset="0"/>
                <a:cs typeface="Times New Roman" pitchFamily="18" charset="0"/>
              </a:rPr>
              <a:t>А ты как считаешь, сын? (дочь) 1</a:t>
            </a:r>
          </a:p>
          <a:p>
            <a:pPr algn="ctr"/>
            <a:r>
              <a:rPr lang="ru-RU" sz="2800" b="1" dirty="0">
                <a:latin typeface="Times New Roman" pitchFamily="18" charset="0"/>
                <a:cs typeface="Times New Roman" pitchFamily="18" charset="0"/>
              </a:rPr>
              <a:t>У всех дети как дети, а ты?        2</a:t>
            </a:r>
          </a:p>
          <a:p>
            <a:pPr algn="ctr"/>
            <a:r>
              <a:rPr lang="ru-RU" sz="2800" b="1" dirty="0">
                <a:latin typeface="Times New Roman" pitchFamily="18" charset="0"/>
                <a:cs typeface="Times New Roman" pitchFamily="18" charset="0"/>
              </a:rPr>
              <a:t>Какой ты у меня сообразительный! 1</a:t>
            </a:r>
          </a:p>
          <a:p>
            <a:r>
              <a:rPr lang="ru-RU" dirty="0"/>
              <a:t> </a:t>
            </a:r>
          </a:p>
        </p:txBody>
      </p:sp>
    </p:spTree>
    <p:extLst>
      <p:ext uri="{BB962C8B-B14F-4D97-AF65-F5344CB8AC3E}">
        <p14:creationId xmlns:p14="http://schemas.microsoft.com/office/powerpoint/2010/main" val="17452542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Rot="1" noChangeArrowheads="1"/>
          </p:cNvSpPr>
          <p:nvPr>
            <p:ph idx="1"/>
          </p:nvPr>
        </p:nvSpPr>
        <p:spPr>
          <a:xfrm>
            <a:off x="1043608" y="260648"/>
            <a:ext cx="7416824" cy="6140152"/>
          </a:xfrm>
        </p:spPr>
        <p:txBody>
          <a:bodyPr/>
          <a:lstStyle/>
          <a:p>
            <a:pPr marL="0" indent="0">
              <a:lnSpc>
                <a:spcPct val="90000"/>
              </a:lnSpc>
              <a:buNone/>
            </a:pPr>
            <a:r>
              <a:rPr lang="ru-RU" sz="2800" b="1" dirty="0" smtClean="0">
                <a:latin typeface="Times New Roman" pitchFamily="18" charset="0"/>
                <a:cs typeface="Times New Roman" pitchFamily="18" charset="0"/>
              </a:rPr>
              <a:t>Детские неудачи часто оказываются не причиной, а следствием родительских разочарований. Это происходит, когда родительские притязания основаны на абстрактных представлениях об идеальном ребенке. Крах собственных надежд неминуемо становится для детей источником страдания, неудач, потери уверенности. Нормальный ребенок должен протестовать против того, что родительская любовь направлена не на него, а на некий идеал, на который ребенок, может, и не хочет походить. Некоторые дети, попадая в ситуацию завышенных требований, могут совершенно пасть духом, забросить учебу.</a:t>
            </a:r>
          </a:p>
        </p:txBody>
      </p:sp>
    </p:spTree>
    <p:extLst>
      <p:ext uri="{BB962C8B-B14F-4D97-AF65-F5344CB8AC3E}">
        <p14:creationId xmlns:p14="http://schemas.microsoft.com/office/powerpoint/2010/main" val="19608457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WordArt 4"/>
          <p:cNvSpPr>
            <a:spLocks noChangeArrowheads="1" noChangeShapeType="1" noTextEdit="1"/>
          </p:cNvSpPr>
          <p:nvPr/>
        </p:nvSpPr>
        <p:spPr bwMode="auto">
          <a:xfrm>
            <a:off x="914400" y="990600"/>
            <a:ext cx="7467600" cy="457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ru-RU" sz="3600" b="1" kern="10" dirty="0">
                <a:solidFill>
                  <a:srgbClr val="0070C0"/>
                </a:solidFill>
                <a:latin typeface="Times New Roman" pitchFamily="18" charset="0"/>
                <a:cs typeface="Times New Roman" pitchFamily="18" charset="0"/>
              </a:rPr>
              <a:t>Любите </a:t>
            </a:r>
          </a:p>
          <a:p>
            <a:pPr algn="ctr"/>
            <a:r>
              <a:rPr lang="ru-RU" sz="3600" b="1" kern="10" dirty="0">
                <a:solidFill>
                  <a:srgbClr val="0070C0"/>
                </a:solidFill>
                <a:latin typeface="Times New Roman" pitchFamily="18" charset="0"/>
                <a:cs typeface="Times New Roman" pitchFamily="18" charset="0"/>
              </a:rPr>
              <a:t>своих </a:t>
            </a:r>
          </a:p>
          <a:p>
            <a:pPr algn="ctr"/>
            <a:r>
              <a:rPr lang="ru-RU" sz="3600" b="1" kern="10" dirty="0">
                <a:solidFill>
                  <a:srgbClr val="0070C0"/>
                </a:solidFill>
                <a:latin typeface="Times New Roman" pitchFamily="18" charset="0"/>
                <a:cs typeface="Times New Roman" pitchFamily="18" charset="0"/>
              </a:rPr>
              <a:t>детей</a:t>
            </a:r>
          </a:p>
        </p:txBody>
      </p:sp>
    </p:spTree>
    <p:extLst>
      <p:ext uri="{BB962C8B-B14F-4D97-AF65-F5344CB8AC3E}">
        <p14:creationId xmlns:p14="http://schemas.microsoft.com/office/powerpoint/2010/main" val="27064493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Rot="1" noChangeArrowheads="1"/>
          </p:cNvSpPr>
          <p:nvPr>
            <p:ph type="body" idx="1"/>
          </p:nvPr>
        </p:nvSpPr>
        <p:spPr>
          <a:xfrm>
            <a:off x="971600" y="692696"/>
            <a:ext cx="7200800" cy="5403304"/>
          </a:xfrm>
        </p:spPr>
        <p:txBody>
          <a:bodyPr/>
          <a:lstStyle/>
          <a:p>
            <a:pPr marL="0" indent="0" algn="ctr" eaLnBrk="1" hangingPunct="1">
              <a:lnSpc>
                <a:spcPct val="90000"/>
              </a:lnSpc>
              <a:buNone/>
              <a:defRPr/>
            </a:pPr>
            <a:r>
              <a:rPr lang="ru-RU" sz="2800" dirty="0" smtClean="0">
                <a:latin typeface="Times New Roman" pitchFamily="18" charset="0"/>
                <a:cs typeface="Times New Roman" pitchFamily="18" charset="0"/>
              </a:rPr>
              <a:t>Общее дело ребенка и взрослого – познание себя и другого, каким бы ни был предмет их сотрудничества. А зачастую педагогические усилия родителей вырождаются во внешние дела. </a:t>
            </a:r>
            <a:r>
              <a:rPr lang="ru-RU" sz="2800" b="1" u="sng" dirty="0" smtClean="0">
                <a:latin typeface="Times New Roman" pitchFamily="18" charset="0"/>
                <a:cs typeface="Times New Roman" pitchFamily="18" charset="0"/>
              </a:rPr>
              <a:t>Хорошо будет учиться тот ребенок, родители которого открывают его тетради, чтобы понять, какие трудности он испытывает</a:t>
            </a:r>
            <a:r>
              <a:rPr lang="ru-RU" sz="2800" b="1"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Основная часть учебных трудностей является следствием родительских упущений в дошкольном возрасте. Спохватываясь слишком поздно, родители начинают перегружать ребенка, чего делать нельзя. </a:t>
            </a:r>
          </a:p>
        </p:txBody>
      </p:sp>
    </p:spTree>
    <p:extLst>
      <p:ext uri="{BB962C8B-B14F-4D97-AF65-F5344CB8AC3E}">
        <p14:creationId xmlns:p14="http://schemas.microsoft.com/office/powerpoint/2010/main" val="8163676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a:xfrm>
            <a:off x="457200" y="476672"/>
            <a:ext cx="8229600" cy="648072"/>
          </a:xfrm>
        </p:spPr>
        <p:txBody>
          <a:bodyPr/>
          <a:lstStyle/>
          <a:p>
            <a:pPr algn="ctr" eaLnBrk="1" hangingPunct="1">
              <a:defRPr/>
            </a:pPr>
            <a:r>
              <a:rPr lang="ru-RU" sz="3600" b="0" dirty="0" smtClean="0">
                <a:solidFill>
                  <a:srgbClr val="FF0000"/>
                </a:solidFill>
                <a:latin typeface="Times New Roman" pitchFamily="18" charset="0"/>
                <a:cs typeface="Times New Roman" pitchFamily="18" charset="0"/>
              </a:rPr>
              <a:t>ПАМЯТКА</a:t>
            </a:r>
            <a:r>
              <a:rPr lang="ru-RU" sz="3600" b="0" u="sng" dirty="0" smtClean="0">
                <a:solidFill>
                  <a:srgbClr val="FF0000"/>
                </a:solidFill>
                <a:latin typeface="Times New Roman" pitchFamily="18" charset="0"/>
                <a:cs typeface="Times New Roman" pitchFamily="18" charset="0"/>
              </a:rPr>
              <a:t/>
            </a:r>
            <a:br>
              <a:rPr lang="ru-RU" sz="3600" b="0" u="sng" dirty="0" smtClean="0">
                <a:solidFill>
                  <a:srgbClr val="FF0000"/>
                </a:solidFill>
                <a:latin typeface="Times New Roman" pitchFamily="18" charset="0"/>
                <a:cs typeface="Times New Roman" pitchFamily="18" charset="0"/>
              </a:rPr>
            </a:br>
            <a:r>
              <a:rPr lang="ru-RU" sz="2800" b="0" u="sng" dirty="0" smtClean="0">
                <a:solidFill>
                  <a:srgbClr val="0070C0"/>
                </a:solidFill>
                <a:latin typeface="Times New Roman" pitchFamily="18" charset="0"/>
                <a:cs typeface="Times New Roman" pitchFamily="18" charset="0"/>
              </a:rPr>
              <a:t>Как списать предложение.</a:t>
            </a:r>
            <a:r>
              <a:rPr lang="ru-RU" sz="2800" dirty="0" smtClean="0">
                <a:solidFill>
                  <a:srgbClr val="0070C0"/>
                </a:solidFill>
                <a:latin typeface="Times New Roman" pitchFamily="18" charset="0"/>
                <a:cs typeface="Times New Roman" pitchFamily="18" charset="0"/>
              </a:rPr>
              <a:t/>
            </a:r>
            <a:br>
              <a:rPr lang="ru-RU" sz="2800" dirty="0" smtClean="0">
                <a:solidFill>
                  <a:srgbClr val="0070C0"/>
                </a:solidFill>
                <a:latin typeface="Times New Roman" pitchFamily="18" charset="0"/>
                <a:cs typeface="Times New Roman" pitchFamily="18" charset="0"/>
              </a:rPr>
            </a:br>
            <a:endParaRPr lang="ru-RU" sz="2800" dirty="0" smtClean="0">
              <a:solidFill>
                <a:srgbClr val="0070C0"/>
              </a:solidFill>
              <a:latin typeface="Times New Roman" pitchFamily="18" charset="0"/>
              <a:cs typeface="Times New Roman" pitchFamily="18" charset="0"/>
            </a:endParaRPr>
          </a:p>
        </p:txBody>
      </p:sp>
      <p:sp>
        <p:nvSpPr>
          <p:cNvPr id="57347" name="Rectangle 3"/>
          <p:cNvSpPr>
            <a:spLocks noGrp="1" noRot="1" noChangeArrowheads="1"/>
          </p:cNvSpPr>
          <p:nvPr>
            <p:ph type="body" idx="1"/>
          </p:nvPr>
        </p:nvSpPr>
        <p:spPr>
          <a:xfrm>
            <a:off x="899592" y="1196752"/>
            <a:ext cx="7488832" cy="5127848"/>
          </a:xfrm>
        </p:spPr>
        <p:txBody>
          <a:bodyPr/>
          <a:lstStyle/>
          <a:p>
            <a:pPr eaLnBrk="1" hangingPunct="1">
              <a:lnSpc>
                <a:spcPct val="80000"/>
              </a:lnSpc>
              <a:defRPr/>
            </a:pPr>
            <a:r>
              <a:rPr lang="ru-RU" sz="2200" b="1" dirty="0" smtClean="0">
                <a:latin typeface="Times New Roman" pitchFamily="18" charset="0"/>
                <a:cs typeface="Times New Roman" pitchFamily="18" charset="0"/>
              </a:rPr>
              <a:t>Прочитай предложение, чтобы понять и запомнить его.</a:t>
            </a:r>
          </a:p>
          <a:p>
            <a:pPr eaLnBrk="1" hangingPunct="1">
              <a:lnSpc>
                <a:spcPct val="80000"/>
              </a:lnSpc>
              <a:defRPr/>
            </a:pPr>
            <a:r>
              <a:rPr lang="ru-RU" sz="2200" b="1" dirty="0" smtClean="0">
                <a:latin typeface="Times New Roman" pitchFamily="18" charset="0"/>
                <a:cs typeface="Times New Roman" pitchFamily="18" charset="0"/>
              </a:rPr>
              <a:t>Повтори предложение, не глядя в текст, чтобы проверить, запомнил ли ты его.</a:t>
            </a:r>
          </a:p>
          <a:p>
            <a:pPr eaLnBrk="1" hangingPunct="1">
              <a:lnSpc>
                <a:spcPct val="80000"/>
              </a:lnSpc>
              <a:defRPr/>
            </a:pPr>
            <a:r>
              <a:rPr lang="ru-RU" sz="2200" b="1" dirty="0" smtClean="0">
                <a:latin typeface="Times New Roman" pitchFamily="18" charset="0"/>
                <a:cs typeface="Times New Roman" pitchFamily="18" charset="0"/>
              </a:rPr>
              <a:t>Выдели орфограммы в списываемом  тексте.</a:t>
            </a:r>
          </a:p>
          <a:p>
            <a:pPr eaLnBrk="1" hangingPunct="1">
              <a:lnSpc>
                <a:spcPct val="80000"/>
              </a:lnSpc>
              <a:defRPr/>
            </a:pPr>
            <a:r>
              <a:rPr lang="ru-RU" sz="2200" b="1" u="sng" dirty="0" smtClean="0">
                <a:latin typeface="Times New Roman" pitchFamily="18" charset="0"/>
                <a:cs typeface="Times New Roman" pitchFamily="18" charset="0"/>
              </a:rPr>
              <a:t>Прочитай предложение так, как оно написано</a:t>
            </a:r>
            <a:r>
              <a:rPr lang="ru-RU" sz="2200" b="1" dirty="0" smtClean="0">
                <a:latin typeface="Times New Roman" pitchFamily="18" charset="0"/>
                <a:cs typeface="Times New Roman" pitchFamily="18" charset="0"/>
              </a:rPr>
              <a:t> (как будешь себе диктовать во время письма).</a:t>
            </a:r>
          </a:p>
          <a:p>
            <a:pPr eaLnBrk="1" hangingPunct="1">
              <a:lnSpc>
                <a:spcPct val="80000"/>
              </a:lnSpc>
              <a:defRPr/>
            </a:pPr>
            <a:r>
              <a:rPr lang="ru-RU" sz="2200" b="1" dirty="0" smtClean="0">
                <a:latin typeface="Times New Roman" pitchFamily="18" charset="0"/>
                <a:cs typeface="Times New Roman" pitchFamily="18" charset="0"/>
              </a:rPr>
              <a:t>Повтори, не глядя в текст, предложение так, как будешь его писать.</a:t>
            </a:r>
          </a:p>
          <a:p>
            <a:pPr eaLnBrk="1" hangingPunct="1">
              <a:lnSpc>
                <a:spcPct val="80000"/>
              </a:lnSpc>
              <a:defRPr/>
            </a:pPr>
            <a:r>
              <a:rPr lang="ru-RU" sz="2200" b="1" dirty="0" smtClean="0">
                <a:latin typeface="Times New Roman" pitchFamily="18" charset="0"/>
                <a:cs typeface="Times New Roman" pitchFamily="18" charset="0"/>
              </a:rPr>
              <a:t>Пиши, диктуя себе так, как проговаривал последние два раза.</a:t>
            </a:r>
          </a:p>
          <a:p>
            <a:pPr eaLnBrk="1" hangingPunct="1">
              <a:lnSpc>
                <a:spcPct val="80000"/>
              </a:lnSpc>
              <a:defRPr/>
            </a:pPr>
            <a:r>
              <a:rPr lang="ru-RU" sz="2200" b="1" u="sng" dirty="0" smtClean="0">
                <a:latin typeface="Times New Roman" pitchFamily="18" charset="0"/>
                <a:cs typeface="Times New Roman" pitchFamily="18" charset="0"/>
              </a:rPr>
              <a:t>Проверь написанное: </a:t>
            </a:r>
            <a:r>
              <a:rPr lang="ru-RU" sz="2200" b="1" dirty="0" smtClean="0">
                <a:latin typeface="Times New Roman" pitchFamily="18" charset="0"/>
                <a:cs typeface="Times New Roman" pitchFamily="18" charset="0"/>
              </a:rPr>
              <a:t> а) читай то, что написал, отмечая дужками  слоги;</a:t>
            </a:r>
          </a:p>
          <a:p>
            <a:pPr eaLnBrk="1" hangingPunct="1">
              <a:lnSpc>
                <a:spcPct val="80000"/>
              </a:lnSpc>
              <a:defRPr/>
            </a:pPr>
            <a:r>
              <a:rPr lang="ru-RU" sz="2200" b="1" dirty="0" smtClean="0">
                <a:latin typeface="Times New Roman" pitchFamily="18" charset="0"/>
                <a:cs typeface="Times New Roman" pitchFamily="18" charset="0"/>
              </a:rPr>
              <a:t>б) подчеркни (или выдели простым карандашом) орфограммы </a:t>
            </a:r>
            <a:r>
              <a:rPr lang="ru-RU" sz="2200" b="1" dirty="0" smtClean="0">
                <a:latin typeface="Times New Roman" pitchFamily="18" charset="0"/>
                <a:cs typeface="Times New Roman" pitchFamily="18" charset="0"/>
              </a:rPr>
              <a:t>в </a:t>
            </a:r>
            <a:r>
              <a:rPr lang="ru-RU" sz="2200" b="1" dirty="0" smtClean="0">
                <a:latin typeface="Times New Roman" pitchFamily="18" charset="0"/>
                <a:cs typeface="Times New Roman" pitchFamily="18" charset="0"/>
              </a:rPr>
              <a:t>написанном; </a:t>
            </a:r>
          </a:p>
          <a:p>
            <a:pPr eaLnBrk="1" hangingPunct="1">
              <a:lnSpc>
                <a:spcPct val="80000"/>
              </a:lnSpc>
              <a:defRPr/>
            </a:pPr>
            <a:r>
              <a:rPr lang="ru-RU" sz="2200" b="1" dirty="0" smtClean="0">
                <a:latin typeface="Times New Roman" pitchFamily="18" charset="0"/>
                <a:cs typeface="Times New Roman" pitchFamily="18" charset="0"/>
              </a:rPr>
              <a:t>в) сверь каждую орфограмму с исходным  текстом</a:t>
            </a:r>
            <a:r>
              <a:rPr lang="ru-RU" sz="2000" b="1"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6625057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331640" y="620688"/>
            <a:ext cx="6552728" cy="5170646"/>
          </a:xfrm>
          <a:prstGeom prst="rect">
            <a:avLst/>
          </a:prstGeom>
        </p:spPr>
        <p:txBody>
          <a:bodyPr wrap="square">
            <a:spAutoFit/>
          </a:bodyPr>
          <a:lstStyle/>
          <a:p>
            <a:pPr algn="ctr"/>
            <a:r>
              <a:rPr lang="ru-RU" sz="6600" b="1" dirty="0">
                <a:solidFill>
                  <a:srgbClr val="0070C0"/>
                </a:solidFill>
                <a:latin typeface="Times New Roman" pitchFamily="18" charset="0"/>
                <a:cs typeface="Times New Roman" pitchFamily="18" charset="0"/>
              </a:rPr>
              <a:t>Успехов и терпения ВАМ в воспитании и обучении детей!!!</a:t>
            </a:r>
          </a:p>
        </p:txBody>
      </p:sp>
    </p:spTree>
    <p:extLst>
      <p:ext uri="{BB962C8B-B14F-4D97-AF65-F5344CB8AC3E}">
        <p14:creationId xmlns:p14="http://schemas.microsoft.com/office/powerpoint/2010/main" val="32348483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836713"/>
            <a:ext cx="7128792" cy="4708981"/>
          </a:xfrm>
          <a:prstGeom prst="rect">
            <a:avLst/>
          </a:prstGeom>
        </p:spPr>
        <p:txBody>
          <a:bodyPr wrap="square">
            <a:spAutoFit/>
          </a:bodyPr>
          <a:lstStyle/>
          <a:p>
            <a:pPr algn="ctr"/>
            <a:r>
              <a:rPr lang="ru-RU" sz="5400" b="1" dirty="0" smtClean="0">
                <a:solidFill>
                  <a:srgbClr val="0070C0"/>
                </a:solidFill>
                <a:latin typeface="Times New Roman" pitchFamily="18" charset="0"/>
                <a:cs typeface="Times New Roman" pitchFamily="18" charset="0"/>
              </a:rPr>
              <a:t>Спасибо за внимание.</a:t>
            </a:r>
          </a:p>
          <a:p>
            <a:pPr algn="ctr"/>
            <a:endParaRPr lang="ru-RU" sz="5400" b="1" dirty="0">
              <a:solidFill>
                <a:srgbClr val="0070C0"/>
              </a:solidFill>
              <a:latin typeface="Times New Roman" pitchFamily="18" charset="0"/>
              <a:cs typeface="Times New Roman" pitchFamily="18" charset="0"/>
            </a:endParaRPr>
          </a:p>
          <a:p>
            <a:pPr algn="ctr"/>
            <a:endParaRPr lang="ru-RU" sz="4800" b="1" dirty="0" smtClean="0">
              <a:solidFill>
                <a:srgbClr val="0070C0"/>
              </a:solidFill>
              <a:latin typeface="Times New Roman" pitchFamily="18" charset="0"/>
              <a:cs typeface="Times New Roman" pitchFamily="18" charset="0"/>
            </a:endParaRPr>
          </a:p>
          <a:p>
            <a:pPr algn="ctr"/>
            <a:r>
              <a:rPr lang="ru-RU" sz="4800" dirty="0" smtClean="0">
                <a:latin typeface="Times New Roman" pitchFamily="18" charset="0"/>
                <a:cs typeface="Times New Roman" pitchFamily="18" charset="0"/>
              </a:rPr>
              <a:t>Презентацию </a:t>
            </a:r>
            <a:r>
              <a:rPr lang="ru-RU" sz="4800" dirty="0">
                <a:latin typeface="Times New Roman" pitchFamily="18" charset="0"/>
                <a:cs typeface="Times New Roman" pitchFamily="18" charset="0"/>
              </a:rPr>
              <a:t>подготовила учитель начальных классов </a:t>
            </a:r>
            <a:r>
              <a:rPr lang="ru-RU" sz="4800" dirty="0" err="1" smtClean="0">
                <a:latin typeface="Times New Roman" pitchFamily="18" charset="0"/>
                <a:cs typeface="Times New Roman" pitchFamily="18" charset="0"/>
              </a:rPr>
              <a:t>Осадчева</a:t>
            </a:r>
            <a:r>
              <a:rPr lang="ru-RU" sz="4800" dirty="0" smtClean="0">
                <a:latin typeface="Times New Roman" pitchFamily="18" charset="0"/>
                <a:cs typeface="Times New Roman" pitchFamily="18" charset="0"/>
              </a:rPr>
              <a:t> Т.В.</a:t>
            </a:r>
            <a:endParaRPr lang="ru-RU" sz="4800" dirty="0">
              <a:latin typeface="Times New Roman" pitchFamily="18" charset="0"/>
              <a:cs typeface="Times New Roman" pitchFamily="18" charset="0"/>
            </a:endParaRPr>
          </a:p>
        </p:txBody>
      </p:sp>
    </p:spTree>
    <p:extLst>
      <p:ext uri="{BB962C8B-B14F-4D97-AF65-F5344CB8AC3E}">
        <p14:creationId xmlns:p14="http://schemas.microsoft.com/office/powerpoint/2010/main" val="3113049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335846"/>
            <a:ext cx="6840760" cy="5632311"/>
          </a:xfrm>
          <a:prstGeom prst="rect">
            <a:avLst/>
          </a:prstGeom>
        </p:spPr>
        <p:txBody>
          <a:bodyPr wrap="square">
            <a:spAutoFit/>
          </a:bodyPr>
          <a:lstStyle/>
          <a:p>
            <a:endParaRPr lang="ru-RU" sz="2000" b="1" dirty="0" smtClean="0">
              <a:latin typeface="Times New Roman" pitchFamily="18" charset="0"/>
              <a:cs typeface="Times New Roman" pitchFamily="18" charset="0"/>
            </a:endParaRPr>
          </a:p>
          <a:p>
            <a:r>
              <a:rPr lang="ru-RU" sz="2000" b="1" dirty="0" smtClean="0">
                <a:latin typeface="Times New Roman" pitchFamily="18" charset="0"/>
                <a:cs typeface="Times New Roman" pitchFamily="18" charset="0"/>
              </a:rPr>
              <a:t>7-8 </a:t>
            </a:r>
            <a:r>
              <a:rPr lang="ru-RU" sz="2000" b="1" dirty="0">
                <a:latin typeface="Times New Roman" pitchFamily="18" charset="0"/>
                <a:cs typeface="Times New Roman" pitchFamily="18" charset="0"/>
              </a:rPr>
              <a:t>баллов: </a:t>
            </a:r>
            <a:r>
              <a:rPr lang="ru-RU" sz="2000" dirty="0">
                <a:latin typeface="Times New Roman" pitchFamily="18" charset="0"/>
                <a:cs typeface="Times New Roman" pitchFamily="18" charset="0"/>
              </a:rPr>
              <a:t>вы живете с ребенком душа в душу, он искренне любит и уважает вас, ваши отношения способствуют становлению его личности</a:t>
            </a:r>
            <a:r>
              <a:rPr lang="ru-RU" sz="2000" dirty="0" smtClean="0">
                <a:latin typeface="Times New Roman" pitchFamily="18" charset="0"/>
                <a:cs typeface="Times New Roman" pitchFamily="18" charset="0"/>
              </a:rPr>
              <a:t>.</a:t>
            </a:r>
          </a:p>
          <a:p>
            <a:endParaRPr lang="ru-RU" sz="2000" dirty="0">
              <a:latin typeface="Times New Roman" pitchFamily="18" charset="0"/>
              <a:cs typeface="Times New Roman" pitchFamily="18" charset="0"/>
            </a:endParaRPr>
          </a:p>
          <a:p>
            <a:r>
              <a:rPr lang="ru-RU" sz="2000" b="1" dirty="0">
                <a:latin typeface="Times New Roman" pitchFamily="18" charset="0"/>
                <a:cs typeface="Times New Roman" pitchFamily="18" charset="0"/>
              </a:rPr>
              <a:t>9-10 баллов: </a:t>
            </a:r>
            <a:r>
              <a:rPr lang="ru-RU" sz="2000" dirty="0">
                <a:latin typeface="Times New Roman" pitchFamily="18" charset="0"/>
                <a:cs typeface="Times New Roman" pitchFamily="18" charset="0"/>
              </a:rPr>
              <a:t>вы непоследовательны в общении с ребенком, он уважает вас, хотя и не всегда с вами откровенен, его развитие подвержено влиянию случайных обстоятельств</a:t>
            </a:r>
            <a:r>
              <a:rPr lang="ru-RU" sz="2000" dirty="0" smtClean="0">
                <a:latin typeface="Times New Roman" pitchFamily="18" charset="0"/>
                <a:cs typeface="Times New Roman" pitchFamily="18" charset="0"/>
              </a:rPr>
              <a:t>.</a:t>
            </a:r>
          </a:p>
          <a:p>
            <a:endParaRPr lang="ru-RU" sz="2000" dirty="0">
              <a:latin typeface="Times New Roman" pitchFamily="18" charset="0"/>
              <a:cs typeface="Times New Roman" pitchFamily="18" charset="0"/>
            </a:endParaRPr>
          </a:p>
          <a:p>
            <a:r>
              <a:rPr lang="ru-RU" sz="2000" b="1" dirty="0">
                <a:latin typeface="Times New Roman" pitchFamily="18" charset="0"/>
                <a:cs typeface="Times New Roman" pitchFamily="18" charset="0"/>
              </a:rPr>
              <a:t>11-12 баллов: </a:t>
            </a:r>
            <a:r>
              <a:rPr lang="ru-RU" sz="2000" dirty="0">
                <a:latin typeface="Times New Roman" pitchFamily="18" charset="0"/>
                <a:cs typeface="Times New Roman" pitchFamily="18" charset="0"/>
              </a:rPr>
              <a:t>вам необходимо быть к ребенку повнимательнее, вы пользуетесь у него авторитетом, но, согласитесь, авторитет не заменит любви, развитие вашего ребенка зависит от случая в большей степени, чем от вас</a:t>
            </a:r>
            <a:r>
              <a:rPr lang="ru-RU" sz="2000" dirty="0" smtClean="0">
                <a:latin typeface="Times New Roman" pitchFamily="18" charset="0"/>
                <a:cs typeface="Times New Roman" pitchFamily="18" charset="0"/>
              </a:rPr>
              <a:t>.</a:t>
            </a:r>
          </a:p>
          <a:p>
            <a:endParaRPr lang="ru-RU" sz="2000" dirty="0">
              <a:latin typeface="Times New Roman" pitchFamily="18" charset="0"/>
              <a:cs typeface="Times New Roman" pitchFamily="18" charset="0"/>
            </a:endParaRPr>
          </a:p>
          <a:p>
            <a:r>
              <a:rPr lang="ru-RU" sz="2000" b="1" dirty="0">
                <a:latin typeface="Times New Roman" pitchFamily="18" charset="0"/>
                <a:cs typeface="Times New Roman" pitchFamily="18" charset="0"/>
              </a:rPr>
              <a:t>13-14 баллов: </a:t>
            </a:r>
            <a:r>
              <a:rPr lang="ru-RU" sz="2000" dirty="0">
                <a:latin typeface="Times New Roman" pitchFamily="18" charset="0"/>
                <a:cs typeface="Times New Roman" pitchFamily="18" charset="0"/>
              </a:rPr>
              <a:t>вы и сами чувствуете, что идете по неверному пути, между вами и ребенком существует недоверие, пока не поздно, постарайтесь уделять ему побольше внимания, прислушивайтесь к его словам.</a:t>
            </a:r>
          </a:p>
        </p:txBody>
      </p:sp>
    </p:spTree>
    <p:extLst>
      <p:ext uri="{BB962C8B-B14F-4D97-AF65-F5344CB8AC3E}">
        <p14:creationId xmlns:p14="http://schemas.microsoft.com/office/powerpoint/2010/main" val="733252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7920880" cy="4955203"/>
          </a:xfrm>
          <a:prstGeom prst="rect">
            <a:avLst/>
          </a:prstGeom>
        </p:spPr>
        <p:txBody>
          <a:bodyPr wrap="square">
            <a:spAutoFit/>
          </a:bodyPr>
          <a:lstStyle/>
          <a:p>
            <a:pPr algn="ctr"/>
            <a:r>
              <a:rPr lang="ru-RU" sz="3200" b="1" i="1" dirty="0">
                <a:solidFill>
                  <a:srgbClr val="0070C0"/>
                </a:solidFill>
                <a:latin typeface="Times New Roman" pitchFamily="18" charset="0"/>
                <a:cs typeface="Times New Roman" pitchFamily="18" charset="0"/>
              </a:rPr>
              <a:t>Завершите, пожалуйста, начатые предложения:</a:t>
            </a:r>
            <a:endParaRPr lang="ru-RU" sz="3200" b="1" dirty="0">
              <a:solidFill>
                <a:srgbClr val="0070C0"/>
              </a:solidFill>
              <a:latin typeface="Times New Roman" pitchFamily="18" charset="0"/>
              <a:cs typeface="Times New Roman" pitchFamily="18" charset="0"/>
            </a:endParaRPr>
          </a:p>
          <a:p>
            <a:r>
              <a:rPr lang="ru-RU" sz="2800" b="1" dirty="0"/>
              <a:t> </a:t>
            </a:r>
          </a:p>
          <a:p>
            <a:r>
              <a:rPr lang="ru-RU" sz="2800" b="1" dirty="0" smtClean="0">
                <a:latin typeface="Times New Roman" pitchFamily="18" charset="0"/>
                <a:cs typeface="Times New Roman" pitchFamily="18" charset="0"/>
              </a:rPr>
              <a:t>   1.Когда ребёнок учит уроки, мы …</a:t>
            </a:r>
          </a:p>
          <a:p>
            <a:r>
              <a:rPr lang="ru-RU" sz="2800" b="1" dirty="0" smtClean="0">
                <a:latin typeface="Times New Roman" pitchFamily="18" charset="0"/>
                <a:cs typeface="Times New Roman" pitchFamily="18" charset="0"/>
              </a:rPr>
              <a:t> </a:t>
            </a:r>
          </a:p>
          <a:p>
            <a:r>
              <a:rPr lang="ru-RU" sz="2800" b="1" dirty="0" smtClean="0">
                <a:latin typeface="Times New Roman" pitchFamily="18" charset="0"/>
                <a:cs typeface="Times New Roman" pitchFamily="18" charset="0"/>
              </a:rPr>
              <a:t>   2.Мы </a:t>
            </a:r>
            <a:r>
              <a:rPr lang="ru-RU" sz="2800" b="1" dirty="0">
                <a:latin typeface="Times New Roman" pitchFamily="18" charset="0"/>
                <a:cs typeface="Times New Roman" pitchFamily="18" charset="0"/>
              </a:rPr>
              <a:t>оказываем помощь ребёнку </a:t>
            </a:r>
            <a:r>
              <a:rPr lang="ru-RU" sz="2800" b="1" dirty="0" smtClean="0">
                <a:latin typeface="Times New Roman" pitchFamily="18" charset="0"/>
                <a:cs typeface="Times New Roman" pitchFamily="18" charset="0"/>
              </a:rPr>
              <a:t>в</a:t>
            </a:r>
          </a:p>
          <a:p>
            <a:r>
              <a:rPr lang="ru-RU" sz="2800" b="1" dirty="0" smtClean="0">
                <a:latin typeface="Times New Roman" pitchFamily="18" charset="0"/>
                <a:cs typeface="Times New Roman" pitchFamily="18" charset="0"/>
              </a:rPr>
              <a:t>      приготовлении </a:t>
            </a:r>
            <a:r>
              <a:rPr lang="ru-RU" sz="2800" b="1" dirty="0">
                <a:latin typeface="Times New Roman" pitchFamily="18" charset="0"/>
                <a:cs typeface="Times New Roman" pitchFamily="18" charset="0"/>
              </a:rPr>
              <a:t>домашних заданий. </a:t>
            </a:r>
            <a:r>
              <a:rPr lang="ru-RU" sz="2800" b="1" dirty="0" smtClean="0">
                <a:latin typeface="Times New Roman" pitchFamily="18" charset="0"/>
                <a:cs typeface="Times New Roman" pitchFamily="18" charset="0"/>
              </a:rPr>
              <a:t>Эта</a:t>
            </a:r>
          </a:p>
          <a:p>
            <a:r>
              <a:rPr lang="ru-RU" sz="2800" b="1" dirty="0">
                <a:latin typeface="Times New Roman" pitchFamily="18" charset="0"/>
                <a:cs typeface="Times New Roman" pitchFamily="18" charset="0"/>
              </a:rPr>
              <a:t> </a:t>
            </a:r>
            <a:r>
              <a:rPr lang="ru-RU" sz="2800" b="1" dirty="0" smtClean="0">
                <a:latin typeface="Times New Roman" pitchFamily="18" charset="0"/>
                <a:cs typeface="Times New Roman" pitchFamily="18" charset="0"/>
              </a:rPr>
              <a:t>     помощь </a:t>
            </a:r>
            <a:r>
              <a:rPr lang="ru-RU" sz="2800" b="1" dirty="0">
                <a:latin typeface="Times New Roman" pitchFamily="18" charset="0"/>
                <a:cs typeface="Times New Roman" pitchFamily="18" charset="0"/>
              </a:rPr>
              <a:t>заключается в …</a:t>
            </a:r>
          </a:p>
          <a:p>
            <a:r>
              <a:rPr lang="ru-RU" sz="2800" b="1" dirty="0">
                <a:latin typeface="Times New Roman" pitchFamily="18" charset="0"/>
                <a:cs typeface="Times New Roman" pitchFamily="18" charset="0"/>
              </a:rPr>
              <a:t> </a:t>
            </a:r>
          </a:p>
          <a:p>
            <a:r>
              <a:rPr lang="ru-RU" sz="2800" b="1" dirty="0">
                <a:latin typeface="Times New Roman" pitchFamily="18" charset="0"/>
                <a:cs typeface="Times New Roman" pitchFamily="18" charset="0"/>
              </a:rPr>
              <a:t> </a:t>
            </a:r>
            <a:r>
              <a:rPr lang="ru-RU" sz="2800" b="1" dirty="0" smtClean="0">
                <a:latin typeface="Times New Roman" pitchFamily="18" charset="0"/>
                <a:cs typeface="Times New Roman" pitchFamily="18" charset="0"/>
              </a:rPr>
              <a:t>  3.При </a:t>
            </a:r>
            <a:r>
              <a:rPr lang="ru-RU" sz="2800" b="1" dirty="0">
                <a:latin typeface="Times New Roman" pitchFamily="18" charset="0"/>
                <a:cs typeface="Times New Roman" pitchFamily="18" charset="0"/>
              </a:rPr>
              <a:t>приготовлении домашнего задания </a:t>
            </a:r>
            <a:endParaRPr lang="ru-RU" sz="2800" b="1" dirty="0" smtClean="0">
              <a:latin typeface="Times New Roman" pitchFamily="18" charset="0"/>
              <a:cs typeface="Times New Roman" pitchFamily="18" charset="0"/>
            </a:endParaRPr>
          </a:p>
          <a:p>
            <a:r>
              <a:rPr lang="ru-RU" sz="2800" b="1" dirty="0">
                <a:latin typeface="Times New Roman" pitchFamily="18" charset="0"/>
                <a:cs typeface="Times New Roman" pitchFamily="18" charset="0"/>
              </a:rPr>
              <a:t> </a:t>
            </a:r>
            <a:r>
              <a:rPr lang="ru-RU" sz="2800" b="1" dirty="0" smtClean="0">
                <a:latin typeface="Times New Roman" pitchFamily="18" charset="0"/>
                <a:cs typeface="Times New Roman" pitchFamily="18" charset="0"/>
              </a:rPr>
              <a:t>     необходимо</a:t>
            </a:r>
            <a:r>
              <a:rPr lang="ru-RU" sz="2800" b="1" dirty="0">
                <a:latin typeface="Times New Roman" pitchFamily="18" charset="0"/>
                <a:cs typeface="Times New Roman" pitchFamily="18" charset="0"/>
              </a:rPr>
              <a:t>…</a:t>
            </a:r>
          </a:p>
        </p:txBody>
      </p:sp>
    </p:spTree>
    <p:extLst>
      <p:ext uri="{BB962C8B-B14F-4D97-AF65-F5344CB8AC3E}">
        <p14:creationId xmlns:p14="http://schemas.microsoft.com/office/powerpoint/2010/main" val="2017088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692697"/>
            <a:ext cx="6840760" cy="5816977"/>
          </a:xfrm>
          <a:prstGeom prst="rect">
            <a:avLst/>
          </a:prstGeom>
        </p:spPr>
        <p:txBody>
          <a:bodyPr wrap="square">
            <a:spAutoFit/>
          </a:bodyPr>
          <a:lstStyle/>
          <a:p>
            <a:pPr algn="ctr"/>
            <a:r>
              <a:rPr lang="ru-RU" sz="3200" b="1" dirty="0">
                <a:solidFill>
                  <a:srgbClr val="0070C0"/>
                </a:solidFill>
                <a:latin typeface="Times New Roman" pitchFamily="18" charset="0"/>
                <a:cs typeface="Times New Roman" pitchFamily="18" charset="0"/>
              </a:rPr>
              <a:t>Обсудите, пожалуйста, ситуацию</a:t>
            </a:r>
            <a:r>
              <a:rPr lang="ru-RU" sz="3200" b="1" dirty="0" smtClean="0">
                <a:solidFill>
                  <a:srgbClr val="0070C0"/>
                </a:solidFill>
                <a:latin typeface="Times New Roman" pitchFamily="18" charset="0"/>
                <a:cs typeface="Times New Roman" pitchFamily="18" charset="0"/>
              </a:rPr>
              <a:t>:</a:t>
            </a:r>
          </a:p>
          <a:p>
            <a:pPr algn="ctr"/>
            <a:r>
              <a:rPr lang="ru-RU" sz="3200" b="1" dirty="0" smtClean="0">
                <a:solidFill>
                  <a:srgbClr val="0070C0"/>
                </a:solidFill>
                <a:latin typeface="Times New Roman" pitchFamily="18" charset="0"/>
                <a:cs typeface="Times New Roman" pitchFamily="18" charset="0"/>
              </a:rPr>
              <a:t> </a:t>
            </a:r>
            <a:endParaRPr lang="ru-RU" sz="3200" b="1" dirty="0" smtClean="0">
              <a:solidFill>
                <a:srgbClr val="0070C0"/>
              </a:solidFill>
              <a:latin typeface="Times New Roman" pitchFamily="18" charset="0"/>
              <a:cs typeface="Times New Roman" pitchFamily="18" charset="0"/>
            </a:endParaRPr>
          </a:p>
          <a:p>
            <a:pPr algn="ctr"/>
            <a:r>
              <a:rPr lang="ru-RU" sz="2800" dirty="0" smtClean="0">
                <a:latin typeface="Times New Roman" pitchFamily="18" charset="0"/>
                <a:cs typeface="Times New Roman" pitchFamily="18" charset="0"/>
              </a:rPr>
              <a:t>Мы </a:t>
            </a:r>
            <a:r>
              <a:rPr lang="ru-RU" sz="2800" dirty="0">
                <a:latin typeface="Times New Roman" pitchFamily="18" charset="0"/>
                <a:cs typeface="Times New Roman" pitchFamily="18" charset="0"/>
              </a:rPr>
              <a:t>с женой сразу договорились: пусть Света учится сама, как сможет, к ответственности и самостоятельности привыкает.  Я и в тетради не заглядываю. Жена иногда интересуется.  Мы считаем, раз  уже ученица Света, то пусть и свои учебные проблемы решает сама. Что не понимает,  пусть у ребят,  у учительницы спросит, а уж отметка - что заработает, то и получит. Двойку получит, значит, гулять не пойдёт, а как иначе?</a:t>
            </a:r>
          </a:p>
        </p:txBody>
      </p:sp>
    </p:spTree>
    <p:extLst>
      <p:ext uri="{BB962C8B-B14F-4D97-AF65-F5344CB8AC3E}">
        <p14:creationId xmlns:p14="http://schemas.microsoft.com/office/powerpoint/2010/main" val="991486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980728"/>
            <a:ext cx="6984776" cy="5078313"/>
          </a:xfrm>
          <a:prstGeom prst="rect">
            <a:avLst/>
          </a:prstGeom>
        </p:spPr>
        <p:txBody>
          <a:bodyPr wrap="square">
            <a:spAutoFit/>
          </a:bodyPr>
          <a:lstStyle/>
          <a:p>
            <a:r>
              <a:rPr lang="ru-RU" dirty="0"/>
              <a:t>               </a:t>
            </a:r>
            <a:r>
              <a:rPr lang="ru-RU" sz="3600" b="1" dirty="0">
                <a:latin typeface="Times New Roman" pitchFamily="18" charset="0"/>
                <a:cs typeface="Times New Roman" pitchFamily="18" charset="0"/>
              </a:rPr>
              <a:t> </a:t>
            </a:r>
            <a:r>
              <a:rPr lang="ru-RU" sz="3600" b="1" dirty="0">
                <a:solidFill>
                  <a:srgbClr val="0070C0"/>
                </a:solidFill>
                <a:latin typeface="Times New Roman" pitchFamily="18" charset="0"/>
                <a:cs typeface="Times New Roman" pitchFamily="18" charset="0"/>
              </a:rPr>
              <a:t>Вопросы:</a:t>
            </a:r>
          </a:p>
          <a:p>
            <a:pPr lvl="0"/>
            <a:r>
              <a:rPr lang="ru-RU" sz="3600" b="1" dirty="0" smtClean="0">
                <a:latin typeface="Times New Roman" pitchFamily="18" charset="0"/>
                <a:cs typeface="Times New Roman" pitchFamily="18" charset="0"/>
              </a:rPr>
              <a:t>1.Как </a:t>
            </a:r>
            <a:r>
              <a:rPr lang="ru-RU" sz="3600" b="1" dirty="0">
                <a:latin typeface="Times New Roman" pitchFamily="18" charset="0"/>
                <a:cs typeface="Times New Roman" pitchFamily="18" charset="0"/>
              </a:rPr>
              <a:t>вы оцениваете поведение </a:t>
            </a:r>
            <a:endParaRPr lang="ru-RU" sz="3600" b="1" dirty="0" smtClean="0">
              <a:latin typeface="Times New Roman" pitchFamily="18" charset="0"/>
              <a:cs typeface="Times New Roman" pitchFamily="18" charset="0"/>
            </a:endParaRPr>
          </a:p>
          <a:p>
            <a:pPr lvl="0"/>
            <a:r>
              <a:rPr lang="ru-RU" sz="3600" b="1" dirty="0">
                <a:latin typeface="Times New Roman" pitchFamily="18" charset="0"/>
                <a:cs typeface="Times New Roman" pitchFamily="18" charset="0"/>
              </a:rPr>
              <a:t> </a:t>
            </a:r>
            <a:r>
              <a:rPr lang="ru-RU" sz="3600" b="1" dirty="0" smtClean="0">
                <a:latin typeface="Times New Roman" pitchFamily="18" charset="0"/>
                <a:cs typeface="Times New Roman" pitchFamily="18" charset="0"/>
              </a:rPr>
              <a:t>  родителей?</a:t>
            </a:r>
          </a:p>
          <a:p>
            <a:pPr lvl="0"/>
            <a:endParaRPr lang="ru-RU" sz="3600" b="1" dirty="0">
              <a:latin typeface="Times New Roman" pitchFamily="18" charset="0"/>
              <a:cs typeface="Times New Roman" pitchFamily="18" charset="0"/>
            </a:endParaRPr>
          </a:p>
          <a:p>
            <a:pPr lvl="0"/>
            <a:r>
              <a:rPr lang="ru-RU" sz="3600" b="1" dirty="0" smtClean="0">
                <a:latin typeface="Times New Roman" pitchFamily="18" charset="0"/>
                <a:cs typeface="Times New Roman" pitchFamily="18" charset="0"/>
              </a:rPr>
              <a:t>2.Нужно </a:t>
            </a:r>
            <a:r>
              <a:rPr lang="ru-RU" sz="3600" b="1" dirty="0">
                <a:latin typeface="Times New Roman" pitchFamily="18" charset="0"/>
                <a:cs typeface="Times New Roman" pitchFamily="18" charset="0"/>
              </a:rPr>
              <a:t>ли помогать ребёнку </a:t>
            </a:r>
            <a:r>
              <a:rPr lang="ru-RU" sz="3600" b="1" dirty="0" smtClean="0">
                <a:latin typeface="Times New Roman" pitchFamily="18" charset="0"/>
                <a:cs typeface="Times New Roman" pitchFamily="18" charset="0"/>
              </a:rPr>
              <a:t>в</a:t>
            </a:r>
          </a:p>
          <a:p>
            <a:pPr lvl="0"/>
            <a:r>
              <a:rPr lang="ru-RU" sz="3600" b="1" dirty="0">
                <a:latin typeface="Times New Roman" pitchFamily="18" charset="0"/>
                <a:cs typeface="Times New Roman" pitchFamily="18" charset="0"/>
              </a:rPr>
              <a:t> </a:t>
            </a:r>
            <a:r>
              <a:rPr lang="ru-RU" sz="3600" b="1" dirty="0" smtClean="0">
                <a:latin typeface="Times New Roman" pitchFamily="18" charset="0"/>
                <a:cs typeface="Times New Roman" pitchFamily="18" charset="0"/>
              </a:rPr>
              <a:t>  </a:t>
            </a:r>
            <a:r>
              <a:rPr lang="ru-RU" sz="3600" b="1" dirty="0">
                <a:latin typeface="Times New Roman" pitchFamily="18" charset="0"/>
                <a:cs typeface="Times New Roman" pitchFamily="18" charset="0"/>
              </a:rPr>
              <a:t>учебной деятельности</a:t>
            </a:r>
            <a:r>
              <a:rPr lang="ru-RU" sz="3600" b="1" dirty="0" smtClean="0">
                <a:latin typeface="Times New Roman" pitchFamily="18" charset="0"/>
                <a:cs typeface="Times New Roman" pitchFamily="18" charset="0"/>
              </a:rPr>
              <a:t>?</a:t>
            </a:r>
          </a:p>
          <a:p>
            <a:pPr lvl="0"/>
            <a:endParaRPr lang="ru-RU" sz="3600" b="1" dirty="0">
              <a:latin typeface="Times New Roman" pitchFamily="18" charset="0"/>
              <a:cs typeface="Times New Roman" pitchFamily="18" charset="0"/>
            </a:endParaRPr>
          </a:p>
          <a:p>
            <a:pPr lvl="0"/>
            <a:r>
              <a:rPr lang="ru-RU" sz="3600" b="1" dirty="0" smtClean="0">
                <a:latin typeface="Times New Roman" pitchFamily="18" charset="0"/>
                <a:cs typeface="Times New Roman" pitchFamily="18" charset="0"/>
              </a:rPr>
              <a:t>3.Если </a:t>
            </a:r>
            <a:r>
              <a:rPr lang="ru-RU" sz="3600" b="1" dirty="0">
                <a:latin typeface="Times New Roman" pitchFamily="18" charset="0"/>
                <a:cs typeface="Times New Roman" pitchFamily="18" charset="0"/>
              </a:rPr>
              <a:t>ребёнок получит двойку</a:t>
            </a:r>
            <a:r>
              <a:rPr lang="ru-RU" sz="3600" b="1" dirty="0" smtClean="0">
                <a:latin typeface="Times New Roman" pitchFamily="18" charset="0"/>
                <a:cs typeface="Times New Roman" pitchFamily="18" charset="0"/>
              </a:rPr>
              <a:t>,</a:t>
            </a:r>
          </a:p>
          <a:p>
            <a:pPr lvl="0"/>
            <a:r>
              <a:rPr lang="ru-RU" sz="3600" b="1" dirty="0">
                <a:latin typeface="Times New Roman" pitchFamily="18" charset="0"/>
                <a:cs typeface="Times New Roman" pitchFamily="18" charset="0"/>
              </a:rPr>
              <a:t> </a:t>
            </a:r>
            <a:r>
              <a:rPr lang="ru-RU" sz="3600" b="1" dirty="0" smtClean="0">
                <a:latin typeface="Times New Roman" pitchFamily="18" charset="0"/>
                <a:cs typeface="Times New Roman" pitchFamily="18" charset="0"/>
              </a:rPr>
              <a:t>  </a:t>
            </a:r>
            <a:r>
              <a:rPr lang="ru-RU" sz="3600" b="1" dirty="0">
                <a:latin typeface="Times New Roman" pitchFamily="18" charset="0"/>
                <a:cs typeface="Times New Roman" pitchFamily="18" charset="0"/>
              </a:rPr>
              <a:t>то какие будут ваши действия? </a:t>
            </a:r>
          </a:p>
        </p:txBody>
      </p:sp>
    </p:spTree>
    <p:extLst>
      <p:ext uri="{BB962C8B-B14F-4D97-AF65-F5344CB8AC3E}">
        <p14:creationId xmlns:p14="http://schemas.microsoft.com/office/powerpoint/2010/main" val="1631268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260648"/>
            <a:ext cx="6696744" cy="6247864"/>
          </a:xfrm>
          <a:prstGeom prst="rect">
            <a:avLst/>
          </a:prstGeom>
        </p:spPr>
        <p:txBody>
          <a:bodyPr wrap="square">
            <a:spAutoFit/>
          </a:bodyPr>
          <a:lstStyle/>
          <a:p>
            <a:pPr algn="ctr"/>
            <a:r>
              <a:rPr lang="ru-RU" sz="4000" b="1" dirty="0">
                <a:latin typeface="Times New Roman" pitchFamily="18" charset="0"/>
                <a:cs typeface="Times New Roman" pitchFamily="18" charset="0"/>
              </a:rPr>
              <a:t>Семейный опыт обладает большой ценностью, но думаю, нам будет  не лишним и полезным узнать также и  мнение специалиста в области детской психологии.</a:t>
            </a:r>
          </a:p>
          <a:p>
            <a:pPr algn="ctr"/>
            <a:r>
              <a:rPr lang="ru-RU" sz="4000" b="1" dirty="0">
                <a:solidFill>
                  <a:srgbClr val="0070C0"/>
                </a:solidFill>
                <a:latin typeface="Times New Roman" pitchFamily="18" charset="0"/>
                <a:cs typeface="Times New Roman" pitchFamily="18" charset="0"/>
              </a:rPr>
              <a:t>19 секретов  для родителей второклассников от психолога</a:t>
            </a:r>
          </a:p>
        </p:txBody>
      </p:sp>
    </p:spTree>
    <p:extLst>
      <p:ext uri="{BB962C8B-B14F-4D97-AF65-F5344CB8AC3E}">
        <p14:creationId xmlns:p14="http://schemas.microsoft.com/office/powerpoint/2010/main" val="2398335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Орнамент 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Орнамент 1</Template>
  <TotalTime>311</TotalTime>
  <Words>1618</Words>
  <Application>Microsoft Office PowerPoint</Application>
  <PresentationFormat>Экран (4:3)</PresentationFormat>
  <Paragraphs>181</Paragraphs>
  <Slides>45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45</vt:i4>
      </vt:variant>
    </vt:vector>
  </HeadingPairs>
  <TitlesOfParts>
    <vt:vector size="46" baseType="lpstr">
      <vt:lpstr>Орнамент 1</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Секрет 4</vt:lpstr>
      <vt:lpstr>Секрет 5</vt:lpstr>
      <vt:lpstr>Презентация PowerPoint</vt:lpstr>
      <vt:lpstr>Секрет 6</vt:lpstr>
      <vt:lpstr>Секрет 7</vt:lpstr>
      <vt:lpstr>Презентация PowerPoint</vt:lpstr>
      <vt:lpstr>Секрет 8</vt:lpstr>
      <vt:lpstr>Секрет 9</vt:lpstr>
      <vt:lpstr>Помните!</vt:lpstr>
      <vt:lpstr>Секрет 10</vt:lpstr>
      <vt:lpstr>Презентация PowerPoint</vt:lpstr>
      <vt:lpstr>Секрет 11</vt:lpstr>
      <vt:lpstr>Если ребенок плохо учится, значит он:</vt:lpstr>
      <vt:lpstr>Секрет 12</vt:lpstr>
      <vt:lpstr>Что делать?</vt:lpstr>
      <vt:lpstr>Секрет 13</vt:lpstr>
      <vt:lpstr>Секрет 14</vt:lpstr>
      <vt:lpstr>Секрет 15</vt:lpstr>
      <vt:lpstr>Система  поощрения</vt:lpstr>
      <vt:lpstr>Секрет 16</vt:lpstr>
      <vt:lpstr>Секрет 17</vt:lpstr>
      <vt:lpstr>Секрет 18</vt:lpstr>
      <vt:lpstr>Секрет 19</vt:lpstr>
      <vt:lpstr>Сделать первый шаг по воспитанию самостоятельности поможет следующий простой  прием - составление расписания выполнения домашних заданий.</vt:lpstr>
      <vt:lpstr>Презентация PowerPoint</vt:lpstr>
      <vt:lpstr>Презентация PowerPoint</vt:lpstr>
      <vt:lpstr>Презентация PowerPoint</vt:lpstr>
      <vt:lpstr>Презентация PowerPoint</vt:lpstr>
      <vt:lpstr>ПАМЯТКА Как списать предложение. </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OK</dc:creator>
  <cp:lastModifiedBy>OK</cp:lastModifiedBy>
  <cp:revision>30</cp:revision>
  <dcterms:created xsi:type="dcterms:W3CDTF">2015-09-29T08:17:17Z</dcterms:created>
  <dcterms:modified xsi:type="dcterms:W3CDTF">2015-09-29T14:20:02Z</dcterms:modified>
</cp:coreProperties>
</file>