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88" r:id="rId3"/>
    <p:sldId id="290" r:id="rId4"/>
    <p:sldId id="260" r:id="rId5"/>
    <p:sldId id="261" r:id="rId6"/>
    <p:sldId id="276" r:id="rId7"/>
    <p:sldId id="275" r:id="rId8"/>
    <p:sldId id="286" r:id="rId9"/>
    <p:sldId id="282" r:id="rId10"/>
    <p:sldId id="283" r:id="rId11"/>
    <p:sldId id="284" r:id="rId12"/>
    <p:sldId id="28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Шаблоны презентаций &quot;Школьные&quot; (в архиве — 3 шаблона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52793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142976" y="2071678"/>
            <a:ext cx="707236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МОНИТОРИНГ ФОРМИРОВАНИЯ УУД ОБУЧАЮЩИХСЯ В РАМКАХ ФГОС НОО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786050" y="3714752"/>
            <a:ext cx="49292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Подготовила:  учитель начальных классов Гончар И.А.</a:t>
            </a:r>
          </a:p>
          <a:p>
            <a:r>
              <a:rPr lang="ru-RU" dirty="0" smtClean="0"/>
              <a:t>МКОУ «АСОШ с УИОП»</a:t>
            </a:r>
          </a:p>
          <a:p>
            <a:r>
              <a:rPr lang="ru-RU" dirty="0" smtClean="0"/>
              <a:t>п</a:t>
            </a:r>
            <a:r>
              <a:rPr lang="ru-RU" dirty="0" smtClean="0"/>
              <a:t>.г.т. Анна Воронежской области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71538" y="1071545"/>
          <a:ext cx="7072360" cy="5569630"/>
        </p:xfrm>
        <a:graphic>
          <a:graphicData uri="http://schemas.openxmlformats.org/drawingml/2006/table">
            <a:tbl>
              <a:tblPr/>
              <a:tblGrid>
                <a:gridCol w="350119"/>
                <a:gridCol w="1435831"/>
                <a:gridCol w="2714644"/>
                <a:gridCol w="928694"/>
                <a:gridCol w="857256"/>
                <a:gridCol w="785816"/>
              </a:tblGrid>
              <a:tr h="37370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900" b="1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345" marR="433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  <a:cs typeface="Times New Roman"/>
                        </a:rPr>
                        <a:t>УУД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345" marR="433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МЕТОДИКА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345" marR="433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1(2,3,4) </a:t>
                      </a: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КЛАСС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(%)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345" marR="433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64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высокий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345" marR="4334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средний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345" marR="4334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низкий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345" marR="4334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36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345" marR="433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ЛИЧНОСТНЫЕ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345" marR="433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«Лесенка»(1-4кл)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345" marR="433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345" marR="433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345" marR="433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345" marR="433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7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Анкета «Опросник мотивации»(2-4кл)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345" marR="433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345" marR="433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345" marR="433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345" marR="433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94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Методика «Незаконченные предложения» (1-4 кл)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345" marR="433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345" marR="433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345" marR="433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345" marR="433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74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345" marR="433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52625" algn="l"/>
                        </a:tabLs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РЕГУЛЯТИВНЫЕ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345" marR="433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«Рисование по точкам» (1кл)</a:t>
                      </a:r>
                      <a:endParaRPr lang="ru-RU" sz="8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345" marR="433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345" marR="433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345" marR="433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345" marR="433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745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345" marR="433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52625" algn="l"/>
                        </a:tabLst>
                      </a:pP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345" marR="433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Корректурная проба(2-4кл)</a:t>
                      </a:r>
                      <a:endParaRPr lang="ru-RU" sz="7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345" marR="433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345" marR="433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345" marR="433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345" marR="433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64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345" marR="433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ПОЗНАВАТЕЛЬНЫЕ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345" marR="433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«Найди отличия» - сравнение картинок (1кл)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345" marR="433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345" marR="433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345" marR="433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329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345" marR="433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345" marR="433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Выделение существенных признаков (2кл)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345" marR="433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345" marR="433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345" marR="433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895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345" marR="433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345" marR="433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Логические закономерности (3кл)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345" marR="433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345" marR="433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345" marR="433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994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345" marR="433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345" marR="433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Исследование словесно- логического мышления (4кл)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345" marR="433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345" marR="433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345" marR="433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655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345" marR="433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КОММУНИКАТИВНЫЕ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345" marR="433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«Рукавички» (1-2 </a:t>
                      </a:r>
                      <a:r>
                        <a:rPr lang="ru-RU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кл</a:t>
                      </a:r>
                      <a:r>
                        <a:rPr lang="ru-RU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33590" marR="33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345" marR="433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345" marR="433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345" marR="433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6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«Дорога к дому» (3-4 </a:t>
                      </a:r>
                      <a:r>
                        <a:rPr lang="ru-RU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кл</a:t>
                      </a:r>
                      <a:r>
                        <a:rPr lang="ru-RU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33590" marR="33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345" marR="433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345" marR="433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345" marR="433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655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345" marR="433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345" marR="433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«Кто прав» (4 </a:t>
                      </a:r>
                      <a:r>
                        <a:rPr lang="ru-RU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кл</a:t>
                      </a:r>
                      <a:r>
                        <a:rPr lang="ru-RU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33590" marR="33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345" marR="433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345" marR="433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345" marR="433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928794" y="353572"/>
            <a:ext cx="571504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52625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Сводная таблица мониторинга формируемых УУД по классу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52625" algn="l"/>
              </a:tabLst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Ф.И.О.учителя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_______________________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год 2014-2015.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52625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785786" y="1214422"/>
          <a:ext cx="7929622" cy="4373472"/>
        </p:xfrm>
        <a:graphic>
          <a:graphicData uri="http://schemas.openxmlformats.org/drawingml/2006/table">
            <a:tbl>
              <a:tblPr/>
              <a:tblGrid>
                <a:gridCol w="428628"/>
                <a:gridCol w="857256"/>
                <a:gridCol w="1690838"/>
                <a:gridCol w="202297"/>
                <a:gridCol w="202297"/>
                <a:gridCol w="202297"/>
                <a:gridCol w="202297"/>
                <a:gridCol w="202297"/>
                <a:gridCol w="202297"/>
                <a:gridCol w="203179"/>
                <a:gridCol w="203179"/>
                <a:gridCol w="202297"/>
                <a:gridCol w="202297"/>
                <a:gridCol w="202297"/>
                <a:gridCol w="202297"/>
                <a:gridCol w="202297"/>
                <a:gridCol w="202297"/>
                <a:gridCol w="203179"/>
                <a:gridCol w="203179"/>
                <a:gridCol w="202297"/>
                <a:gridCol w="202297"/>
                <a:gridCol w="202297"/>
                <a:gridCol w="202297"/>
                <a:gridCol w="202297"/>
                <a:gridCol w="202297"/>
                <a:gridCol w="202297"/>
                <a:gridCol w="296541"/>
              </a:tblGrid>
              <a:tr h="183838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Times New Roman"/>
                          <a:cs typeface="Times New Roman"/>
                        </a:rPr>
                        <a:t>п/п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Times New Roman"/>
                          <a:cs typeface="Times New Roman"/>
                        </a:rPr>
                        <a:t>УУД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Times New Roman"/>
                          <a:cs typeface="Times New Roman"/>
                        </a:rPr>
                        <a:t>МЕТОДИКА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Times New Roman"/>
                          <a:cs typeface="Times New Roman"/>
                        </a:rPr>
                        <a:t>высокий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Times New Roman"/>
                          <a:cs typeface="Times New Roman"/>
                        </a:rPr>
                        <a:t>средний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Times New Roman"/>
                          <a:cs typeface="Times New Roman"/>
                        </a:rPr>
                        <a:t>низкий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82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 класс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2 класс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3 класс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4 класс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 класс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2 класс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3 класс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4 класс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 класс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2 класс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3 класс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4 класс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11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количество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количество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количество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количество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количество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количество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количество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количество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количество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количество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количество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количество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633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ЛИЧНОСТНЫЕ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«Лесенка» (1-4 кл)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7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Анкета «Опросник мотивации»(2-4кл)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2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Методика «Незаконченные предложения» (1-4 кл)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52625" algn="l"/>
                        </a:tabLs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РЕГУЛЯТИВНЫЕ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«Рисование по точкам» (1кл)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Корректурная проба (2-4 </a:t>
                      </a:r>
                      <a:r>
                        <a:rPr lang="ru-RU" sz="600" b="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кл</a:t>
                      </a:r>
                      <a:r>
                        <a:rPr lang="ru-RU" sz="6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)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615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ПОЗНАВАТЕЛЬНЫЕ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0">
                          <a:latin typeface="Times New Roman"/>
                          <a:ea typeface="Times New Roman"/>
                          <a:cs typeface="Times New Roman"/>
                        </a:rPr>
                        <a:t>«Найди отличия» - сравнение картинок (1кл)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0">
                          <a:latin typeface="Times New Roman"/>
                          <a:ea typeface="Times New Roman"/>
                          <a:cs typeface="Times New Roman"/>
                        </a:rPr>
                        <a:t>Выделение существенных признаков (2кл)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0">
                          <a:latin typeface="Times New Roman"/>
                          <a:ea typeface="Times New Roman"/>
                          <a:cs typeface="Times New Roman"/>
                        </a:rPr>
                        <a:t>Логические закономерности (3кл)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0">
                          <a:latin typeface="Times New Roman"/>
                          <a:ea typeface="Times New Roman"/>
                          <a:cs typeface="Times New Roman"/>
                        </a:rPr>
                        <a:t>Исследование словесно- логического мышления (4кл)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13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КОММУНИКАТИВНЫЕ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«Рукавички» (1-2 кл)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«Дорога к дому» (3-4 кл)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«Кто прав» (4 кл)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3" marR="35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428728" y="221939"/>
            <a:ext cx="65722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52625" algn="l"/>
              </a:tabLst>
            </a:pPr>
            <a:r>
              <a:rPr kumimoji="0" lang="ru-RU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Сводная таблица мониторинга формируемых УУД по классу</a:t>
            </a:r>
            <a:endParaRPr kumimoji="0" lang="ru-RU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52625" algn="l"/>
              </a:tabLst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Ф.И.О. учителя _________________________________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Шаблоны презентаций &quot;Школьные&quot; (в архиве — 3 шаблона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52793"/>
          </a:xfrm>
          <a:prstGeom prst="rect">
            <a:avLst/>
          </a:prstGeom>
          <a:noFill/>
        </p:spPr>
      </p:pic>
      <p:pic>
        <p:nvPicPr>
          <p:cNvPr id="1026" name="Picture 2" descr="63136665_5f8350820dd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1357298"/>
            <a:ext cx="5715040" cy="378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Шаблоны презентаций &quot;Школьные&quot; (в архиве — 3 шаблона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94793"/>
            <a:ext cx="9144000" cy="7052793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643042" y="571480"/>
            <a:ext cx="600079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/>
              <a:t>Виды универсальных учебных действий</a:t>
            </a:r>
            <a:endParaRPr lang="ru-RU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214546" y="2643182"/>
            <a:ext cx="45720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sz="2000" b="1" dirty="0" smtClean="0">
                <a:latin typeface="Comic Sans MS" pitchFamily="66" charset="0"/>
              </a:rPr>
              <a:t> </a:t>
            </a:r>
            <a:r>
              <a:rPr lang="ru-RU" sz="2400" dirty="0" smtClean="0">
                <a:latin typeface="Comic Sans MS" pitchFamily="66" charset="0"/>
              </a:rPr>
              <a:t>ЛИЧНОСТНЫЕ</a:t>
            </a:r>
          </a:p>
          <a:p>
            <a:pPr>
              <a:buFontTx/>
              <a:buChar char="-"/>
            </a:pPr>
            <a:endParaRPr lang="ru-RU" sz="2400" dirty="0" smtClean="0">
              <a:latin typeface="Comic Sans MS" pitchFamily="66" charset="0"/>
            </a:endParaRPr>
          </a:p>
          <a:p>
            <a:pPr>
              <a:buFontTx/>
              <a:buChar char="-"/>
            </a:pPr>
            <a:r>
              <a:rPr lang="ru-RU" sz="2400" dirty="0" smtClean="0">
                <a:latin typeface="Comic Sans MS" pitchFamily="66" charset="0"/>
              </a:rPr>
              <a:t> РЕГУЛЯТИВНЫЕ</a:t>
            </a:r>
          </a:p>
          <a:p>
            <a:pPr>
              <a:buFontTx/>
              <a:buChar char="-"/>
            </a:pPr>
            <a:endParaRPr lang="ru-RU" sz="2400" dirty="0" smtClean="0">
              <a:latin typeface="Comic Sans MS" pitchFamily="66" charset="0"/>
            </a:endParaRPr>
          </a:p>
          <a:p>
            <a:pPr>
              <a:buFontTx/>
              <a:buChar char="-"/>
            </a:pPr>
            <a:r>
              <a:rPr lang="ru-RU" sz="2400" dirty="0" smtClean="0">
                <a:latin typeface="Comic Sans MS" pitchFamily="66" charset="0"/>
              </a:rPr>
              <a:t> ПОЗНАВАТЕЛЬНЫЕ</a:t>
            </a:r>
          </a:p>
          <a:p>
            <a:pPr>
              <a:buFontTx/>
              <a:buChar char="-"/>
            </a:pPr>
            <a:endParaRPr lang="ru-RU" sz="2400" dirty="0" smtClean="0">
              <a:latin typeface="Comic Sans MS" pitchFamily="66" charset="0"/>
            </a:endParaRPr>
          </a:p>
          <a:p>
            <a:pPr>
              <a:buFontTx/>
              <a:buChar char="-"/>
            </a:pPr>
            <a:r>
              <a:rPr lang="ru-RU" sz="2400" dirty="0" smtClean="0">
                <a:latin typeface="Comic Sans MS" pitchFamily="66" charset="0"/>
              </a:rPr>
              <a:t> КОММУНИКАТИВНЫЕ</a:t>
            </a:r>
            <a:endParaRPr lang="ru-RU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Шаблоны презентаций &quot;Школьные&quot; (в архиве — 3 шаблона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52793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857224" y="1571612"/>
            <a:ext cx="771530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/>
              <a:t>Методы сбора информации</a:t>
            </a:r>
            <a:endParaRPr lang="ru-RU" sz="4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2857497"/>
            <a:ext cx="4572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/>
              <a:t>-анкетирование</a:t>
            </a:r>
          </a:p>
          <a:p>
            <a:r>
              <a:rPr lang="ru-RU" sz="4400" dirty="0" smtClean="0"/>
              <a:t>-тестирование</a:t>
            </a:r>
          </a:p>
          <a:p>
            <a:r>
              <a:rPr lang="ru-RU" sz="4400" dirty="0" smtClean="0"/>
              <a:t>-наблюдение</a:t>
            </a:r>
          </a:p>
          <a:p>
            <a:r>
              <a:rPr lang="ru-RU" sz="4400" dirty="0" smtClean="0"/>
              <a:t>-беседа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Шаблоны презентаций &quot;Школьные&quot; (в архиве — 3 шаблона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52793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714348" y="357167"/>
            <a:ext cx="735811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atin typeface="Comic Sans MS" pitchFamily="66" charset="0"/>
              </a:rPr>
              <a:t>Некоторые д</a:t>
            </a:r>
            <a:r>
              <a:rPr lang="ru-RU" sz="3600" b="1" dirty="0" smtClean="0">
                <a:latin typeface="Comic Sans MS" pitchFamily="66" charset="0"/>
              </a:rPr>
              <a:t>иагностические </a:t>
            </a:r>
            <a:r>
              <a:rPr lang="ru-RU" sz="3600" b="1" dirty="0" smtClean="0">
                <a:latin typeface="Comic Sans MS" pitchFamily="66" charset="0"/>
              </a:rPr>
              <a:t>методики</a:t>
            </a:r>
          </a:p>
          <a:p>
            <a:pPr algn="ctr"/>
            <a:endParaRPr lang="ru-RU" b="1" dirty="0" smtClean="0"/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latin typeface="Comic Sans MS" pitchFamily="66" charset="0"/>
                <a:ea typeface="Times New Roman" pitchFamily="18" charset="0"/>
              </a:rPr>
              <a:t>«Лесенка»</a:t>
            </a:r>
            <a:endParaRPr lang="ru-RU" sz="3200" dirty="0" smtClean="0">
              <a:latin typeface="Comic Sans MS" pitchFamily="66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latin typeface="Arial" pitchFamily="34" charset="0"/>
                <a:ea typeface="Times New Roman" pitchFamily="18" charset="0"/>
              </a:rPr>
              <a:t>Цель</a:t>
            </a:r>
            <a:r>
              <a:rPr lang="ru-RU" b="1" dirty="0" smtClean="0">
                <a:latin typeface="Arial" pitchFamily="34" charset="0"/>
                <a:ea typeface="Times New Roman" pitchFamily="18" charset="0"/>
              </a:rPr>
              <a:t>:</a:t>
            </a:r>
            <a:r>
              <a:rPr lang="ru-RU" dirty="0" smtClean="0">
                <a:latin typeface="Arial" pitchFamily="34" charset="0"/>
                <a:ea typeface="Times New Roman" pitchFamily="18" charset="0"/>
              </a:rPr>
              <a:t> выявление уровня развития самооценки.</a:t>
            </a:r>
            <a:endParaRPr lang="ru-RU" dirty="0" smtClean="0"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latin typeface="Arial" pitchFamily="34" charset="0"/>
                <a:ea typeface="Times New Roman" pitchFamily="18" charset="0"/>
              </a:rPr>
              <a:t>Оцениваемые УУД</a:t>
            </a:r>
            <a:r>
              <a:rPr lang="ru-RU" b="1" dirty="0" smtClean="0">
                <a:latin typeface="Arial" pitchFamily="34" charset="0"/>
                <a:ea typeface="Times New Roman" pitchFamily="18" charset="0"/>
                <a:cs typeface="Helios"/>
              </a:rPr>
              <a:t>: </a:t>
            </a:r>
            <a:r>
              <a:rPr lang="ru-RU" dirty="0" smtClean="0">
                <a:latin typeface="Arial" pitchFamily="34" charset="0"/>
                <a:ea typeface="Times New Roman" pitchFamily="18" charset="0"/>
              </a:rPr>
              <a:t>личностные УУД, самоопределение.</a:t>
            </a:r>
            <a:endParaRPr lang="ru-RU" dirty="0" smtClean="0"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latin typeface="Arial" pitchFamily="34" charset="0"/>
                <a:ea typeface="Times New Roman" pitchFamily="18" charset="0"/>
              </a:rPr>
              <a:t>Возраст:</a:t>
            </a:r>
            <a:r>
              <a:rPr lang="ru-RU" i="1" dirty="0" smtClean="0">
                <a:latin typeface="Arial" pitchFamily="34" charset="0"/>
                <a:ea typeface="Times New Roman" pitchFamily="18" charset="0"/>
              </a:rPr>
              <a:t> </a:t>
            </a:r>
            <a:r>
              <a:rPr lang="ru-RU" dirty="0" smtClean="0">
                <a:latin typeface="Arial" pitchFamily="34" charset="0"/>
                <a:ea typeface="Times New Roman" pitchFamily="18" charset="0"/>
              </a:rPr>
              <a:t> 1- 4 класс. </a:t>
            </a:r>
            <a:endParaRPr lang="ru-RU" dirty="0" smtClean="0"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latin typeface="Arial" pitchFamily="34" charset="0"/>
                <a:ea typeface="Times New Roman" pitchFamily="18" charset="0"/>
              </a:rPr>
              <a:t>Форма </a:t>
            </a:r>
            <a:r>
              <a:rPr lang="ru-RU" i="1" dirty="0" smtClean="0">
                <a:latin typeface="Arial" pitchFamily="34" charset="0"/>
                <a:ea typeface="Times New Roman" pitchFamily="18" charset="0"/>
              </a:rPr>
              <a:t>(ситуация оценивания):</a:t>
            </a:r>
            <a:r>
              <a:rPr lang="ru-RU" dirty="0" smtClean="0">
                <a:latin typeface="Arial" pitchFamily="34" charset="0"/>
                <a:ea typeface="Times New Roman" pitchFamily="18" charset="0"/>
              </a:rPr>
              <a:t> фронтальный письменный опрос.</a:t>
            </a:r>
            <a:endParaRPr lang="ru-RU" sz="2800" dirty="0" smtClean="0">
              <a:latin typeface="Arial" pitchFamily="34" charset="0"/>
            </a:endParaRPr>
          </a:p>
          <a:p>
            <a:pPr algn="ctr"/>
            <a:endParaRPr lang="ru-RU" b="1" dirty="0" smtClean="0"/>
          </a:p>
        </p:txBody>
      </p:sp>
      <p:pic>
        <p:nvPicPr>
          <p:cNvPr id="2050" name="Picture 2" descr="http://karapysik.ru/wp-content/uploads/2015/04/6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3571876"/>
            <a:ext cx="3848100" cy="2771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Шаблоны презентаций &quot;Школьные&quot; (в архиве — 3 шаблона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52793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857224" y="357167"/>
            <a:ext cx="678661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Comic Sans MS" pitchFamily="66" charset="0"/>
                <a:ea typeface="Times New Roman" pitchFamily="18" charset="0"/>
                <a:cs typeface="Arial" pitchFamily="34" charset="0"/>
              </a:rPr>
              <a:t>"Корректурная проба" </a:t>
            </a:r>
            <a:r>
              <a:rPr lang="ru-RU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(буквенный вариант).</a:t>
            </a:r>
            <a:endParaRPr lang="ru-RU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Цель</a:t>
            </a:r>
            <a:r>
              <a:rPr lang="ru-RU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для определения объема внимания (по количеству просмотренных букв) и его концентрации - по количеству сделанных ошибок.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Оцениваемое УУД:</a:t>
            </a:r>
            <a:r>
              <a:rPr lang="ru-RU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регулятивные УУД, умение контролировать свою деятельность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Возраст:</a:t>
            </a:r>
            <a:r>
              <a:rPr lang="ru-RU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8- 10 лет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Форма</a:t>
            </a:r>
            <a:r>
              <a:rPr lang="ru-RU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(ситуация оценивания):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фронтальная письменная работа</a:t>
            </a:r>
          </a:p>
        </p:txBody>
      </p:sp>
      <p:pic>
        <p:nvPicPr>
          <p:cNvPr id="4" name="Рисунок 3" descr="развитие внимания у детей,  диагностика"/>
          <p:cNvPicPr>
            <a:picLocks noChangeAspect="1" noChangeArrowheads="1"/>
          </p:cNvPicPr>
          <p:nvPr/>
        </p:nvPicPr>
        <p:blipFill>
          <a:blip r:embed="rId3" cstate="print"/>
          <a:srcRect t="26667" b="33333"/>
          <a:stretch>
            <a:fillRect/>
          </a:stretch>
        </p:blipFill>
        <p:spPr bwMode="auto">
          <a:xfrm>
            <a:off x="4929190" y="3000372"/>
            <a:ext cx="3481389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развитие внимания у детей,  диагностика"/>
          <p:cNvPicPr>
            <a:picLocks noChangeAspect="1" noChangeArrowheads="1"/>
          </p:cNvPicPr>
          <p:nvPr/>
        </p:nvPicPr>
        <p:blipFill>
          <a:blip r:embed="rId4" cstate="print"/>
          <a:srcRect t="7783"/>
          <a:stretch>
            <a:fillRect/>
          </a:stretch>
        </p:blipFill>
        <p:spPr bwMode="auto">
          <a:xfrm>
            <a:off x="714348" y="3214686"/>
            <a:ext cx="3571900" cy="3433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Шаблоны презентаций &quot;Школьные&quot; (в архиве — 3 шаблона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52793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500298" y="642918"/>
            <a:ext cx="371477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dirty="0" smtClean="0"/>
              <a:t>«Рукавички»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28662" y="1428736"/>
            <a:ext cx="692948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latin typeface="Arial" pitchFamily="34" charset="0"/>
                <a:ea typeface="Times New Roman" pitchFamily="18" charset="0"/>
              </a:rPr>
              <a:t>Оцениваемые УУД</a:t>
            </a:r>
            <a:r>
              <a:rPr lang="ru-RU" b="1" dirty="0" smtClean="0">
                <a:latin typeface="Arial" pitchFamily="34" charset="0"/>
                <a:ea typeface="Times New Roman" pitchFamily="18" charset="0"/>
              </a:rPr>
              <a:t>:</a:t>
            </a:r>
            <a:r>
              <a:rPr lang="ru-RU" dirty="0" smtClean="0">
                <a:latin typeface="Arial" pitchFamily="34" charset="0"/>
                <a:ea typeface="Times New Roman" pitchFamily="18" charset="0"/>
              </a:rPr>
              <a:t> коммуникативные действия по согласованию усилий  в процессе организации и осуществления сотрудничества (кооперация)</a:t>
            </a:r>
            <a:endParaRPr lang="ru-RU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latin typeface="Arial" pitchFamily="34" charset="0"/>
                <a:ea typeface="Times New Roman" pitchFamily="18" charset="0"/>
              </a:rPr>
              <a:t>Возраст</a:t>
            </a:r>
            <a:r>
              <a:rPr lang="ru-RU" b="1" dirty="0" smtClean="0">
                <a:latin typeface="Arial" pitchFamily="34" charset="0"/>
                <a:ea typeface="Times New Roman" pitchFamily="18" charset="0"/>
              </a:rPr>
              <a:t>:</a:t>
            </a:r>
            <a:r>
              <a:rPr lang="ru-RU" dirty="0" smtClean="0">
                <a:latin typeface="Arial" pitchFamily="34" charset="0"/>
                <a:ea typeface="Times New Roman" pitchFamily="18" charset="0"/>
              </a:rPr>
              <a:t> начальная ступень (6,5 – 7 лет) </a:t>
            </a:r>
            <a:endParaRPr lang="ru-RU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latin typeface="Arial" pitchFamily="34" charset="0"/>
                <a:ea typeface="Times New Roman" pitchFamily="18" charset="0"/>
              </a:rPr>
              <a:t>Форма </a:t>
            </a:r>
            <a:r>
              <a:rPr lang="ru-RU" i="1" dirty="0" smtClean="0">
                <a:latin typeface="Arial" pitchFamily="34" charset="0"/>
                <a:ea typeface="Times New Roman" pitchFamily="18" charset="0"/>
              </a:rPr>
              <a:t>(ситуация оценивания)</a:t>
            </a:r>
            <a:r>
              <a:rPr lang="ru-RU" dirty="0" smtClean="0">
                <a:latin typeface="Arial" pitchFamily="34" charset="0"/>
                <a:ea typeface="Times New Roman" pitchFamily="18" charset="0"/>
              </a:rPr>
              <a:t>: работа учащихся в классе парами.</a:t>
            </a:r>
            <a:endParaRPr lang="ru-RU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latin typeface="Arial" pitchFamily="34" charset="0"/>
                <a:ea typeface="Times New Roman" pitchFamily="18" charset="0"/>
              </a:rPr>
              <a:t>Метод оценивания</a:t>
            </a:r>
            <a:r>
              <a:rPr lang="ru-RU" b="1" dirty="0" smtClean="0">
                <a:latin typeface="Arial" pitchFamily="34" charset="0"/>
                <a:ea typeface="Times New Roman" pitchFamily="18" charset="0"/>
              </a:rPr>
              <a:t>:</a:t>
            </a:r>
            <a:r>
              <a:rPr lang="ru-RU" dirty="0" smtClean="0">
                <a:latin typeface="Arial" pitchFamily="34" charset="0"/>
                <a:ea typeface="Times New Roman" pitchFamily="18" charset="0"/>
              </a:rPr>
              <a:t> наблюдение за взаимодействием и анализ результата.</a:t>
            </a:r>
            <a:endParaRPr lang="ru-RU" dirty="0" smtClean="0">
              <a:latin typeface="Arial" pitchFamily="34" charset="0"/>
            </a:endParaRPr>
          </a:p>
        </p:txBody>
      </p:sp>
      <p:pic>
        <p:nvPicPr>
          <p:cNvPr id="6" name="Picture 3" descr="http://www.mamac.ru/images/pm/00000882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8860" y="3786190"/>
            <a:ext cx="3500430" cy="29125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Шаблоны презентаций &quot;Школьные&quot; (в архиве — 3 шаблона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52793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214414" y="357167"/>
            <a:ext cx="600079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latin typeface="Comic Sans MS" pitchFamily="66" charset="0"/>
              </a:rPr>
              <a:t>    «Дорога к дому»</a:t>
            </a:r>
            <a:endParaRPr lang="ru-RU" sz="4400" dirty="0"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1285860"/>
            <a:ext cx="74295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latin typeface="Arial" pitchFamily="34" charset="0"/>
                <a:ea typeface="Times New Roman" pitchFamily="18" charset="0"/>
              </a:rPr>
              <a:t>Оцениваемые УУД</a:t>
            </a:r>
            <a:r>
              <a:rPr lang="ru-RU" b="1" dirty="0" smtClean="0">
                <a:latin typeface="Arial" pitchFamily="34" charset="0"/>
                <a:ea typeface="Times New Roman" pitchFamily="18" charset="0"/>
              </a:rPr>
              <a:t>:</a:t>
            </a:r>
            <a:r>
              <a:rPr lang="ru-RU" dirty="0" smtClean="0">
                <a:latin typeface="Arial" pitchFamily="34" charset="0"/>
                <a:ea typeface="Times New Roman" pitchFamily="18" charset="0"/>
              </a:rPr>
              <a:t> умение выделить и отобразить в речи существенные ориентиры действия, а также передать (сообщить) их партнеру, планирующая и регулирующая функция речи </a:t>
            </a:r>
            <a:endParaRPr lang="ru-RU" sz="1600" dirty="0" smtClean="0"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latin typeface="Arial" pitchFamily="34" charset="0"/>
                <a:ea typeface="Times New Roman" pitchFamily="18" charset="0"/>
              </a:rPr>
              <a:t>Возраст</a:t>
            </a:r>
            <a:r>
              <a:rPr lang="ru-RU" b="1" dirty="0" smtClean="0">
                <a:latin typeface="Arial" pitchFamily="34" charset="0"/>
                <a:ea typeface="Times New Roman" pitchFamily="18" charset="0"/>
              </a:rPr>
              <a:t>:</a:t>
            </a:r>
            <a:r>
              <a:rPr lang="ru-RU" dirty="0" smtClean="0">
                <a:latin typeface="Arial" pitchFamily="34" charset="0"/>
                <a:ea typeface="Times New Roman" pitchFamily="18" charset="0"/>
              </a:rPr>
              <a:t> ступень начальной школы (10,5 – 11 лет) </a:t>
            </a:r>
            <a:endParaRPr lang="ru-RU" sz="1600" dirty="0" smtClean="0"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latin typeface="Arial" pitchFamily="34" charset="0"/>
                <a:ea typeface="Times New Roman" pitchFamily="18" charset="0"/>
              </a:rPr>
              <a:t>Форма</a:t>
            </a:r>
            <a:r>
              <a:rPr lang="ru-RU" i="1" dirty="0" smtClean="0">
                <a:latin typeface="Arial" pitchFamily="34" charset="0"/>
                <a:ea typeface="Times New Roman" pitchFamily="18" charset="0"/>
              </a:rPr>
              <a:t> (ситуация оценивания)</a:t>
            </a:r>
            <a:r>
              <a:rPr lang="ru-RU" dirty="0" smtClean="0">
                <a:latin typeface="Arial" pitchFamily="34" charset="0"/>
                <a:ea typeface="Times New Roman" pitchFamily="18" charset="0"/>
              </a:rPr>
              <a:t>: выполнение совместного задания в классе парами.  </a:t>
            </a:r>
            <a:endParaRPr lang="ru-RU" sz="1600" dirty="0" smtClean="0"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latin typeface="Arial" pitchFamily="34" charset="0"/>
                <a:ea typeface="Times New Roman" pitchFamily="18" charset="0"/>
              </a:rPr>
              <a:t>Метод оценивания</a:t>
            </a:r>
            <a:r>
              <a:rPr lang="ru-RU" b="1" dirty="0" smtClean="0">
                <a:latin typeface="Arial" pitchFamily="34" charset="0"/>
                <a:ea typeface="Times New Roman" pitchFamily="18" charset="0"/>
              </a:rPr>
              <a:t>:</a:t>
            </a:r>
            <a:r>
              <a:rPr lang="ru-RU" dirty="0" smtClean="0">
                <a:latin typeface="Arial" pitchFamily="34" charset="0"/>
                <a:ea typeface="Times New Roman" pitchFamily="18" charset="0"/>
              </a:rPr>
              <a:t> наблюдение за процессом совместной деятельности и анализ результата</a:t>
            </a:r>
          </a:p>
        </p:txBody>
      </p:sp>
      <p:pic>
        <p:nvPicPr>
          <p:cNvPr id="6" name="Рисунок 5"/>
          <p:cNvPicPr>
            <a:picLocks noChangeAspect="1" noChangeArrowheads="1"/>
          </p:cNvPicPr>
          <p:nvPr/>
        </p:nvPicPr>
        <p:blipFill>
          <a:blip r:embed="rId3" cstate="print"/>
          <a:srcRect l="2733" t="6932" r="3441" b="16816"/>
          <a:stretch>
            <a:fillRect/>
          </a:stretch>
        </p:blipFill>
        <p:spPr bwMode="auto">
          <a:xfrm>
            <a:off x="357158" y="4000504"/>
            <a:ext cx="6858048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Шаблоны презентаций &quot;Школьные&quot; (в архиве — 3 шаблона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52793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28662" y="1571612"/>
            <a:ext cx="67151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/>
              <a:t>Таблицы обработки результатов диагностик по классу и индивидуальные 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857224" y="458783"/>
            <a:ext cx="7143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Мониторинг формируемых УУД (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индивидуадьная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таблица)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Ф.И.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ученика(</a:t>
            </a:r>
            <a:r>
              <a:rPr kumimoji="0" lang="ru-RU" sz="1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цы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______________________________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71474" y="1142982"/>
          <a:ext cx="8143928" cy="5329506"/>
        </p:xfrm>
        <a:graphic>
          <a:graphicData uri="http://schemas.openxmlformats.org/drawingml/2006/table">
            <a:tbl>
              <a:tblPr/>
              <a:tblGrid>
                <a:gridCol w="285750"/>
                <a:gridCol w="857256"/>
                <a:gridCol w="2214578"/>
                <a:gridCol w="428628"/>
                <a:gridCol w="357190"/>
                <a:gridCol w="357190"/>
                <a:gridCol w="428628"/>
                <a:gridCol w="420224"/>
                <a:gridCol w="399212"/>
                <a:gridCol w="466448"/>
                <a:gridCol w="428628"/>
                <a:gridCol w="357190"/>
                <a:gridCol w="357190"/>
                <a:gridCol w="428628"/>
                <a:gridCol w="357188"/>
              </a:tblGrid>
              <a:tr h="51481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</a:t>
                      </a:r>
                      <a:r>
                        <a:rPr lang="ru-RU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/</a:t>
                      </a:r>
                      <a:r>
                        <a:rPr lang="ru-RU" sz="10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УУД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МЕТОДИКА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класс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класс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класс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 класс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7408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408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3590" marR="33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ЛИЧНОСТНЫЕ</a:t>
                      </a:r>
                    </a:p>
                  </a:txBody>
                  <a:tcPr marL="33590" marR="33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«Лесенка» (1-4 </a:t>
                      </a:r>
                      <a:r>
                        <a:rPr lang="ru-RU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кл</a:t>
                      </a:r>
                      <a:r>
                        <a:rPr lang="ru-RU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33590" marR="33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4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Анкета «Опросник мотивации»(2-4кл)</a:t>
                      </a:r>
                    </a:p>
                  </a:txBody>
                  <a:tcPr marL="33590" marR="33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8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Методика «Незаконченные предложения» (1-4 кл)</a:t>
                      </a:r>
                    </a:p>
                  </a:txBody>
                  <a:tcPr marL="33590" marR="33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40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52625" algn="l"/>
                        </a:tabLst>
                      </a:pP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52625" algn="l"/>
                        </a:tabLst>
                      </a:pPr>
                      <a:r>
                        <a:rPr lang="ru-RU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РЕГУЛЯТИВНЫЕ</a:t>
                      </a: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«Рисование по точкам» (1кл)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4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Корректурная проба (2-4 </a:t>
                      </a:r>
                      <a:r>
                        <a:rPr lang="ru-RU" sz="1000" b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кл</a:t>
                      </a:r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316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3590" marR="33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ПОЗНАВАТЕЛЬНЫЕ</a:t>
                      </a:r>
                    </a:p>
                  </a:txBody>
                  <a:tcPr marL="33590" marR="33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«Найди отличия» - сравнение картинок (1кл)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3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Выделение существенных признаков (2кл)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6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Логические закономерности (3кл)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3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Исследование словесно- логического мышления (4кл)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408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3590" marR="33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КОММУНИКАТИВНЫЕ</a:t>
                      </a:r>
                    </a:p>
                  </a:txBody>
                  <a:tcPr marL="33590" marR="33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«Рукавички» (1-2 </a:t>
                      </a:r>
                      <a:r>
                        <a:rPr lang="ru-RU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кл</a:t>
                      </a:r>
                      <a:r>
                        <a:rPr lang="ru-RU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33590" marR="33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4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«Дорога к дому» (3-4 </a:t>
                      </a:r>
                      <a:r>
                        <a:rPr lang="ru-RU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кл</a:t>
                      </a:r>
                      <a:r>
                        <a:rPr lang="ru-RU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33590" marR="33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4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«Кто прав» (4 </a:t>
                      </a:r>
                      <a:r>
                        <a:rPr lang="ru-RU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кл</a:t>
                      </a:r>
                      <a:r>
                        <a:rPr lang="ru-RU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33590" marR="33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590" marR="33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675</Words>
  <Application>Microsoft Office PowerPoint</Application>
  <PresentationFormat>Экран (4:3)</PresentationFormat>
  <Paragraphs>180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37</cp:revision>
  <dcterms:modified xsi:type="dcterms:W3CDTF">2015-10-12T19:50:45Z</dcterms:modified>
</cp:coreProperties>
</file>