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9" r:id="rId3"/>
    <p:sldId id="268" r:id="rId4"/>
    <p:sldId id="269" r:id="rId5"/>
    <p:sldId id="257" r:id="rId6"/>
    <p:sldId id="275" r:id="rId7"/>
    <p:sldId id="259" r:id="rId8"/>
    <p:sldId id="260" r:id="rId9"/>
    <p:sldId id="261" r:id="rId10"/>
    <p:sldId id="262" r:id="rId11"/>
    <p:sldId id="270" r:id="rId12"/>
    <p:sldId id="263" r:id="rId13"/>
    <p:sldId id="264" r:id="rId14"/>
    <p:sldId id="265" r:id="rId15"/>
    <p:sldId id="271" r:id="rId16"/>
    <p:sldId id="266" r:id="rId17"/>
    <p:sldId id="272" r:id="rId18"/>
    <p:sldId id="276" r:id="rId19"/>
    <p:sldId id="277" r:id="rId20"/>
    <p:sldId id="278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nachalka.seminfo.ru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624736" cy="187220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692696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: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Воронова Анастасия Андреевна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Desktop\фото\Фото ФОнягиной АА 1 а клас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66" y="1700808"/>
            <a:ext cx="2066925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0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П.О.</a:t>
            </a:r>
            <a:br>
              <a:rPr lang="ru-RU" dirty="0" smtClean="0"/>
            </a:br>
            <a:r>
              <a:rPr lang="ru-RU" dirty="0" smtClean="0"/>
              <a:t>дает возможность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04785"/>
              </p:ext>
            </p:extLst>
          </p:nvPr>
        </p:nvGraphicFramePr>
        <p:xfrm>
          <a:off x="323528" y="2202818"/>
          <a:ext cx="8676456" cy="2880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568"/>
                <a:gridCol w="3563888"/>
              </a:tblGrid>
              <a:tr h="288031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"/>
                        <a:tabLst>
                          <a:tab pos="228600" algn="l"/>
                        </a:tabLs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"/>
                        <a:tabLst>
                          <a:tab pos="228600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Реализовать </a:t>
                      </a:r>
                      <a:r>
                        <a:rPr lang="ru-RU" sz="2000" dirty="0">
                          <a:effectLst/>
                        </a:rPr>
                        <a:t>и развить свои способности;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"/>
                        <a:tabLst>
                          <a:tab pos="228600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Развитие</a:t>
                      </a:r>
                      <a:r>
                        <a:rPr lang="ru-RU" sz="2000" baseline="0" dirty="0" smtClean="0">
                          <a:effectLst/>
                        </a:rPr>
                        <a:t> нестандартного мышления</a:t>
                      </a:r>
                      <a:endParaRPr lang="ru-RU" sz="20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"/>
                        <a:tabLst>
                          <a:tab pos="228600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и навыки самостоятельного научного поиска,</a:t>
                      </a:r>
                      <a:r>
                        <a:rPr lang="ru-RU" sz="2000" dirty="0" smtClean="0">
                          <a:effectLst/>
                        </a:rPr>
                        <a:t>;</a:t>
                      </a:r>
                      <a:endParaRPr lang="ru-RU" sz="20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"/>
                        <a:tabLst>
                          <a:tab pos="228600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Формировать </a:t>
                      </a:r>
                      <a:r>
                        <a:rPr lang="ru-RU" sz="2000" dirty="0">
                          <a:effectLst/>
                        </a:rPr>
                        <a:t>способности к рефлексии (анализу)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активизировать учебно-познавательную деятельность учащихся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Управлять </a:t>
                      </a:r>
                      <a:r>
                        <a:rPr lang="ru-RU" sz="2000" dirty="0">
                          <a:effectLst/>
                        </a:rPr>
                        <a:t>процессом развития личности школьника;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Развить рефлексивные способности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Line 2"/>
          <p:cNvSpPr>
            <a:spLocks noChangeShapeType="1"/>
          </p:cNvSpPr>
          <p:nvPr/>
        </p:nvSpPr>
        <p:spPr bwMode="auto">
          <a:xfrm flipH="1">
            <a:off x="1921227" y="1955528"/>
            <a:ext cx="1326381" cy="5040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5904148" y="1955528"/>
            <a:ext cx="1214567" cy="2520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21227" y="14323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ученику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18515" y="151120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учителю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314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5112568"/>
          </a:xfrm>
        </p:spPr>
        <p:txBody>
          <a:bodyPr>
            <a:normAutofit/>
          </a:bodyPr>
          <a:lstStyle/>
          <a:p>
            <a:pPr lvl="0"/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764704"/>
            <a:ext cx="67687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</a:rPr>
              <a:t>Минусы проблемного обучения</a:t>
            </a:r>
            <a:endParaRPr lang="ru-RU" sz="2400" dirty="0">
              <a:solidFill>
                <a:srgbClr val="FF0000"/>
              </a:solidFill>
            </a:endParaRPr>
          </a:p>
          <a:p>
            <a:pPr lvl="0"/>
            <a:r>
              <a:rPr lang="ru-RU" sz="2400" dirty="0"/>
              <a:t>1)                 Большие расходы времени на изучение учебного материала</a:t>
            </a:r>
          </a:p>
          <a:p>
            <a:pPr lvl="0"/>
            <a:r>
              <a:rPr lang="ru-RU" sz="2400" dirty="0"/>
              <a:t>2)                 Недостаточная эффективность при формировании практических умений и навыков, особенно трудного характера, где показательное подражание имеет большое значение – это самый большой недостаток</a:t>
            </a:r>
          </a:p>
          <a:p>
            <a:pPr lvl="0"/>
            <a:r>
              <a:rPr lang="ru-RU" sz="2400" dirty="0"/>
              <a:t>3)                 Слабая эффективность при изучении очень сложных тем.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57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Технология «Портфолио»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457200" y="1719072"/>
            <a:ext cx="8003232" cy="4086192"/>
          </a:xfrm>
        </p:spPr>
        <p:txBody>
          <a:bodyPr>
            <a:normAutofit/>
          </a:bodyPr>
          <a:lstStyle/>
          <a:p>
            <a:r>
              <a:rPr lang="ru-RU" dirty="0"/>
              <a:t>Технология «Портфолио» - система конкретных выдающихся результатов обучающегося, выпускника студента, педагога, которые были получены в совокупности последовательных действий взаимосвязи данных субъектов с целью получения образования, развития и формирования личности каждого из них.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3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ключевые компетенции </a:t>
            </a:r>
            <a:r>
              <a:rPr lang="ru-RU" sz="2400" dirty="0"/>
              <a:t>и </a:t>
            </a:r>
            <a:r>
              <a:rPr lang="ru-RU" sz="2400" dirty="0" smtClean="0"/>
              <a:t>компетентности </a:t>
            </a:r>
            <a:r>
              <a:rPr lang="ru-RU" sz="2400" dirty="0"/>
              <a:t>обучающегося и педагога как современного </a:t>
            </a:r>
            <a:r>
              <a:rPr lang="ru-RU" dirty="0"/>
              <a:t>человека XXI века (</a:t>
            </a:r>
            <a:r>
              <a:rPr lang="ru-RU" dirty="0" err="1"/>
              <a:t>Дутко</a:t>
            </a:r>
            <a:r>
              <a:rPr lang="ru-RU" dirty="0"/>
              <a:t> Н.П.).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719072"/>
            <a:ext cx="7427168" cy="401418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8000" u="sng" dirty="0"/>
              <a:t>информационная (умение искать, анализировать, преобразовывать, применять информацию для решения проблем</a:t>
            </a:r>
            <a:r>
              <a:rPr lang="ru-RU" sz="8000" u="sng" dirty="0" smtClean="0"/>
              <a:t>);</a:t>
            </a:r>
          </a:p>
          <a:p>
            <a:pPr lvl="0"/>
            <a:endParaRPr lang="ru-RU" sz="8000" dirty="0"/>
          </a:p>
          <a:p>
            <a:pPr lvl="0"/>
            <a:r>
              <a:rPr lang="ru-RU" sz="8000" u="sng" dirty="0"/>
              <a:t>коммуникативная (умение эффективно сотрудничать с другими людьми</a:t>
            </a:r>
            <a:r>
              <a:rPr lang="ru-RU" sz="8000" u="sng" dirty="0" smtClean="0"/>
              <a:t>);</a:t>
            </a:r>
          </a:p>
          <a:p>
            <a:pPr lvl="0"/>
            <a:endParaRPr lang="ru-RU" sz="8000" dirty="0"/>
          </a:p>
          <a:p>
            <a:pPr lvl="0"/>
            <a:r>
              <a:rPr lang="ru-RU" sz="8000" u="sng" dirty="0" err="1"/>
              <a:t>самоорганизационная</a:t>
            </a:r>
            <a:r>
              <a:rPr lang="ru-RU" sz="8000" u="sng" dirty="0"/>
              <a:t> (умение ставить цели, планировать, ответственно относиться к здоровью, полноценно использовать личностные ресурсы</a:t>
            </a:r>
            <a:r>
              <a:rPr lang="ru-RU" sz="8000" u="sng" dirty="0" smtClean="0"/>
              <a:t>);</a:t>
            </a:r>
          </a:p>
          <a:p>
            <a:pPr lvl="0"/>
            <a:endParaRPr lang="ru-RU" sz="8000" dirty="0"/>
          </a:p>
          <a:p>
            <a:pPr lvl="0"/>
            <a:r>
              <a:rPr lang="ru-RU" sz="8000" u="sng" dirty="0"/>
              <a:t>самообразовательная (готовность конструировать и осуществлять собственную образовательную траекторию на протяжении всей жизни, обеспечивая при этом успешность и конкурентоспособность). </a:t>
            </a:r>
            <a:endParaRPr lang="ru-RU" sz="8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0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Информационные технологии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352928" cy="5112568"/>
          </a:xfrm>
        </p:spPr>
        <p:txBody>
          <a:bodyPr>
            <a:normAutofit fontScale="92500" lnSpcReduction="20000"/>
          </a:bodyPr>
          <a:lstStyle/>
          <a:p>
            <a:endParaRPr lang="ru-RU" sz="2000" b="1" u="sng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ru-RU" sz="3500" b="1" u="sng" dirty="0" smtClean="0">
                <a:solidFill>
                  <a:srgbClr val="FF0000"/>
                </a:solidFill>
              </a:rPr>
              <a:t>ИКТ </a:t>
            </a:r>
            <a:r>
              <a:rPr lang="ru-RU" sz="3500" b="1" u="sng" dirty="0">
                <a:solidFill>
                  <a:srgbClr val="FF0000"/>
                </a:solidFill>
              </a:rPr>
              <a:t>можно использовать в следующих направлениях</a:t>
            </a:r>
            <a:r>
              <a:rPr lang="ru-RU" sz="3500" b="1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200" dirty="0"/>
              <a:t>1. Ведение рабочей документации в электронном формате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2. Использование на уроках и при выполнении домашнего задания мультимедийных дисков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3. Создание мультимедийных презентаций</a:t>
            </a:r>
            <a:r>
              <a:rPr lang="ru-RU" sz="2200" dirty="0" smtClean="0"/>
              <a:t>.</a:t>
            </a:r>
            <a:r>
              <a:rPr lang="ru-RU" sz="2200" dirty="0"/>
              <a:t> Выступления с опорой на презентацию.</a:t>
            </a:r>
            <a:endParaRPr lang="ru-RU" sz="2200" dirty="0" smtClean="0"/>
          </a:p>
          <a:p>
            <a:r>
              <a:rPr lang="ru-RU" sz="2200" dirty="0" smtClean="0"/>
              <a:t>4.Работа в единой образовательном пространстве(</a:t>
            </a:r>
            <a:r>
              <a:rPr lang="en-US" sz="2200" dirty="0">
                <a:hlinkClick r:id="rId2"/>
              </a:rPr>
              <a:t>http://nachalka.seminfo.ru</a:t>
            </a:r>
            <a:r>
              <a:rPr lang="en-US" sz="2200" dirty="0" smtClean="0">
                <a:hlinkClick r:id="rId2"/>
              </a:rPr>
              <a:t>/</a:t>
            </a:r>
            <a:r>
              <a:rPr lang="ru-RU" sz="2200" dirty="0" smtClean="0"/>
              <a:t>)</a:t>
            </a:r>
          </a:p>
          <a:p>
            <a:r>
              <a:rPr lang="ru-RU" sz="2200" dirty="0"/>
              <a:t>5. . Исследовательская работа учащихся. Выступления с опорой на презентацию.</a:t>
            </a:r>
            <a:endParaRPr lang="ru-RU" sz="2200" dirty="0" smtClean="0"/>
          </a:p>
          <a:p>
            <a:r>
              <a:rPr lang="ru-RU" sz="2200" dirty="0" smtClean="0"/>
              <a:t>6.Использование </a:t>
            </a:r>
            <a:r>
              <a:rPr lang="ru-RU" sz="2200" dirty="0"/>
              <a:t>Интернет-ресурсов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7. Дистанционное обучение учащихся, интернет-олимпиады, интернет-марафоны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8. Использование ИКТ во внеурочной работе.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912" y="-1467544"/>
            <a:ext cx="18776232" cy="175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1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7704856" cy="6048672"/>
          </a:xfrm>
        </p:spPr>
        <p:txBody>
          <a:bodyPr>
            <a:normAutofit/>
          </a:bodyPr>
          <a:lstStyle/>
          <a:p>
            <a:r>
              <a:rPr lang="ru-RU" dirty="0"/>
              <a:t>Использование ИКТ в учебном процессе позволяет: </a:t>
            </a:r>
            <a:br>
              <a:rPr lang="ru-RU" dirty="0"/>
            </a:br>
            <a:r>
              <a:rPr lang="ru-RU" dirty="0"/>
              <a:t>• усилить образовательные эффекты; </a:t>
            </a:r>
            <a:br>
              <a:rPr lang="ru-RU" dirty="0"/>
            </a:br>
            <a:r>
              <a:rPr lang="ru-RU" dirty="0"/>
              <a:t>• повысить качество усвоения материала; </a:t>
            </a:r>
            <a:br>
              <a:rPr lang="ru-RU" dirty="0"/>
            </a:br>
            <a:r>
              <a:rPr lang="ru-RU" dirty="0"/>
              <a:t>• построить индивидуальные образовательные траектории учащихся; </a:t>
            </a:r>
            <a:br>
              <a:rPr lang="ru-RU" dirty="0"/>
            </a:br>
            <a:r>
              <a:rPr lang="ru-RU" dirty="0"/>
              <a:t>• осуществить дифференцированный подход к учащимся с разным уровнем готовности к обучению; </a:t>
            </a:r>
            <a:br>
              <a:rPr lang="ru-RU" dirty="0"/>
            </a:br>
            <a:r>
              <a:rPr lang="ru-RU" dirty="0"/>
              <a:t>• организовать одновременно детей, обладающих различными способностями и возможностями. </a:t>
            </a:r>
          </a:p>
        </p:txBody>
      </p:sp>
    </p:spTree>
    <p:extLst>
      <p:ext uri="{BB962C8B-B14F-4D97-AF65-F5344CB8AC3E}">
        <p14:creationId xmlns:p14="http://schemas.microsoft.com/office/powerpoint/2010/main" val="18726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u="sng" dirty="0"/>
              <a:t>Уровень </a:t>
            </a:r>
            <a:r>
              <a:rPr lang="ru-RU" sz="2400" u="sng" dirty="0" err="1"/>
              <a:t>сформированности</a:t>
            </a:r>
            <a:r>
              <a:rPr lang="ru-RU" sz="2400" u="sng" dirty="0"/>
              <a:t> информационной культуры учителя определяется: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719072"/>
            <a:ext cx="7571184" cy="4590248"/>
          </a:xfrm>
        </p:spPr>
        <p:txBody>
          <a:bodyPr>
            <a:normAutofit lnSpcReduction="10000"/>
          </a:bodyPr>
          <a:lstStyle/>
          <a:p>
            <a:pPr lvl="0"/>
            <a:r>
              <a:rPr lang="ru-RU" u="sng" dirty="0"/>
              <a:t>во-первых, знаниями об информации, информационных процессах, моделях и технологиях; </a:t>
            </a:r>
            <a:endParaRPr lang="ru-RU" dirty="0"/>
          </a:p>
          <a:p>
            <a:pPr lvl="0"/>
            <a:r>
              <a:rPr lang="ru-RU" u="sng" dirty="0"/>
              <a:t>во-вторых, умениями и навыками применения средств и методов обработки и анализа информации в различных видах деятельности; </a:t>
            </a:r>
            <a:endParaRPr lang="ru-RU" dirty="0"/>
          </a:p>
          <a:p>
            <a:pPr lvl="0"/>
            <a:r>
              <a:rPr lang="ru-RU" u="sng" dirty="0"/>
              <a:t>в-третьих, умением использовать современные информационные технологии в образовательной деятельности; </a:t>
            </a:r>
            <a:endParaRPr lang="ru-RU" dirty="0"/>
          </a:p>
          <a:p>
            <a:pPr lvl="0"/>
            <a:r>
              <a:rPr lang="ru-RU" u="sng"/>
              <a:t>в-четвертых, мировоззренческим видением окружающего мира как открытой информационной системы.</a:t>
            </a:r>
            <a:endParaRPr lang="ru-RU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8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712968" cy="6336703"/>
          </a:xfrm>
        </p:spPr>
        <p:txBody>
          <a:bodyPr/>
          <a:lstStyle/>
          <a:p>
            <a:pPr algn="ctr"/>
            <a:r>
              <a:rPr lang="ru-RU" sz="3200" b="1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Технология внеклассной </a:t>
            </a:r>
            <a:r>
              <a:rPr lang="ru-RU" sz="3200" b="1" kern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работы</a:t>
            </a:r>
          </a:p>
          <a:p>
            <a:pPr algn="ctr"/>
            <a:endParaRPr lang="ru-RU" sz="3200" b="1" kern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602811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Дает возможность</a:t>
            </a:r>
          </a:p>
          <a:p>
            <a:r>
              <a:rPr lang="ru-RU" b="1" u="sng" dirty="0">
                <a:solidFill>
                  <a:srgbClr val="FF0000"/>
                </a:solidFill>
              </a:rPr>
              <a:t>у</a:t>
            </a:r>
            <a:r>
              <a:rPr lang="ru-RU" b="1" u="sng" dirty="0" smtClean="0">
                <a:solidFill>
                  <a:srgbClr val="FF0000"/>
                </a:solidFill>
              </a:rPr>
              <a:t>ченику                                                                        учителю</a:t>
            </a:r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709902"/>
              </p:ext>
            </p:extLst>
          </p:nvPr>
        </p:nvGraphicFramePr>
        <p:xfrm>
          <a:off x="395536" y="1371600"/>
          <a:ext cx="8136904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3529"/>
                <a:gridCol w="3253375"/>
              </a:tblGrid>
              <a:tr h="404112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Реализовать и развить свои способности;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Расширить знания об окружающем мире;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Приобрести навыки проектирования;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Проявить организаторские умения;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Закрепить коммуникативные навыки;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Формировать способности к рефлексии (анализу)</a:t>
                      </a:r>
                      <a:endParaRPr lang="ru-RU" sz="2000" dirty="0">
                        <a:effectLst/>
                        <a:latin typeface="Symbo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Развить творческий потенциал;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Совершенствовать организаторские способности;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Изучить классный коллектив;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Объединить учащихся, педагогов, родителей;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Управлять процессом развития личности школьника;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Развить рефлексивные способности</a:t>
                      </a:r>
                      <a:endParaRPr lang="ru-RU" sz="2000" dirty="0">
                        <a:effectLst/>
                        <a:latin typeface="Wingdings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13140">
                <a:tc grid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☺"/>
                        <a:tabLst>
                          <a:tab pos="228600" algn="l"/>
                          <a:tab pos="1101725" algn="l"/>
                        </a:tabLst>
                      </a:pPr>
                      <a:r>
                        <a:rPr lang="ru-RU" sz="2000" dirty="0">
                          <a:effectLst/>
                        </a:rPr>
                        <a:t>Формирование коллектива единомышленников;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☺"/>
                        <a:tabLst>
                          <a:tab pos="228600" algn="l"/>
                          <a:tab pos="1101725" algn="l"/>
                        </a:tabLst>
                      </a:pPr>
                      <a:r>
                        <a:rPr lang="ru-RU" sz="2000" dirty="0">
                          <a:effectLst/>
                        </a:rPr>
                        <a:t>Освоение культурного пространства;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Формирование личности.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Line 1"/>
          <p:cNvSpPr>
            <a:spLocks noChangeShapeType="1"/>
          </p:cNvSpPr>
          <p:nvPr/>
        </p:nvSpPr>
        <p:spPr bwMode="auto">
          <a:xfrm flipH="1">
            <a:off x="2808287" y="1071359"/>
            <a:ext cx="823913" cy="3651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5316537" y="1079865"/>
            <a:ext cx="1006475" cy="3651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15888"/>
          <a:ext cx="8785225" cy="6881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6020"/>
                <a:gridCol w="3483796"/>
                <a:gridCol w="4165409"/>
              </a:tblGrid>
              <a:tr h="420683">
                <a:tc>
                  <a:txBody>
                    <a:bodyPr/>
                    <a:lstStyle/>
                    <a:p>
                      <a:pPr marL="26670" indent="-26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</a:rPr>
                        <a:t>Этап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урока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</a:rPr>
                        <a:t>Варианты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</a:rPr>
                        <a:t>использования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образовательных технологий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</a:rPr>
                        <a:t>Метод и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</a:rPr>
                        <a:t>приёмы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</a:tr>
              <a:tr h="210342">
                <a:tc rowSpan="3">
                  <a:txBody>
                    <a:bodyPr/>
                    <a:lstStyle/>
                    <a:p>
                      <a:pPr marL="26670" indent="-26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</a:rPr>
                        <a:t>Актуализация</a:t>
                      </a:r>
                    </a:p>
                    <a:p>
                      <a:pPr marL="26670" indent="-26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</a:rPr>
                        <a:t>знаний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Игровые технологии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Создание игровой ситуации.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</a:tr>
              <a:tr h="420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Педагогика сотрудничества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Совместная деятельность.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Эвристическая беседа.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</a:tr>
              <a:tr h="420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Здоровьесберегающая</a:t>
                      </a:r>
                      <a:r>
                        <a:rPr lang="ru-RU" sz="1200" b="1" dirty="0">
                          <a:effectLst/>
                        </a:rPr>
                        <a:t> технология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Психофизическая тренировка (настрой на урок).</a:t>
                      </a:r>
                    </a:p>
                    <a:p>
                      <a:pPr indent="247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Алгоритмическая разминка.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</a:tr>
              <a:tr h="210342">
                <a:tc rowSpan="3">
                  <a:txBody>
                    <a:bodyPr/>
                    <a:lstStyle/>
                    <a:p>
                      <a:pPr marL="26670" indent="-26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</a:rPr>
                        <a:t>Сообщение темы</a:t>
                      </a:r>
                    </a:p>
                    <a:p>
                      <a:pPr marL="26670" indent="-26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и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</a:rPr>
                        <a:t>целей</a:t>
                      </a:r>
                    </a:p>
                    <a:p>
                      <a:pPr marL="26670" indent="-26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урока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Проблемное  обучение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Создание проблемной ситуации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</a:tr>
              <a:tr h="420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Педагогика сотрудничества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Работа в группах, парах.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Эвристическая беседа.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</a:tr>
              <a:tr h="420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Информационно-коммуникативные технологии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Представление наглядного материала (работа с </a:t>
                      </a:r>
                      <a:r>
                        <a:rPr lang="ru-RU" sz="1200" b="1" dirty="0" smtClean="0">
                          <a:effectLst/>
                        </a:rPr>
                        <a:t>интерактивной </a:t>
                      </a:r>
                      <a:r>
                        <a:rPr lang="ru-RU" sz="1200" b="1" dirty="0">
                          <a:effectLst/>
                        </a:rPr>
                        <a:t>доской, презентация)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</a:tr>
              <a:tr h="420683">
                <a:tc rowSpan="7">
                  <a:txBody>
                    <a:bodyPr/>
                    <a:lstStyle/>
                    <a:p>
                      <a:pPr marL="26670" indent="-26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</a:rPr>
                        <a:t>Работа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по </a:t>
                      </a:r>
                      <a:endParaRPr lang="ru-RU" sz="1200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26670" indent="-26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</a:rPr>
                        <a:t>теме</a:t>
                      </a:r>
                    </a:p>
                    <a:p>
                      <a:pPr marL="26670" indent="-26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</a:rPr>
                        <a:t>урока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Индивидуальный и дифференцированный подход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Индивидуальная, групповая, парная работа.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</a:tr>
              <a:tr h="21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Гуманно-личностная </a:t>
                      </a:r>
                      <a:r>
                        <a:rPr lang="ru-RU" sz="1200" b="1" dirty="0" smtClean="0">
                          <a:effectLst/>
                        </a:rPr>
                        <a:t>технология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 Создание ситуации успеха.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</a:tr>
              <a:tr h="21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</a:rPr>
                        <a:t>Компетентностно</a:t>
                      </a:r>
                      <a:r>
                        <a:rPr lang="ru-RU" sz="1200" b="1" dirty="0" smtClean="0">
                          <a:effectLst/>
                        </a:rPr>
                        <a:t>-ориентированное </a:t>
                      </a:r>
                      <a:r>
                        <a:rPr lang="ru-RU" sz="1200" b="1" dirty="0">
                          <a:effectLst/>
                        </a:rPr>
                        <a:t>обучение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Исследовательская работа в группах, парах.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</a:tr>
              <a:tr h="420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Информационно-коммуникативные технологии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Знакомство с новым </a:t>
                      </a:r>
                      <a:r>
                        <a:rPr lang="ru-RU" sz="1200" b="1" dirty="0" smtClean="0">
                          <a:effectLst/>
                        </a:rPr>
                        <a:t>материалом </a:t>
                      </a:r>
                      <a:r>
                        <a:rPr lang="ru-RU" sz="1200" b="1" dirty="0">
                          <a:effectLst/>
                        </a:rPr>
                        <a:t>на ПК. </a:t>
                      </a:r>
                      <a:r>
                        <a:rPr lang="ru-RU" sz="1200" b="1" dirty="0" err="1">
                          <a:effectLst/>
                        </a:rPr>
                        <a:t>Разноуровневые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effectLst/>
                        </a:rPr>
                        <a:t>задания.</a:t>
                      </a: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</a:tr>
              <a:tr h="420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Развивающее обучение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Задания на развитие обще-интеллектуальных умений:  сравнения, мышления, конкретизации, обобщения.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</a:tr>
              <a:tr h="21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Игровые технологии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Игровая ситуация.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</a:tr>
              <a:tr h="21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Проблемное  обучение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Создание проблемной ситуации.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</a:tr>
              <a:tr h="420683">
                <a:tc>
                  <a:txBody>
                    <a:bodyPr/>
                    <a:lstStyle/>
                    <a:p>
                      <a:pPr marL="26670" indent="-26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</a:rPr>
                        <a:t>Физминутка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Здоровьесберегающая</a:t>
                      </a:r>
                      <a:r>
                        <a:rPr lang="ru-RU" sz="1200" b="1" dirty="0">
                          <a:effectLst/>
                        </a:rPr>
                        <a:t> технология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Гимнастика для тела,  слуха, глаз, дыхательная; </a:t>
                      </a:r>
                      <a:r>
                        <a:rPr lang="ru-RU" sz="1200" b="1" dirty="0" smtClean="0">
                          <a:effectLst/>
                        </a:rPr>
                        <a:t>танцевально-ритмические</a:t>
                      </a:r>
                      <a:r>
                        <a:rPr lang="ru-RU" sz="1200" b="1" dirty="0">
                          <a:effectLst/>
                        </a:rPr>
                        <a:t> паузы, </a:t>
                      </a:r>
                      <a:r>
                        <a:rPr lang="ru-RU" sz="1200" b="1" dirty="0" smtClean="0">
                          <a:effectLst/>
                        </a:rPr>
                        <a:t>точечный </a:t>
                      </a:r>
                      <a:r>
                        <a:rPr lang="ru-RU" sz="1200" b="1" dirty="0">
                          <a:effectLst/>
                        </a:rPr>
                        <a:t>массаж.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</a:tr>
              <a:tr h="420683">
                <a:tc rowSpan="2">
                  <a:txBody>
                    <a:bodyPr/>
                    <a:lstStyle/>
                    <a:p>
                      <a:pPr marL="26670" indent="-26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</a:rPr>
                        <a:t>Индивидуальная </a:t>
                      </a: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</a:rPr>
                        <a:t>(</a:t>
                      </a:r>
                      <a:r>
                        <a:rPr lang="ru-RU" sz="1100" dirty="0" err="1" smtClean="0">
                          <a:solidFill>
                            <a:srgbClr val="7030A0"/>
                          </a:solidFill>
                          <a:effectLst/>
                        </a:rPr>
                        <a:t>самостоя</a:t>
                      </a: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</a:rPr>
                        <a:t>-тельная</a:t>
                      </a:r>
                      <a:r>
                        <a:rPr lang="ru-RU" sz="1100" dirty="0">
                          <a:solidFill>
                            <a:srgbClr val="7030A0"/>
                          </a:solidFill>
                          <a:effectLst/>
                        </a:rPr>
                        <a:t>) работа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Индивидуальный и дифференцированный подход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Разноуровневые</a:t>
                      </a:r>
                      <a:r>
                        <a:rPr lang="ru-RU" sz="1200" b="1" dirty="0">
                          <a:effectLst/>
                        </a:rPr>
                        <a:t> задания.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</a:tr>
              <a:tr h="361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Информационно-коммуникативные технологии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Тестирование на ПК. </a:t>
                      </a:r>
                      <a:r>
                        <a:rPr lang="ru-RU" sz="1200" b="1" dirty="0" err="1" smtClean="0">
                          <a:effectLst/>
                        </a:rPr>
                        <a:t>Разноуровневые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задания на ПК.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</a:tr>
              <a:tr h="420683">
                <a:tc rowSpan="2">
                  <a:txBody>
                    <a:bodyPr/>
                    <a:lstStyle/>
                    <a:p>
                      <a:pPr marL="26670" indent="-26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</a:rPr>
                        <a:t>Подведение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итогов </a:t>
                      </a:r>
                      <a:endParaRPr lang="ru-RU" sz="1200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26670" indent="-26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</a:rPr>
                        <a:t>урока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Педагогика сотрудничества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Коллективный вывод.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Подведение итогов в паре.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</a:tr>
              <a:tr h="21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Гуманно-личностная  </a:t>
                      </a:r>
                      <a:r>
                        <a:rPr lang="ru-RU" sz="1200" b="1" dirty="0" smtClean="0">
                          <a:effectLst/>
                        </a:rPr>
                        <a:t>технология</a:t>
                      </a: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Создание ситуации успеха.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</a:tr>
              <a:tr h="210342">
                <a:tc rowSpan="2">
                  <a:txBody>
                    <a:bodyPr/>
                    <a:lstStyle/>
                    <a:p>
                      <a:pPr marL="26670" indent="-26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</a:rPr>
                        <a:t>Рефлексия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Гуманно-личностная 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effectLst/>
                        </a:rPr>
                        <a:t>технология</a:t>
                      </a: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Создание ситуации успеха.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</a:tr>
              <a:tr h="21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Здоровьесберегающая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Тренинг «Я смог…Что получилось?»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12" marR="21812" marT="0" marB="0"/>
                </a:tc>
              </a:tr>
            </a:tbl>
          </a:graphicData>
        </a:graphic>
      </p:graphicFrame>
      <p:sp>
        <p:nvSpPr>
          <p:cNvPr id="115791" name="Rectangle 1"/>
          <p:cNvSpPr>
            <a:spLocks noChangeArrowheads="1"/>
          </p:cNvSpPr>
          <p:nvPr/>
        </p:nvSpPr>
        <p:spPr bwMode="auto">
          <a:xfrm>
            <a:off x="36274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20558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556792"/>
            <a:ext cx="7380808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играх могут быть реализованы следующие </a:t>
            </a:r>
            <a:r>
              <a:rPr lang="ru-RU" dirty="0" smtClean="0"/>
              <a:t>потребности(как со стороны учителя ,так и со стороны учителя):</a:t>
            </a:r>
            <a:endParaRPr lang="ru-RU" dirty="0"/>
          </a:p>
          <a:p>
            <a:r>
              <a:rPr lang="ru-RU" dirty="0"/>
              <a:t>- наличие собственной деятельности;</a:t>
            </a:r>
          </a:p>
          <a:p>
            <a:r>
              <a:rPr lang="ru-RU" dirty="0"/>
              <a:t>- творчество;</a:t>
            </a:r>
          </a:p>
          <a:p>
            <a:r>
              <a:rPr lang="ru-RU" dirty="0"/>
              <a:t>- общение;</a:t>
            </a:r>
          </a:p>
          <a:p>
            <a:r>
              <a:rPr lang="ru-RU" dirty="0" smtClean="0"/>
              <a:t>- </a:t>
            </a:r>
            <a:r>
              <a:rPr lang="ru-RU" dirty="0"/>
              <a:t>потребность в ином;</a:t>
            </a:r>
          </a:p>
          <a:p>
            <a:r>
              <a:rPr lang="ru-RU" dirty="0"/>
              <a:t>- самоопределение через ролевое экспериментирование;</a:t>
            </a:r>
          </a:p>
          <a:p>
            <a:r>
              <a:rPr lang="ru-RU" dirty="0"/>
              <a:t>- самоопределение через пробы деятельностей.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Игровые 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1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560840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Использование инновационных педагогических технологий как фактор профессионального   роста и успешности обучающихся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3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Обучение в</a:t>
            </a:r>
            <a:r>
              <a:rPr lang="ru-RU" dirty="0"/>
              <a:t> </a:t>
            </a:r>
            <a:r>
              <a:rPr lang="ru-RU" b="1" dirty="0"/>
              <a:t>сотрудничестве (групповая работа)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6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188913"/>
            <a:ext cx="8424862" cy="5743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578963"/>
              </a:buClr>
              <a:defRPr/>
            </a:pPr>
            <a:r>
              <a:rPr kumimoji="1" lang="ru-RU" sz="3600" b="1" kern="0" dirty="0">
                <a:solidFill>
                  <a:srgbClr val="7030A0"/>
                </a:solidFill>
                <a:latin typeface="Monotype Corsiva" pitchFamily="66" charset="0"/>
                <a:cs typeface="+mn-cs"/>
              </a:rPr>
              <a:t>Если учитель не научился анализировать факты и сознавать педагогические явления, то повторяющиеся из года в год дела кажутся ему скучными, однообразными, он теряет интерес к собственному труду…. Сущность педагогического опыта в том заключается, что перед учителем каждый год открывается что-то новое, и в стремлении постигнуть новое раскрываются его творческие силы» </a:t>
            </a:r>
          </a:p>
          <a:p>
            <a:pPr algn="ctr" eaLnBrk="0" hangingPunct="0">
              <a:spcBef>
                <a:spcPct val="20000"/>
              </a:spcBef>
              <a:buClr>
                <a:srgbClr val="578963"/>
              </a:buClr>
              <a:defRPr/>
            </a:pPr>
            <a:r>
              <a:rPr kumimoji="1" lang="ru-RU" sz="3600" b="1" kern="0" dirty="0">
                <a:solidFill>
                  <a:srgbClr val="7030A0"/>
                </a:solidFill>
                <a:latin typeface="Monotype Corsiva" pitchFamily="66" charset="0"/>
                <a:cs typeface="+mn-cs"/>
              </a:rPr>
              <a:t>                                    В.А. Сухомлинский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286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539750" y="404813"/>
            <a:ext cx="8208963" cy="5738812"/>
          </a:xfrm>
        </p:spPr>
        <p:txBody>
          <a:bodyPr>
            <a:normAutofit/>
          </a:bodyPr>
          <a:lstStyle/>
          <a:p>
            <a:pPr algn="r" eaLnBrk="1" hangingPunct="1">
              <a:buFontTx/>
              <a:buNone/>
              <a:defRPr/>
            </a:pPr>
            <a:r>
              <a:rPr kumimoji="1" lang="ru-RU" sz="2800" b="1" dirty="0">
                <a:solidFill>
                  <a:srgbClr val="004C2B"/>
                </a:solidFill>
                <a:ea typeface="+mj-ea"/>
                <a:cs typeface="+mj-cs"/>
              </a:rPr>
              <a:t>….Развивающемуся обществу нужны современно образованные, нравственные, предприимчивые люди, которые могут самостоятельно принимать ответственные решения в ситуации выбора, прогнозируя их возможные последствия, </a:t>
            </a:r>
            <a:r>
              <a:rPr kumimoji="1" lang="ru-RU" sz="2800" b="1" dirty="0" smtClean="0">
                <a:solidFill>
                  <a:srgbClr val="004C2B"/>
                </a:solidFill>
                <a:ea typeface="+mj-ea"/>
                <a:cs typeface="+mj-cs"/>
              </a:rPr>
              <a:t>способные </a:t>
            </a:r>
            <a:r>
              <a:rPr kumimoji="1" lang="ru-RU" sz="2800" b="1" dirty="0">
                <a:solidFill>
                  <a:srgbClr val="004C2B"/>
                </a:solidFill>
                <a:ea typeface="+mj-ea"/>
                <a:cs typeface="+mj-cs"/>
              </a:rPr>
              <a:t>к сотрудничеству, </a:t>
            </a:r>
            <a:r>
              <a:rPr kumimoji="1" lang="ru-RU" sz="2800" b="1" dirty="0" smtClean="0">
                <a:solidFill>
                  <a:srgbClr val="004C2B"/>
                </a:solidFill>
                <a:ea typeface="+mj-ea"/>
                <a:cs typeface="+mj-cs"/>
              </a:rPr>
              <a:t>отличающиеся </a:t>
            </a:r>
            <a:r>
              <a:rPr kumimoji="1" lang="ru-RU" sz="2800" b="1" dirty="0">
                <a:solidFill>
                  <a:srgbClr val="004C2B"/>
                </a:solidFill>
                <a:ea typeface="+mj-ea"/>
                <a:cs typeface="+mj-cs"/>
              </a:rPr>
              <a:t>мобильностью, динамизмом, конструктивностью, </a:t>
            </a:r>
            <a:r>
              <a:rPr kumimoji="1" lang="ru-RU" sz="2800" b="1" dirty="0" smtClean="0">
                <a:solidFill>
                  <a:srgbClr val="004C2B"/>
                </a:solidFill>
                <a:ea typeface="+mj-ea"/>
                <a:cs typeface="+mj-cs"/>
              </a:rPr>
              <a:t>обладающие </a:t>
            </a:r>
            <a:r>
              <a:rPr kumimoji="1" lang="ru-RU" sz="2800" b="1" dirty="0">
                <a:solidFill>
                  <a:srgbClr val="004C2B"/>
                </a:solidFill>
                <a:ea typeface="+mj-ea"/>
                <a:cs typeface="+mj-cs"/>
              </a:rPr>
              <a:t>развитым чувством ответственности за судьбу страны».</a:t>
            </a:r>
            <a:br>
              <a:rPr kumimoji="1" lang="ru-RU" sz="2800" b="1" dirty="0">
                <a:solidFill>
                  <a:srgbClr val="004C2B"/>
                </a:solidFill>
                <a:ea typeface="+mj-ea"/>
                <a:cs typeface="+mj-cs"/>
              </a:rPr>
            </a:br>
            <a:r>
              <a:rPr kumimoji="1" lang="ru-RU" sz="2800" b="1" dirty="0">
                <a:solidFill>
                  <a:srgbClr val="004C2B"/>
                </a:solidFill>
                <a:ea typeface="+mj-ea"/>
                <a:cs typeface="+mj-cs"/>
              </a:rPr>
              <a:t>                </a:t>
            </a:r>
            <a:r>
              <a:rPr kumimoji="1" lang="ru-RU" sz="3600" b="1" dirty="0">
                <a:solidFill>
                  <a:srgbClr val="004C2B"/>
                </a:solidFill>
                <a:latin typeface="Monotype Corsiva" pitchFamily="66" charset="0"/>
                <a:ea typeface="+mj-ea"/>
                <a:cs typeface="+mj-cs"/>
              </a:rPr>
              <a:t>(Концепция модернизации российского </a:t>
            </a:r>
            <a:r>
              <a:rPr kumimoji="1" lang="ru-RU" sz="3600" b="1" dirty="0" smtClean="0">
                <a:solidFill>
                  <a:srgbClr val="004C2B"/>
                </a:solidFill>
                <a:latin typeface="Monotype Corsiva" pitchFamily="66" charset="0"/>
                <a:ea typeface="+mj-ea"/>
                <a:cs typeface="+mj-cs"/>
              </a:rPr>
              <a:t>образования</a:t>
            </a:r>
            <a:r>
              <a:rPr kumimoji="1" lang="ru-RU" sz="3600" b="1" dirty="0">
                <a:solidFill>
                  <a:srgbClr val="004C2B"/>
                </a:solidFill>
                <a:latin typeface="Monotype Corsiva" pitchFamily="66" charset="0"/>
                <a:ea typeface="+mj-ea"/>
                <a:cs typeface="+mj-cs"/>
              </a:rPr>
              <a:t>)</a:t>
            </a:r>
            <a:endParaRPr lang="ru-RU" sz="3600" b="1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1026"/>
          <p:cNvSpPr>
            <a:spLocks/>
          </p:cNvSpPr>
          <p:nvPr/>
        </p:nvSpPr>
        <p:spPr bwMode="auto">
          <a:xfrm>
            <a:off x="0" y="0"/>
            <a:ext cx="9144000" cy="6705600"/>
          </a:xfrm>
          <a:custGeom>
            <a:avLst/>
            <a:gdLst>
              <a:gd name="T0" fmla="*/ 2632 w 3070"/>
              <a:gd name="T1" fmla="*/ 290 h 2902"/>
              <a:gd name="T2" fmla="*/ 2394 w 3070"/>
              <a:gd name="T3" fmla="*/ 181 h 2902"/>
              <a:gd name="T4" fmla="*/ 2136 w 3070"/>
              <a:gd name="T5" fmla="*/ 62 h 2902"/>
              <a:gd name="T6" fmla="*/ 1748 w 3070"/>
              <a:gd name="T7" fmla="*/ 42 h 2902"/>
              <a:gd name="T8" fmla="*/ 1570 w 3070"/>
              <a:gd name="T9" fmla="*/ 22 h 2902"/>
              <a:gd name="T10" fmla="*/ 1450 w 3070"/>
              <a:gd name="T11" fmla="*/ 12 h 2902"/>
              <a:gd name="T12" fmla="*/ 1351 w 3070"/>
              <a:gd name="T13" fmla="*/ 91 h 2902"/>
              <a:gd name="T14" fmla="*/ 1222 w 3070"/>
              <a:gd name="T15" fmla="*/ 161 h 2902"/>
              <a:gd name="T16" fmla="*/ 467 w 3070"/>
              <a:gd name="T17" fmla="*/ 151 h 2902"/>
              <a:gd name="T18" fmla="*/ 298 w 3070"/>
              <a:gd name="T19" fmla="*/ 171 h 2902"/>
              <a:gd name="T20" fmla="*/ 288 w 3070"/>
              <a:gd name="T21" fmla="*/ 250 h 2902"/>
              <a:gd name="T22" fmla="*/ 298 w 3070"/>
              <a:gd name="T23" fmla="*/ 330 h 2902"/>
              <a:gd name="T24" fmla="*/ 229 w 3070"/>
              <a:gd name="T25" fmla="*/ 558 h 2902"/>
              <a:gd name="T26" fmla="*/ 199 w 3070"/>
              <a:gd name="T27" fmla="*/ 846 h 2902"/>
              <a:gd name="T28" fmla="*/ 60 w 3070"/>
              <a:gd name="T29" fmla="*/ 1005 h 2902"/>
              <a:gd name="T30" fmla="*/ 20 w 3070"/>
              <a:gd name="T31" fmla="*/ 1154 h 2902"/>
              <a:gd name="T32" fmla="*/ 0 w 3070"/>
              <a:gd name="T33" fmla="*/ 1889 h 2902"/>
              <a:gd name="T34" fmla="*/ 70 w 3070"/>
              <a:gd name="T35" fmla="*/ 2127 h 2902"/>
              <a:gd name="T36" fmla="*/ 30 w 3070"/>
              <a:gd name="T37" fmla="*/ 2296 h 2902"/>
              <a:gd name="T38" fmla="*/ 120 w 3070"/>
              <a:gd name="T39" fmla="*/ 2475 h 2902"/>
              <a:gd name="T40" fmla="*/ 149 w 3070"/>
              <a:gd name="T41" fmla="*/ 2564 h 2902"/>
              <a:gd name="T42" fmla="*/ 159 w 3070"/>
              <a:gd name="T43" fmla="*/ 2594 h 2902"/>
              <a:gd name="T44" fmla="*/ 318 w 3070"/>
              <a:gd name="T45" fmla="*/ 2614 h 2902"/>
              <a:gd name="T46" fmla="*/ 517 w 3070"/>
              <a:gd name="T47" fmla="*/ 2723 h 2902"/>
              <a:gd name="T48" fmla="*/ 606 w 3070"/>
              <a:gd name="T49" fmla="*/ 2733 h 2902"/>
              <a:gd name="T50" fmla="*/ 696 w 3070"/>
              <a:gd name="T51" fmla="*/ 2783 h 2902"/>
              <a:gd name="T52" fmla="*/ 1778 w 3070"/>
              <a:gd name="T53" fmla="*/ 2852 h 2902"/>
              <a:gd name="T54" fmla="*/ 2295 w 3070"/>
              <a:gd name="T55" fmla="*/ 2902 h 2902"/>
              <a:gd name="T56" fmla="*/ 2513 w 3070"/>
              <a:gd name="T57" fmla="*/ 2763 h 2902"/>
              <a:gd name="T58" fmla="*/ 2553 w 3070"/>
              <a:gd name="T59" fmla="*/ 2624 h 2902"/>
              <a:gd name="T60" fmla="*/ 2622 w 3070"/>
              <a:gd name="T61" fmla="*/ 2366 h 2902"/>
              <a:gd name="T62" fmla="*/ 2642 w 3070"/>
              <a:gd name="T63" fmla="*/ 2306 h 2902"/>
              <a:gd name="T64" fmla="*/ 2781 w 3070"/>
              <a:gd name="T65" fmla="*/ 2276 h 2902"/>
              <a:gd name="T66" fmla="*/ 2831 w 3070"/>
              <a:gd name="T67" fmla="*/ 2157 h 2902"/>
              <a:gd name="T68" fmla="*/ 2890 w 3070"/>
              <a:gd name="T69" fmla="*/ 2078 h 2902"/>
              <a:gd name="T70" fmla="*/ 2950 w 3070"/>
              <a:gd name="T71" fmla="*/ 1859 h 2902"/>
              <a:gd name="T72" fmla="*/ 2990 w 3070"/>
              <a:gd name="T73" fmla="*/ 1581 h 2902"/>
              <a:gd name="T74" fmla="*/ 3000 w 3070"/>
              <a:gd name="T75" fmla="*/ 1233 h 2902"/>
              <a:gd name="T76" fmla="*/ 3049 w 3070"/>
              <a:gd name="T77" fmla="*/ 1015 h 2902"/>
              <a:gd name="T78" fmla="*/ 2940 w 3070"/>
              <a:gd name="T79" fmla="*/ 836 h 2902"/>
              <a:gd name="T80" fmla="*/ 2920 w 3070"/>
              <a:gd name="T81" fmla="*/ 777 h 2902"/>
              <a:gd name="T82" fmla="*/ 2900 w 3070"/>
              <a:gd name="T83" fmla="*/ 697 h 2902"/>
              <a:gd name="T84" fmla="*/ 2861 w 3070"/>
              <a:gd name="T85" fmla="*/ 548 h 2902"/>
              <a:gd name="T86" fmla="*/ 2781 w 3070"/>
              <a:gd name="T87" fmla="*/ 429 h 2902"/>
              <a:gd name="T88" fmla="*/ 2692 w 3070"/>
              <a:gd name="T89" fmla="*/ 340 h 2902"/>
              <a:gd name="T90" fmla="*/ 2632 w 3070"/>
              <a:gd name="T91" fmla="*/ 330 h 2902"/>
              <a:gd name="T92" fmla="*/ 2632 w 3070"/>
              <a:gd name="T93" fmla="*/ 290 h 2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70" h="2902">
                <a:moveTo>
                  <a:pt x="2632" y="290"/>
                </a:moveTo>
                <a:cubicBezTo>
                  <a:pt x="2171" y="3"/>
                  <a:pt x="2654" y="273"/>
                  <a:pt x="2394" y="181"/>
                </a:cubicBezTo>
                <a:cubicBezTo>
                  <a:pt x="2182" y="106"/>
                  <a:pt x="2371" y="130"/>
                  <a:pt x="2136" y="62"/>
                </a:cubicBezTo>
                <a:cubicBezTo>
                  <a:pt x="2012" y="26"/>
                  <a:pt x="1877" y="46"/>
                  <a:pt x="1748" y="42"/>
                </a:cubicBezTo>
                <a:cubicBezTo>
                  <a:pt x="1689" y="35"/>
                  <a:pt x="1629" y="28"/>
                  <a:pt x="1570" y="22"/>
                </a:cubicBezTo>
                <a:cubicBezTo>
                  <a:pt x="1530" y="18"/>
                  <a:pt x="1488" y="0"/>
                  <a:pt x="1450" y="12"/>
                </a:cubicBezTo>
                <a:cubicBezTo>
                  <a:pt x="1410" y="25"/>
                  <a:pt x="1386" y="67"/>
                  <a:pt x="1351" y="91"/>
                </a:cubicBezTo>
                <a:cubicBezTo>
                  <a:pt x="1271" y="147"/>
                  <a:pt x="1281" y="141"/>
                  <a:pt x="1222" y="161"/>
                </a:cubicBezTo>
                <a:cubicBezTo>
                  <a:pt x="970" y="133"/>
                  <a:pt x="720" y="143"/>
                  <a:pt x="467" y="151"/>
                </a:cubicBezTo>
                <a:cubicBezTo>
                  <a:pt x="413" y="169"/>
                  <a:pt x="347" y="142"/>
                  <a:pt x="298" y="171"/>
                </a:cubicBezTo>
                <a:cubicBezTo>
                  <a:pt x="275" y="185"/>
                  <a:pt x="291" y="224"/>
                  <a:pt x="288" y="250"/>
                </a:cubicBezTo>
                <a:cubicBezTo>
                  <a:pt x="291" y="277"/>
                  <a:pt x="301" y="303"/>
                  <a:pt x="298" y="330"/>
                </a:cubicBezTo>
                <a:cubicBezTo>
                  <a:pt x="290" y="399"/>
                  <a:pt x="247" y="488"/>
                  <a:pt x="229" y="558"/>
                </a:cubicBezTo>
                <a:cubicBezTo>
                  <a:pt x="217" y="654"/>
                  <a:pt x="225" y="753"/>
                  <a:pt x="199" y="846"/>
                </a:cubicBezTo>
                <a:cubicBezTo>
                  <a:pt x="188" y="887"/>
                  <a:pt x="84" y="981"/>
                  <a:pt x="60" y="1005"/>
                </a:cubicBezTo>
                <a:cubicBezTo>
                  <a:pt x="47" y="1055"/>
                  <a:pt x="33" y="1104"/>
                  <a:pt x="20" y="1154"/>
                </a:cubicBezTo>
                <a:cubicBezTo>
                  <a:pt x="32" y="1385"/>
                  <a:pt x="101" y="1687"/>
                  <a:pt x="0" y="1889"/>
                </a:cubicBezTo>
                <a:cubicBezTo>
                  <a:pt x="14" y="1986"/>
                  <a:pt x="12" y="2052"/>
                  <a:pt x="70" y="2127"/>
                </a:cubicBezTo>
                <a:cubicBezTo>
                  <a:pt x="84" y="2211"/>
                  <a:pt x="62" y="2211"/>
                  <a:pt x="30" y="2296"/>
                </a:cubicBezTo>
                <a:cubicBezTo>
                  <a:pt x="46" y="2393"/>
                  <a:pt x="48" y="2403"/>
                  <a:pt x="120" y="2475"/>
                </a:cubicBezTo>
                <a:cubicBezTo>
                  <a:pt x="138" y="2583"/>
                  <a:pt x="116" y="2495"/>
                  <a:pt x="149" y="2564"/>
                </a:cubicBezTo>
                <a:cubicBezTo>
                  <a:pt x="154" y="2573"/>
                  <a:pt x="149" y="2591"/>
                  <a:pt x="159" y="2594"/>
                </a:cubicBezTo>
                <a:cubicBezTo>
                  <a:pt x="210" y="2609"/>
                  <a:pt x="318" y="2614"/>
                  <a:pt x="318" y="2614"/>
                </a:cubicBezTo>
                <a:cubicBezTo>
                  <a:pt x="384" y="2650"/>
                  <a:pt x="447" y="2694"/>
                  <a:pt x="517" y="2723"/>
                </a:cubicBezTo>
                <a:cubicBezTo>
                  <a:pt x="545" y="2734"/>
                  <a:pt x="578" y="2723"/>
                  <a:pt x="606" y="2733"/>
                </a:cubicBezTo>
                <a:cubicBezTo>
                  <a:pt x="851" y="2815"/>
                  <a:pt x="325" y="2703"/>
                  <a:pt x="696" y="2783"/>
                </a:cubicBezTo>
                <a:cubicBezTo>
                  <a:pt x="1001" y="2849"/>
                  <a:pt x="1510" y="2844"/>
                  <a:pt x="1778" y="2852"/>
                </a:cubicBezTo>
                <a:cubicBezTo>
                  <a:pt x="1951" y="2874"/>
                  <a:pt x="2123" y="2877"/>
                  <a:pt x="2295" y="2902"/>
                </a:cubicBezTo>
                <a:cubicBezTo>
                  <a:pt x="2305" y="2896"/>
                  <a:pt x="2488" y="2798"/>
                  <a:pt x="2513" y="2763"/>
                </a:cubicBezTo>
                <a:cubicBezTo>
                  <a:pt x="2541" y="2724"/>
                  <a:pt x="2538" y="2670"/>
                  <a:pt x="2553" y="2624"/>
                </a:cubicBezTo>
                <a:cubicBezTo>
                  <a:pt x="2569" y="2332"/>
                  <a:pt x="2525" y="2537"/>
                  <a:pt x="2622" y="2366"/>
                </a:cubicBezTo>
                <a:cubicBezTo>
                  <a:pt x="2632" y="2348"/>
                  <a:pt x="2626" y="2319"/>
                  <a:pt x="2642" y="2306"/>
                </a:cubicBezTo>
                <a:cubicBezTo>
                  <a:pt x="2655" y="2296"/>
                  <a:pt x="2758" y="2280"/>
                  <a:pt x="2781" y="2276"/>
                </a:cubicBezTo>
                <a:cubicBezTo>
                  <a:pt x="2853" y="2228"/>
                  <a:pt x="2771" y="2293"/>
                  <a:pt x="2831" y="2157"/>
                </a:cubicBezTo>
                <a:cubicBezTo>
                  <a:pt x="2844" y="2127"/>
                  <a:pt x="2870" y="2104"/>
                  <a:pt x="2890" y="2078"/>
                </a:cubicBezTo>
                <a:cubicBezTo>
                  <a:pt x="2909" y="2002"/>
                  <a:pt x="2922" y="1933"/>
                  <a:pt x="2950" y="1859"/>
                </a:cubicBezTo>
                <a:cubicBezTo>
                  <a:pt x="2966" y="1767"/>
                  <a:pt x="2978" y="1674"/>
                  <a:pt x="2990" y="1581"/>
                </a:cubicBezTo>
                <a:cubicBezTo>
                  <a:pt x="2993" y="1465"/>
                  <a:pt x="2992" y="1349"/>
                  <a:pt x="3000" y="1233"/>
                </a:cubicBezTo>
                <a:cubicBezTo>
                  <a:pt x="3005" y="1159"/>
                  <a:pt x="3037" y="1088"/>
                  <a:pt x="3049" y="1015"/>
                </a:cubicBezTo>
                <a:cubicBezTo>
                  <a:pt x="3031" y="834"/>
                  <a:pt x="3070" y="988"/>
                  <a:pt x="2940" y="836"/>
                </a:cubicBezTo>
                <a:cubicBezTo>
                  <a:pt x="2926" y="820"/>
                  <a:pt x="2926" y="797"/>
                  <a:pt x="2920" y="777"/>
                </a:cubicBezTo>
                <a:cubicBezTo>
                  <a:pt x="2912" y="751"/>
                  <a:pt x="2900" y="697"/>
                  <a:pt x="2900" y="697"/>
                </a:cubicBezTo>
                <a:cubicBezTo>
                  <a:pt x="2918" y="611"/>
                  <a:pt x="2910" y="613"/>
                  <a:pt x="2861" y="548"/>
                </a:cubicBezTo>
                <a:cubicBezTo>
                  <a:pt x="2832" y="510"/>
                  <a:pt x="2811" y="466"/>
                  <a:pt x="2781" y="429"/>
                </a:cubicBezTo>
                <a:cubicBezTo>
                  <a:pt x="2755" y="396"/>
                  <a:pt x="2733" y="347"/>
                  <a:pt x="2692" y="340"/>
                </a:cubicBezTo>
                <a:cubicBezTo>
                  <a:pt x="2672" y="337"/>
                  <a:pt x="2648" y="343"/>
                  <a:pt x="2632" y="330"/>
                </a:cubicBezTo>
                <a:cubicBezTo>
                  <a:pt x="2622" y="321"/>
                  <a:pt x="2632" y="303"/>
                  <a:pt x="2632" y="290"/>
                </a:cubicBezTo>
                <a:close/>
              </a:path>
            </a:pathLst>
          </a:custGeom>
          <a:gradFill rotWithShape="0">
            <a:gsLst>
              <a:gs pos="0">
                <a:srgbClr val="FF99CC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kumimoji="1" lang="ru-RU" sz="2400">
              <a:solidFill>
                <a:srgbClr val="333333"/>
              </a:solidFill>
              <a:latin typeface="Monotype Corsiva" pitchFamily="66" charset="0"/>
              <a:cs typeface="+mn-cs"/>
            </a:endParaRPr>
          </a:p>
        </p:txBody>
      </p:sp>
      <p:pic>
        <p:nvPicPr>
          <p:cNvPr id="24579" name="Picture 1027" descr="C:\Program Files\Common Files\Microsoft Shared\Clipart\cagcat50\BD06662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5800"/>
            <a:ext cx="23622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WordArt 1028"/>
          <p:cNvSpPr>
            <a:spLocks noChangeArrowheads="1" noChangeShapeType="1" noTextEdit="1"/>
          </p:cNvSpPr>
          <p:nvPr/>
        </p:nvSpPr>
        <p:spPr bwMode="auto">
          <a:xfrm>
            <a:off x="1143000" y="990600"/>
            <a:ext cx="3644900" cy="1646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>
                <a:rot lat="1500000" lon="0" rev="0"/>
              </a:camera>
              <a:lightRig rig="legacyFlat3" dir="t"/>
            </a:scene3d>
            <a:sp3d extrusionH="121893000" prstMaterial="legacyMatte">
              <a:extrusionClr>
                <a:srgbClr val="A2FF85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Необходимо</a:t>
            </a:r>
          </a:p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создать</a:t>
            </a:r>
          </a:p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педагогическую</a:t>
            </a:r>
          </a:p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среду,</a:t>
            </a:r>
          </a:p>
        </p:txBody>
      </p:sp>
      <p:sp>
        <p:nvSpPr>
          <p:cNvPr id="24581" name="WordArt 1029"/>
          <p:cNvSpPr>
            <a:spLocks noChangeArrowheads="1" noChangeShapeType="1" noTextEdit="1"/>
          </p:cNvSpPr>
          <p:nvPr/>
        </p:nvSpPr>
        <p:spPr bwMode="auto">
          <a:xfrm rot="35105">
            <a:off x="4037013" y="385763"/>
            <a:ext cx="3486150" cy="160178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влияющую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на разные аспекты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и стороны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развития личности,</a:t>
            </a:r>
          </a:p>
        </p:txBody>
      </p:sp>
      <p:sp>
        <p:nvSpPr>
          <p:cNvPr id="24582" name="AutoShape 1030"/>
          <p:cNvSpPr>
            <a:spLocks noChangeArrowheads="1"/>
          </p:cNvSpPr>
          <p:nvPr/>
        </p:nvSpPr>
        <p:spPr bwMode="auto">
          <a:xfrm>
            <a:off x="5867400" y="4264025"/>
            <a:ext cx="3025775" cy="1804988"/>
          </a:xfrm>
          <a:prstGeom prst="wedgeRoundRectCallout">
            <a:avLst>
              <a:gd name="adj1" fmla="val -24329"/>
              <a:gd name="adj2" fmla="val -94943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7FF4D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1" lang="ru-RU" sz="2000" b="1" dirty="0">
                <a:solidFill>
                  <a:srgbClr val="333333"/>
                </a:solidFill>
                <a:latin typeface="Arial" charset="0"/>
                <a:cs typeface="+mn-cs"/>
              </a:rPr>
              <a:t>процессов, явлений, событий, свойств, законов  и закономерностей, отношений и др.</a:t>
            </a:r>
          </a:p>
        </p:txBody>
      </p:sp>
      <p:sp>
        <p:nvSpPr>
          <p:cNvPr id="24584" name="Text Box 1032"/>
          <p:cNvSpPr txBox="1">
            <a:spLocks noChangeArrowheads="1"/>
          </p:cNvSpPr>
          <p:nvPr/>
        </p:nvSpPr>
        <p:spPr bwMode="auto">
          <a:xfrm>
            <a:off x="107950" y="2590800"/>
            <a:ext cx="2808288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ru-RU" sz="2400" b="1" dirty="0">
                <a:solidFill>
                  <a:srgbClr val="0000CC"/>
                </a:solidFill>
                <a:latin typeface="Arial" charset="0"/>
                <a:cs typeface="+mn-cs"/>
              </a:rPr>
              <a:t>Создать условия для появления у учащихся мотива к </a:t>
            </a:r>
            <a:r>
              <a:rPr kumimoji="1" lang="ru-RU" sz="2400" b="1" dirty="0" err="1">
                <a:solidFill>
                  <a:srgbClr val="0000CC"/>
                </a:solidFill>
                <a:latin typeface="Arial" charset="0"/>
                <a:cs typeface="+mn-cs"/>
              </a:rPr>
              <a:t>самоизменению</a:t>
            </a:r>
            <a:r>
              <a:rPr kumimoji="1" lang="ru-RU" sz="2400" b="1" dirty="0">
                <a:solidFill>
                  <a:srgbClr val="0000CC"/>
                </a:solidFill>
                <a:latin typeface="Arial" charset="0"/>
                <a:cs typeface="+mn-cs"/>
              </a:rPr>
              <a:t>, личностному росту</a:t>
            </a:r>
          </a:p>
        </p:txBody>
      </p:sp>
      <p:sp>
        <p:nvSpPr>
          <p:cNvPr id="24585" name="Text Box 1033"/>
          <p:cNvSpPr txBox="1">
            <a:spLocks noChangeArrowheads="1"/>
          </p:cNvSpPr>
          <p:nvPr/>
        </p:nvSpPr>
        <p:spPr bwMode="auto">
          <a:xfrm>
            <a:off x="2765426" y="4414041"/>
            <a:ext cx="3014662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ru-RU" sz="2400" b="1" dirty="0">
                <a:solidFill>
                  <a:srgbClr val="7030A0"/>
                </a:solidFill>
                <a:latin typeface="Arial" charset="0"/>
                <a:cs typeface="+mn-cs"/>
              </a:rPr>
              <a:t>Создать условия для возможности к реализации «Я – концепции» («Я – могу» - «я – хочу» - «я – нравлюсь»)</a:t>
            </a:r>
          </a:p>
        </p:txBody>
      </p:sp>
      <p:sp>
        <p:nvSpPr>
          <p:cNvPr id="24586" name="Text Box 1034"/>
          <p:cNvSpPr txBox="1">
            <a:spLocks noChangeArrowheads="1"/>
          </p:cNvSpPr>
          <p:nvPr/>
        </p:nvSpPr>
        <p:spPr bwMode="auto">
          <a:xfrm>
            <a:off x="3563938" y="2286000"/>
            <a:ext cx="4824412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ru-RU" sz="2400" b="1" dirty="0">
                <a:solidFill>
                  <a:srgbClr val="0000CC"/>
                </a:solidFill>
                <a:latin typeface="Arial" charset="0"/>
                <a:cs typeface="+mn-cs"/>
              </a:rPr>
              <a:t>Создать условия для приобретения учащимися средств познания и исследования мира</a:t>
            </a:r>
          </a:p>
        </p:txBody>
      </p:sp>
    </p:spTree>
    <p:extLst>
      <p:ext uri="{BB962C8B-B14F-4D97-AF65-F5344CB8AC3E}">
        <p14:creationId xmlns:p14="http://schemas.microsoft.com/office/powerpoint/2010/main" val="14652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2" grpId="0" animBg="1" autoUpdateAnimBg="0"/>
      <p:bldP spid="24584" grpId="0" autoUpdateAnimBg="0"/>
      <p:bldP spid="24585" grpId="0" autoUpdateAnimBg="0"/>
      <p:bldP spid="2458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 </a:t>
            </a:r>
            <a:endParaRPr lang="ru-RU" sz="2800" dirty="0"/>
          </a:p>
          <a:p>
            <a:r>
              <a:rPr lang="ru-RU" sz="2800" dirty="0"/>
              <a:t>Педагогическая инновация — это нововведение в области педагогики, целенаправленное прогрессивное изменение, вносящее в образовательную среду стабильные элементы (новшества), улучшающие характеристики, как отдельных ее компонентов, так и самой образовательной системы в целом.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0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260350"/>
            <a:ext cx="8569325" cy="591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5400" b="1" kern="0" dirty="0">
                <a:solidFill>
                  <a:srgbClr val="7030A0"/>
                </a:solidFill>
                <a:latin typeface="Monotype Corsiva" pitchFamily="66" charset="0"/>
                <a:ea typeface="+mj-ea"/>
                <a:cs typeface="+mj-cs"/>
              </a:rPr>
              <a:t>Современные педагогические технологии  </a:t>
            </a:r>
            <a:r>
              <a:rPr kumimoji="1" lang="ru-RU" sz="4400" b="1" kern="0" dirty="0">
                <a:solidFill>
                  <a:srgbClr val="004C2B"/>
                </a:solidFill>
                <a:latin typeface="Times New Roman"/>
                <a:ea typeface="+mj-ea"/>
                <a:cs typeface="+mj-cs"/>
              </a:rPr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5400" b="1" kern="0" dirty="0">
                <a:solidFill>
                  <a:srgbClr val="FF0000"/>
                </a:solidFill>
                <a:latin typeface="Times New Roman"/>
              </a:rPr>
              <a:t>это набор операций по конструированию знаний, умений, навыков и отношений в соответствии с поставленными целями</a:t>
            </a:r>
            <a:endParaRPr lang="ru-RU" sz="54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image00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614" y="116632"/>
            <a:ext cx="846784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21014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Технология проблемного обучения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D:\Desktop\image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98" y="1196752"/>
            <a:ext cx="5906988" cy="799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1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Desktop\image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75"/>
            <a:ext cx="8934450" cy="508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5349115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ЗУН – знания, умения, навыки</a:t>
            </a:r>
            <a:endParaRPr lang="ru-RU" dirty="0"/>
          </a:p>
          <a:p>
            <a:r>
              <a:rPr lang="ru-RU" i="1" dirty="0"/>
              <a:t>СУД – способы умственной деятельности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3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378</TotalTime>
  <Words>856</Words>
  <Application>Microsoft Office PowerPoint</Application>
  <PresentationFormat>Экран (4:3)</PresentationFormat>
  <Paragraphs>157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 </vt:lpstr>
      <vt:lpstr>Использование инновационных педагогических технологий как фактор профессионального   роста и успешности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проблемного обучения</vt:lpstr>
      <vt:lpstr>Презентация PowerPoint</vt:lpstr>
      <vt:lpstr>П.О. дает возможность</vt:lpstr>
      <vt:lpstr>  </vt:lpstr>
      <vt:lpstr>Технология «Портфолио»</vt:lpstr>
      <vt:lpstr>ключевые компетенции и компетентности обучающегося и педагога как современного человека XXI века (Дутко Н.П.). </vt:lpstr>
      <vt:lpstr>Информационные технологии</vt:lpstr>
      <vt:lpstr>Презентация PowerPoint</vt:lpstr>
      <vt:lpstr>Уровень сформированности информационной культуры учителя определяется: </vt:lpstr>
      <vt:lpstr>Презентация PowerPoint</vt:lpstr>
      <vt:lpstr>Презентация PowerPoint</vt:lpstr>
      <vt:lpstr>Игровые технологии</vt:lpstr>
      <vt:lpstr>Обучение в сотрудничестве (групповая работа)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инновационных педагогических технологий как фактор профессионального роста и успешности обучающихся</dc:title>
  <dc:creator>Анастасия Андреевна</dc:creator>
  <cp:lastModifiedBy>Фонягина Анастасия Андреевна</cp:lastModifiedBy>
  <cp:revision>26</cp:revision>
  <dcterms:created xsi:type="dcterms:W3CDTF">2014-03-25T09:06:26Z</dcterms:created>
  <dcterms:modified xsi:type="dcterms:W3CDTF">2015-09-29T06:38:11Z</dcterms:modified>
</cp:coreProperties>
</file>