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2" r:id="rId2"/>
    <p:sldId id="256" r:id="rId3"/>
    <p:sldId id="276" r:id="rId4"/>
    <p:sldId id="323" r:id="rId5"/>
    <p:sldId id="324" r:id="rId6"/>
    <p:sldId id="335" r:id="rId7"/>
    <p:sldId id="332" r:id="rId8"/>
    <p:sldId id="325" r:id="rId9"/>
    <p:sldId id="333" r:id="rId10"/>
    <p:sldId id="334" r:id="rId11"/>
    <p:sldId id="328" r:id="rId12"/>
    <p:sldId id="331" r:id="rId13"/>
    <p:sldId id="33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94B1648-ADD3-4785-8BCC-62550273140F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F9937D7-280C-4122-92D8-EC6B22A76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B261A0-598F-46A8-A6A6-BB2BD3E4B26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C3C8518-D38E-472D-8962-DE06FDF23A4C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01EBD6-5F5E-4B72-AAD0-BE46A03E9ADF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58A3A9-B4FF-42DA-805C-BAA517D68801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07DA9C-508A-4C1F-8DA7-CD174F14C34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FE786F-A96C-4DD8-B6ED-CB9ED75E5C5A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26D498-6E4B-40D3-A495-3CD294D4844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07DA9C-508A-4C1F-8DA7-CD174F14C345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4CDAA-5890-468B-8BC1-0B2D8BC6954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8EDF8-F764-4555-99FD-FDB66E1E510A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05DAD-7BFB-49BC-8A1F-CAF468E15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A5D4-58A1-47F6-B547-A1C951B67597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384C-08EB-408D-A2B2-DB499CAC2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8C49C-8CD8-4CBC-B614-556C6E8985A1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DDCC-6737-4867-815C-A88937C1D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FFFF4D-0B3C-4380-9743-E4EF6B5BFD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ACBD-AD17-4AB5-8004-17DFC85908D7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B898-C2C6-4D41-A822-BD2D95A601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359BD-F5CA-4821-B6AB-90638EF7AA43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BA643-C411-4605-B832-40FAE792C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BBA4-BBAD-4F86-B747-2B1CB6F8B553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B848-C909-42CE-884A-086780538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8A25-89E6-481A-9A34-5D0933CE8EFE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3AFC2-7145-4B14-A805-07697959F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43D70-A7AA-4E45-82F9-16E159B75372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3C630-AE19-43DC-8C32-F39F3C1CD9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7ACD5-283B-474A-BBD3-DAB0ADC0FAAD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52F75-1C5A-446E-9AC4-A6AA06E17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2F14B-C83F-4D57-BB56-CE2E7CC3F30B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7464A-2760-4869-8165-1C99EDCE0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62B3-FC4A-4700-B690-E3FA9449EEAA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A8DDC-575C-4507-A29E-E539033FE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AE5D8A-B04C-4A64-89FB-D1507478DE52}" type="datetimeFigureOut">
              <a:rPr lang="ru-RU"/>
              <a:pPr>
                <a:defRPr/>
              </a:pPr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BDC3A6-12AF-4A20-91BE-DF54AFD30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3&amp;text=%D1%83%D1%87%D0%B5%D0%B1%D0%BD%D0%B8%D0%BA%D0%B8%20%D0%BF%D0%BE%20%D1%80%D1%83%D1%81%D1%81%D0%BA%D0%BE%D0%BC%D1%83%20%D1%8F%D0%B7%D1%8B%D0%BA%D1%83%205%20%D0%BA%D0%BB%D0%B0%D1%81%D1%81%20%D1%84%D0%B3%D0%BE%D1%81&amp;img_url=http://schools.keldysh.ru/sch148/images/C41-32.jpg&amp;pos=116&amp;uinfo=sw-1343-sh-614-fw-1118-fh-44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5&amp;text=%D1%83%D1%87%D0%B5%D0%B1%D0%BD%D0%B8%D0%BA%D0%B8%20%D0%BF%D0%BE%20%D1%80%D1%83%D1%81%D1%81%D0%BA%D0%BE%D0%BC%D1%83%20%D1%8F%D0%B7%D1%8B%D0%BA%D1%83%20%D1%81%D1%82%D0%B0%D1%80%D1%88%D0%B5%D0%B5%20%D0%BF%D0%BE%D0%BA%D0%BE%D0%BB%D0%B5%D0%BD%D0%B8%D0%B5%20%D1%84%D0%B3%D0%BE%D1%81&amp;img_url=http://school1980.mosuzedu.ru/standart/img/stand%20nach%20shcola.jpg&amp;pos=164&amp;uinfo=sw-1343-sh-614-fw-1118-fh-448-pd-1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hyperlink" Target="http://images.yandex.ru/yandsearch?p=1&amp;text=%D1%83%D1%87%D0%B5%D0%B1%D0%BD%D0%B8%D0%BA%D0%B8%20%D0%BF%D0%BE%20%D1%80%D1%83%D1%81%D1%81%D0%BA%D0%BE%D0%BC%D1%83%20%D1%8F%D0%B7%D1%8B%D0%BA%D1%83%20%D1%81%D1%82%D0%B0%D1%80%D1%88%D0%B5%D0%B5%20%D0%BF%D0%BE%D0%BA%D0%BE%D0%BB%D0%B5%D0%BD%D0%B8%D0%B5%20%D1%84%D0%B3%D0%BE%D1%81&amp;img_url=http://150pr-schapovo-school.edusite.ru/images/fgos_logo.gif&amp;pos=45&amp;uinfo=sw-1343-sh-614-fw-1118-fh-448-pd-1&amp;rpt=simage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24" descr="http://im3-tub-ru.yandex.net/i?id=63707666-45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15313" y="5715000"/>
            <a:ext cx="7143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pPr algn="r">
              <a:buNone/>
            </a:pPr>
            <a:r>
              <a:rPr lang="ru-RU" sz="2400" dirty="0" smtClean="0"/>
              <a:t> 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всех…знаний и умений самым  </a:t>
            </a:r>
          </a:p>
          <a:p>
            <a:pPr algn="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                                          важным, самым необходимым </a:t>
            </a:r>
          </a:p>
          <a:p>
            <a:pPr algn="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для жизненной деятельности является,</a:t>
            </a:r>
          </a:p>
          <a:p>
            <a:pPr algn="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конечно, умение ясно, понятно,</a:t>
            </a:r>
          </a:p>
          <a:p>
            <a:pPr algn="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красиво говорить на своём языке.</a:t>
            </a:r>
          </a:p>
          <a:p>
            <a:pPr algn="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                                                                                                                                                  В.И. Чернышёв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6500813" cy="71437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/>
              <a:t>Технологии</a:t>
            </a:r>
            <a:r>
              <a:rPr lang="ru-RU" b="1" dirty="0" smtClean="0"/>
              <a:t>: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endParaRPr lang="ru-RU" b="1" dirty="0" smtClean="0">
              <a:solidFill>
                <a:srgbClr val="FFFF00"/>
              </a:solidFill>
            </a:endParaRPr>
          </a:p>
        </p:txBody>
      </p:sp>
      <p:sp>
        <p:nvSpPr>
          <p:cNvPr id="11267" name="Объект 3"/>
          <p:cNvSpPr>
            <a:spLocks noGrp="1"/>
          </p:cNvSpPr>
          <p:nvPr>
            <p:ph sz="half" idx="2"/>
          </p:nvPr>
        </p:nvSpPr>
        <p:spPr>
          <a:xfrm>
            <a:off x="1928813" y="1500188"/>
            <a:ext cx="7072312" cy="46259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личностно-ориентированные</a:t>
            </a:r>
          </a:p>
          <a:p>
            <a:pPr eaLnBrk="1" hangingPunct="1"/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</a:rPr>
              <a:t>здоровьесберегающие</a:t>
            </a:r>
            <a:endParaRPr lang="ru-RU" sz="3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развивающие</a:t>
            </a:r>
          </a:p>
          <a:p>
            <a:pPr eaLnBrk="1" hangingPunct="1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информационно-коммуникативные</a:t>
            </a:r>
          </a:p>
          <a:p>
            <a:pPr eaLnBrk="1" hangingPunct="1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игровые</a:t>
            </a:r>
          </a:p>
          <a:p>
            <a:pPr eaLnBrk="1" hangingPunct="1"/>
            <a:endParaRPr lang="ru-RU" sz="36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eaLnBrk="1" hangingPunct="1"/>
            <a:endParaRPr lang="ru-RU" sz="2200" b="1" dirty="0" smtClean="0"/>
          </a:p>
          <a:p>
            <a:pPr eaLnBrk="1" hangingPunct="1"/>
            <a:endParaRPr lang="ru-RU" sz="2000" b="1" dirty="0" smtClean="0"/>
          </a:p>
        </p:txBody>
      </p:sp>
      <p:pic>
        <p:nvPicPr>
          <p:cNvPr id="11268" name="Picture 3" descr="C:\Users\Q\Pictures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875" y="1571625"/>
            <a:ext cx="1857375" cy="2428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87824" y="1700808"/>
            <a:ext cx="3276600" cy="230505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Комплекс методов и приемов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3059113" y="1628775"/>
            <a:ext cx="288925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692275" y="332656"/>
            <a:ext cx="2159000" cy="12961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Дыхательная гимнастика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Артикуляционная  гимнастика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Развитие  пальцевой моторики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9750" y="2133600"/>
            <a:ext cx="1871663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Диагностика речевого развития  </a:t>
            </a:r>
            <a:endParaRPr lang="ru-RU" sz="14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92725" y="549275"/>
            <a:ext cx="23749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Игровые ситуации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Инсценировки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Игры-драматизации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81400" y="4868863"/>
            <a:ext cx="1981200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Исследовательская работа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11863" y="3933825"/>
            <a:ext cx="2232025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Интервью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 </a:t>
            </a:r>
            <a:r>
              <a:rPr lang="ru-RU" sz="1400" b="1" dirty="0" smtClean="0"/>
              <a:t>Личный дневник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088" y="3933825"/>
            <a:ext cx="230505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Системный подход к написанию сочинений и изложений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32588" y="2133600"/>
            <a:ext cx="2016125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Коллективное сочинение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/>
              <a:t>Игра-рисование</a:t>
            </a:r>
            <a:endParaRPr lang="ru-RU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411413" y="2708275"/>
            <a:ext cx="5048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203575" y="3860800"/>
            <a:ext cx="4318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572000" y="4076700"/>
            <a:ext cx="0" cy="720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80063" y="3789363"/>
            <a:ext cx="360362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31" idx="1"/>
          </p:cNvCxnSpPr>
          <p:nvPr/>
        </p:nvCxnSpPr>
        <p:spPr>
          <a:xfrm flipV="1">
            <a:off x="6227763" y="2692400"/>
            <a:ext cx="504825" cy="15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5795963" y="1628775"/>
            <a:ext cx="431800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600" b="1" i="1"/>
              <a:t>Речь тесно связана с другими психическими процессами:</a:t>
            </a:r>
          </a:p>
          <a:p>
            <a:pPr algn="ctr">
              <a:buFont typeface="Wingdings" pitchFamily="2" charset="2"/>
              <a:buNone/>
            </a:pPr>
            <a:endParaRPr lang="ru-RU" sz="2600" b="1" i="1"/>
          </a:p>
          <a:p>
            <a:r>
              <a:rPr lang="ru-RU" sz="2600"/>
              <a:t>Восприятием</a:t>
            </a:r>
          </a:p>
          <a:p>
            <a:r>
              <a:rPr lang="ru-RU" sz="2600"/>
              <a:t>Запоминанием</a:t>
            </a:r>
          </a:p>
          <a:p>
            <a:r>
              <a:rPr lang="ru-RU" sz="2600"/>
              <a:t>Воспроизведением.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6463" y="1628775"/>
            <a:ext cx="4038600" cy="4525963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ru-RU" sz="2600" b="1"/>
              <a:t>Виды речевой деятельности</a:t>
            </a:r>
            <a:r>
              <a:rPr lang="ru-RU" sz="2600"/>
              <a:t>:</a:t>
            </a:r>
          </a:p>
          <a:p>
            <a:pPr>
              <a:buFont typeface="Wingdings" pitchFamily="2" charset="2"/>
              <a:buNone/>
            </a:pPr>
            <a:endParaRPr lang="ru-RU" sz="2600"/>
          </a:p>
          <a:p>
            <a:pPr algn="ctr"/>
            <a:r>
              <a:rPr lang="ru-RU" sz="2600"/>
              <a:t>Внешняя (устная)</a:t>
            </a:r>
          </a:p>
          <a:p>
            <a:pPr algn="ctr"/>
            <a:r>
              <a:rPr lang="ru-RU" sz="2600"/>
              <a:t>Внутренняя (письменная)</a:t>
            </a:r>
          </a:p>
        </p:txBody>
      </p:sp>
      <p:pic>
        <p:nvPicPr>
          <p:cNvPr id="19466" name="Picture 10" descr="анимация шапка магистр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549275"/>
            <a:ext cx="1905000" cy="971550"/>
          </a:xfrm>
          <a:prstGeom prst="rect">
            <a:avLst/>
          </a:prstGeom>
          <a:noFill/>
        </p:spPr>
      </p:pic>
      <p:pic>
        <p:nvPicPr>
          <p:cNvPr id="19469" name="Picture 13" descr="анимация шапка магистр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49275"/>
            <a:ext cx="190500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7777112" cy="1081087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Для </a:t>
            </a:r>
            <a:r>
              <a:rPr lang="ru-RU" sz="3200" b="1" dirty="0" smtClean="0"/>
              <a:t>ребёнка хорошая речь – залог успешного обучения и развития.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spcBef>
                <a:spcPct val="0"/>
              </a:spcBef>
              <a:buFont typeface="Wingdings" pitchFamily="2" charset="2"/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folHlink"/>
                </a:solidFill>
              </a:rPr>
              <a:t>«Язык не может быть плохим или хорошим…Ведь язык – это только зеркало. То самое зеркало, на которое глупо пенять.»</a:t>
            </a:r>
            <a:r>
              <a:rPr lang="ru-RU" sz="1700" dirty="0" smtClean="0"/>
              <a:t>         </a:t>
            </a:r>
            <a:r>
              <a:rPr lang="ru-RU" sz="1300" dirty="0" smtClean="0"/>
              <a:t>С.Довлатов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34820" name="Рисунок 3" descr="school28kzn_ucoz_ru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3284984"/>
            <a:ext cx="3168650" cy="2376487"/>
          </a:xfrm>
          <a:prstGeom prst="rect">
            <a:avLst/>
          </a:prstGeom>
          <a:noFill/>
          <a:ln w="5080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847013" cy="2519362"/>
          </a:xfrm>
        </p:spPr>
        <p:txBody>
          <a:bodyPr/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Решение проблем преемственности в  развитии речи учащихся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при  внедрении ФГОС»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6338"/>
            <a:ext cx="6872288" cy="1922462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100" name="Picture 8" descr="http://im5-tub-ru.yandex.net/i?id=472823456-2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142875"/>
            <a:ext cx="28575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2" descr="http://im5-tub-ru.yandex.net/i?id=50503128-1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72375" y="5357813"/>
            <a:ext cx="1190625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Объект 5" descr="C:\Users\Q\AppData\Local\Microsoft\Windows\Temporary Internet Files\Content.Word\пр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 rot="20318959">
            <a:off x="468313" y="1484313"/>
            <a:ext cx="2286000" cy="2924175"/>
          </a:xfrm>
          <a:noFill/>
        </p:spPr>
      </p:pic>
      <p:pic>
        <p:nvPicPr>
          <p:cNvPr id="6149" name="Рисунок 6" descr="C:\Users\Q\AppData\Local\Microsoft\Windows\Temporary Internet Files\Content.Word\пр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1086553">
            <a:off x="2190750" y="3598863"/>
            <a:ext cx="2124075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Компетенция в переводе с латинского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competentia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означает круг вопросов, в которых человек хорошо осведомлен, обладает познаниями и опытом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250825" y="188912"/>
            <a:ext cx="6769100" cy="1439888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>Три </a:t>
            </a:r>
            <a:r>
              <a:rPr lang="ru-RU" sz="2800" b="1" dirty="0" smtClean="0">
                <a:solidFill>
                  <a:srgbClr val="7030A0"/>
                </a:solidFill>
              </a:rPr>
              <a:t>сквозные содержательные </a:t>
            </a:r>
            <a:r>
              <a:rPr lang="ru-RU" sz="2800" b="1" dirty="0" smtClean="0">
                <a:solidFill>
                  <a:srgbClr val="7030A0"/>
                </a:solidFill>
              </a:rPr>
              <a:t>линии в УМК «Начальная школа 21 века»</a:t>
            </a:r>
            <a:endParaRPr lang="ru-RU" sz="4000" dirty="0" smtClean="0">
              <a:solidFill>
                <a:srgbClr val="7030A0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57188" y="1600200"/>
            <a:ext cx="8501062" cy="4525963"/>
          </a:xfrm>
        </p:spPr>
        <p:txBody>
          <a:bodyPr/>
          <a:lstStyle/>
          <a:p>
            <a:r>
              <a:rPr lang="ru-RU" b="1" dirty="0" smtClean="0"/>
              <a:t>содержание, обеспечивающее формирование коммуникативной компетенции; </a:t>
            </a:r>
          </a:p>
          <a:p>
            <a:r>
              <a:rPr lang="ru-RU" b="1" dirty="0" smtClean="0"/>
              <a:t>содержание, обеспечивающее формирование языковой и лингвистической компетенции; </a:t>
            </a:r>
          </a:p>
          <a:p>
            <a:r>
              <a:rPr lang="ru-RU" b="1" dirty="0" smtClean="0"/>
              <a:t>содержание, обеспечивающее формирование </a:t>
            </a:r>
            <a:r>
              <a:rPr lang="ru-RU" b="1" dirty="0" err="1" smtClean="0"/>
              <a:t>культуроведческой</a:t>
            </a:r>
            <a:r>
              <a:rPr lang="ru-RU" b="1" dirty="0" smtClean="0"/>
              <a:t> компетенции. </a:t>
            </a:r>
          </a:p>
          <a:p>
            <a:pPr>
              <a:buFont typeface="Arial" charset="0"/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987824" y="1700808"/>
            <a:ext cx="3276600" cy="230505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Учебник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реализует коммуникативно-когнитивный подход в обучении, что означает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3059113" y="1628775"/>
            <a:ext cx="288925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1692275" y="476250"/>
            <a:ext cx="2159000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овладение различными видами трансформации </a:t>
            </a:r>
            <a:r>
              <a:rPr lang="ru-RU" sz="1400" b="1" dirty="0" smtClean="0"/>
              <a:t>текста</a:t>
            </a:r>
            <a:endParaRPr lang="ru-RU" sz="1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39750" y="2133600"/>
            <a:ext cx="1871663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интеграцию процесса изучения системы языка и процесса речевого развития ученика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92725" y="549275"/>
            <a:ext cx="2374900" cy="1079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ориентацию на текст как на центральную единицу обучения и результат изучения предмета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581400" y="4868863"/>
            <a:ext cx="1981200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развитие мыслительных способностей учащихся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011863" y="3933825"/>
            <a:ext cx="2232025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формирование познавательных и коммуникативных универсальных учебных действий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7088" y="3933825"/>
            <a:ext cx="2305050" cy="1150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применение приобретенных знаний, умений и навыков в повседневной жизни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732588" y="2133600"/>
            <a:ext cx="2016125" cy="11160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развитие умения рассуждать, выдвигать гипотезы, решать проблемы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2411413" y="2708275"/>
            <a:ext cx="50482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203575" y="3860800"/>
            <a:ext cx="431800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572000" y="4076700"/>
            <a:ext cx="0" cy="7207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580063" y="3789363"/>
            <a:ext cx="360362" cy="6477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31" idx="1"/>
          </p:cNvCxnSpPr>
          <p:nvPr/>
        </p:nvCxnSpPr>
        <p:spPr>
          <a:xfrm flipV="1">
            <a:off x="6227763" y="2692400"/>
            <a:ext cx="504825" cy="158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5795963" y="1628775"/>
            <a:ext cx="431800" cy="431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1187450" y="260350"/>
            <a:ext cx="4679950" cy="922338"/>
          </a:xfr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/>
          </a:gradFill>
        </p:spPr>
        <p:txBody>
          <a:bodyPr/>
          <a:lstStyle/>
          <a:p>
            <a:pPr eaLnBrk="1" hangingPunct="1"/>
            <a:r>
              <a:rPr lang="ru-RU" sz="3200" b="1" smtClean="0"/>
              <a:t>Роль текста в УМК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b="1" smtClean="0"/>
              <a:t>Текст</a:t>
            </a:r>
            <a:r>
              <a:rPr lang="ru-RU" sz="3600" smtClean="0"/>
              <a:t>  </a:t>
            </a:r>
            <a:r>
              <a:rPr lang="ru-RU" sz="2400" smtClean="0"/>
              <a:t>не только объект языкового и речеведческого анализа, но и </a:t>
            </a:r>
            <a:endParaRPr lang="ru-RU" sz="2400" b="1" smtClean="0"/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-образец  для создания собственного речевого произведения  с учётом всех социальных и прагматических факторов (особенностей ситуации и сферы общения, культурно-исторических фоновых знаний); </a:t>
            </a:r>
            <a:endParaRPr lang="ru-RU" sz="2400" b="1" smtClean="0"/>
          </a:p>
          <a:p>
            <a:pPr algn="just" eaLnBrk="1" hangingPunct="1">
              <a:buFont typeface="Arial" charset="0"/>
              <a:buNone/>
            </a:pPr>
            <a:r>
              <a:rPr lang="ru-RU" sz="2400" smtClean="0"/>
              <a:t>-текст задаёт предметную сторону речевого высказывания, является одним из средств создания ситуаций, на основе которых происходит реальное речевое общение. </a:t>
            </a:r>
            <a:endParaRPr lang="ru-RU" sz="2400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609116/img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8722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67744" y="1916832"/>
            <a:ext cx="64807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Круглый стол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err="1" smtClean="0">
                <a:solidFill>
                  <a:srgbClr val="002060"/>
                </a:solidFill>
              </a:rPr>
              <a:t>Коммуникативно-деятельностный</a:t>
            </a:r>
            <a:r>
              <a:rPr lang="ru-RU" sz="2400" dirty="0" smtClean="0">
                <a:solidFill>
                  <a:srgbClr val="002060"/>
                </a:solidFill>
              </a:rPr>
              <a:t>  подход в современной </a:t>
            </a:r>
            <a:r>
              <a:rPr lang="ru-RU" sz="2400" dirty="0" smtClean="0">
                <a:solidFill>
                  <a:srgbClr val="002060"/>
                </a:solidFill>
              </a:rPr>
              <a:t>учебно-методической </a:t>
            </a:r>
            <a:r>
              <a:rPr lang="ru-RU" sz="2400" dirty="0" smtClean="0">
                <a:solidFill>
                  <a:srgbClr val="002060"/>
                </a:solidFill>
              </a:rPr>
              <a:t>литературе по развитию речи»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Интерактивная игра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«</a:t>
            </a:r>
            <a:r>
              <a:rPr lang="ru-RU" sz="2400" dirty="0" smtClean="0">
                <a:solidFill>
                  <a:srgbClr val="002060"/>
                </a:solidFill>
              </a:rPr>
              <a:t>Технологии формирования коммуникативной </a:t>
            </a:r>
            <a:r>
              <a:rPr lang="ru-RU" sz="2400" dirty="0" smtClean="0">
                <a:solidFill>
                  <a:srgbClr val="002060"/>
                </a:solidFill>
              </a:rPr>
              <a:t>компетенции </a:t>
            </a:r>
            <a:r>
              <a:rPr lang="ru-RU" sz="2400" dirty="0" smtClean="0">
                <a:solidFill>
                  <a:srgbClr val="002060"/>
                </a:solidFill>
              </a:rPr>
              <a:t>учащихся на уроках развития речи»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Методический день </a:t>
            </a:r>
            <a:r>
              <a:rPr lang="ru-RU" sz="2400" dirty="0" smtClean="0">
                <a:solidFill>
                  <a:srgbClr val="002060"/>
                </a:solidFill>
              </a:rPr>
              <a:t>«Системный подход к формированию </a:t>
            </a:r>
            <a:r>
              <a:rPr lang="ru-RU" sz="2400" dirty="0" smtClean="0">
                <a:solidFill>
                  <a:srgbClr val="002060"/>
                </a:solidFill>
              </a:rPr>
              <a:t>развивающей </a:t>
            </a:r>
            <a:r>
              <a:rPr lang="ru-RU" sz="2400" dirty="0" smtClean="0">
                <a:solidFill>
                  <a:srgbClr val="002060"/>
                </a:solidFill>
              </a:rPr>
              <a:t>речевой среды гимназии»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2400" u="sng" dirty="0">
                <a:solidFill>
                  <a:schemeClr val="accent2"/>
                </a:solidFill>
              </a:rPr>
              <a:t/>
            </a:r>
            <a:br>
              <a:rPr lang="ru-RU" sz="2400" u="sng" dirty="0">
                <a:solidFill>
                  <a:schemeClr val="accent2"/>
                </a:solidFill>
              </a:rPr>
            </a:br>
            <a:r>
              <a:rPr lang="ru-RU" sz="3200" b="1" u="sng" dirty="0">
                <a:solidFill>
                  <a:srgbClr val="FFFF00"/>
                </a:solidFill>
              </a:rPr>
              <a:t>Организация системы работы по развитию речи</a:t>
            </a:r>
            <a:r>
              <a:rPr lang="ru-RU" sz="3200" b="1" dirty="0">
                <a:solidFill>
                  <a:srgbClr val="FFFF00"/>
                </a:solidFill>
              </a:rPr>
              <a:t/>
            </a:r>
            <a:br>
              <a:rPr lang="ru-RU" sz="3200" b="1" dirty="0">
                <a:solidFill>
                  <a:srgbClr val="FFFF00"/>
                </a:solidFill>
              </a:rPr>
            </a:br>
            <a:r>
              <a:rPr lang="ru-RU" sz="2400" b="1" dirty="0">
                <a:solidFill>
                  <a:srgbClr val="0066FF"/>
                </a:solidFill>
              </a:rPr>
              <a:t/>
            </a:r>
            <a:br>
              <a:rPr lang="ru-RU" sz="2400" b="1" dirty="0">
                <a:solidFill>
                  <a:srgbClr val="0066FF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435600" y="1557338"/>
            <a:ext cx="2160588" cy="10795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0"/>
              <a:t>Внеурочная</a:t>
            </a:r>
          </a:p>
          <a:p>
            <a:pPr algn="ctr"/>
            <a:r>
              <a:rPr lang="ru-RU" i="0"/>
              <a:t>работа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2051050" y="3716338"/>
            <a:ext cx="1871663" cy="10795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0"/>
              <a:t>Внеклассная </a:t>
            </a:r>
          </a:p>
          <a:p>
            <a:pPr algn="ctr"/>
            <a:r>
              <a:rPr lang="ru-RU" i="0"/>
              <a:t>работа</a:t>
            </a: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6227763" y="4005263"/>
            <a:ext cx="1871662" cy="1081087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0"/>
              <a:t>Кружковая </a:t>
            </a:r>
          </a:p>
          <a:p>
            <a:pPr algn="ctr"/>
            <a:r>
              <a:rPr lang="ru-RU" i="0"/>
              <a:t>работа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539750" y="1628775"/>
            <a:ext cx="1800225" cy="108108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0"/>
              <a:t>Уроки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539750" y="2565400"/>
            <a:ext cx="287338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124075" y="25654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2924175"/>
            <a:ext cx="1223963" cy="358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Традиционные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971550" y="3429000"/>
            <a:ext cx="1295400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Интегрированные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908175" y="2781300"/>
            <a:ext cx="1368425" cy="2889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Нетрадиционные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476375" y="27082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635375" y="2852738"/>
            <a:ext cx="1871663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 smtClean="0"/>
              <a:t>Кружок</a:t>
            </a:r>
          </a:p>
          <a:p>
            <a:pPr algn="ctr"/>
            <a:r>
              <a:rPr lang="ru-RU" sz="1200" i="0" dirty="0" smtClean="0"/>
              <a:t> «Художественное слово»</a:t>
            </a:r>
            <a:endParaRPr lang="ru-RU" sz="1200" i="0" dirty="0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572000" y="3573463"/>
            <a:ext cx="1728788" cy="358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 smtClean="0"/>
              <a:t>Олимпиада </a:t>
            </a:r>
            <a:r>
              <a:rPr lang="ru-RU" sz="1200" i="0" dirty="0"/>
              <a:t>по </a:t>
            </a:r>
          </a:p>
          <a:p>
            <a:pPr algn="ctr"/>
            <a:r>
              <a:rPr lang="ru-RU" sz="1200" i="0" dirty="0"/>
              <a:t>литературному чтению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6588125" y="3500438"/>
            <a:ext cx="1728788" cy="2873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Литературная гостиная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7632700" y="2924175"/>
            <a:ext cx="1511300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Занятия с логопедом</a:t>
            </a:r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H="1">
            <a:off x="4787900" y="2420938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5940425" y="2636838"/>
            <a:ext cx="2873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877050" y="2636838"/>
            <a:ext cx="360363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7524750" y="2349500"/>
            <a:ext cx="71913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179388" y="4437113"/>
            <a:ext cx="1655762" cy="43204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/>
              <a:t>Тематические уроки</a:t>
            </a:r>
          </a:p>
          <a:p>
            <a:pPr algn="ctr"/>
            <a:r>
              <a:rPr lang="ru-RU" sz="1200" i="0" dirty="0"/>
              <a:t>в библиотеке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2627313" y="5734050"/>
            <a:ext cx="1728787" cy="360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 smtClean="0"/>
              <a:t>Экскурсии</a:t>
            </a:r>
            <a:endParaRPr lang="ru-RU" sz="1200" i="0" dirty="0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708400" y="4941888"/>
            <a:ext cx="2087563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/>
              <a:t>Праздники – инсценировки</a:t>
            </a:r>
          </a:p>
          <a:p>
            <a:pPr algn="ctr"/>
            <a:r>
              <a:rPr lang="ru-RU" sz="1200" i="0"/>
              <a:t>литературных произведений</a:t>
            </a:r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 flipH="1">
            <a:off x="1115616" y="4292601"/>
            <a:ext cx="935434" cy="14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3059113" y="4797425"/>
            <a:ext cx="2174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851275" y="4508500"/>
            <a:ext cx="6492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5795963" y="5516563"/>
            <a:ext cx="1368425" cy="4333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/>
              <a:t>Хоровая студия </a:t>
            </a:r>
          </a:p>
          <a:p>
            <a:pPr algn="ctr"/>
            <a:r>
              <a:rPr lang="ru-RU" sz="1200" i="0" dirty="0" smtClean="0"/>
              <a:t>«Лира»</a:t>
            </a:r>
            <a:endParaRPr lang="ru-RU" sz="1200" i="0" dirty="0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7451725" y="5516563"/>
            <a:ext cx="1511300" cy="431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 i="0" dirty="0"/>
              <a:t>Театральная студия</a:t>
            </a:r>
          </a:p>
          <a:p>
            <a:pPr algn="ctr"/>
            <a:r>
              <a:rPr lang="ru-RU" sz="1200" i="0" dirty="0" smtClean="0"/>
              <a:t>«Успех»</a:t>
            </a:r>
            <a:endParaRPr lang="ru-RU" sz="1200" i="0" dirty="0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>
            <a:off x="6300788" y="4941888"/>
            <a:ext cx="2159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7885113" y="4868863"/>
            <a:ext cx="503237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Цель  программы: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Развитие духовно-нравственной личности, умеющей слушать и слышать собеседника, грамотно выражать мысли. Обеспечить языковое развитие учащихся, сформировать умение и навыки устной и письменной речи, коммуникативную,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лингвистическую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культуроведческую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компетенции.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1108</TotalTime>
  <Words>370</Words>
  <Application>Microsoft Office PowerPoint</Application>
  <PresentationFormat>Экран (4:3)</PresentationFormat>
  <Paragraphs>110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 «Решение проблем преемственности в  развитии речи учащихся при  внедрении ФГОС» </vt:lpstr>
      <vt:lpstr>Слайд 3</vt:lpstr>
      <vt:lpstr>Три сквозные содержательные линии в УМК «Начальная школа 21 века»</vt:lpstr>
      <vt:lpstr>Слайд 5</vt:lpstr>
      <vt:lpstr>Роль текста в УМК</vt:lpstr>
      <vt:lpstr>Слайд 7</vt:lpstr>
      <vt:lpstr> Организация системы работы по развитию речи   </vt:lpstr>
      <vt:lpstr>Цель  программы:</vt:lpstr>
      <vt:lpstr> Технологии: </vt:lpstr>
      <vt:lpstr>Слайд 11</vt:lpstr>
      <vt:lpstr>Слайд 12</vt:lpstr>
      <vt:lpstr>  Для ребёнка хорошая речь – залог успешного обучения и развития.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Федотова Виктория Александровна</dc:creator>
  <cp:lastModifiedBy>RePack by SPecialiST</cp:lastModifiedBy>
  <cp:revision>72</cp:revision>
  <dcterms:created xsi:type="dcterms:W3CDTF">2011-01-05T19:20:23Z</dcterms:created>
  <dcterms:modified xsi:type="dcterms:W3CDTF">2014-01-27T21:18:52Z</dcterms:modified>
</cp:coreProperties>
</file>