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74" r:id="rId3"/>
    <p:sldId id="280" r:id="rId4"/>
    <p:sldId id="288" r:id="rId5"/>
    <p:sldId id="291" r:id="rId6"/>
    <p:sldId id="292" r:id="rId7"/>
    <p:sldId id="295" r:id="rId8"/>
    <p:sldId id="296" r:id="rId9"/>
    <p:sldId id="260" r:id="rId10"/>
    <p:sldId id="300" r:id="rId11"/>
    <p:sldId id="350" r:id="rId12"/>
    <p:sldId id="351" r:id="rId13"/>
    <p:sldId id="263" r:id="rId14"/>
    <p:sldId id="301" r:id="rId15"/>
    <p:sldId id="314" r:id="rId16"/>
    <p:sldId id="323" r:id="rId17"/>
    <p:sldId id="325" r:id="rId18"/>
    <p:sldId id="308" r:id="rId19"/>
    <p:sldId id="332" r:id="rId20"/>
    <p:sldId id="331" r:id="rId21"/>
    <p:sldId id="298" r:id="rId22"/>
    <p:sldId id="264" r:id="rId23"/>
    <p:sldId id="261" r:id="rId24"/>
    <p:sldId id="262" r:id="rId25"/>
    <p:sldId id="256" r:id="rId26"/>
    <p:sldId id="265" r:id="rId27"/>
    <p:sldId id="266" r:id="rId28"/>
    <p:sldId id="267" r:id="rId29"/>
    <p:sldId id="268" r:id="rId30"/>
    <p:sldId id="269" r:id="rId31"/>
    <p:sldId id="270" r:id="rId32"/>
    <p:sldId id="271" r:id="rId33"/>
    <p:sldId id="272" r:id="rId34"/>
    <p:sldId id="273" r:id="rId35"/>
    <p:sldId id="275" r:id="rId36"/>
    <p:sldId id="276" r:id="rId37"/>
    <p:sldId id="277" r:id="rId38"/>
    <p:sldId id="278" r:id="rId39"/>
    <p:sldId id="279" r:id="rId40"/>
    <p:sldId id="281" r:id="rId41"/>
    <p:sldId id="282" r:id="rId42"/>
    <p:sldId id="283" r:id="rId43"/>
    <p:sldId id="284" r:id="rId44"/>
    <p:sldId id="285" r:id="rId45"/>
    <p:sldId id="286" r:id="rId46"/>
    <p:sldId id="287" r:id="rId47"/>
    <p:sldId id="289" r:id="rId48"/>
    <p:sldId id="290" r:id="rId49"/>
    <p:sldId id="294" r:id="rId50"/>
    <p:sldId id="297" r:id="rId51"/>
    <p:sldId id="299" r:id="rId52"/>
    <p:sldId id="293" r:id="rId53"/>
    <p:sldId id="302" r:id="rId54"/>
    <p:sldId id="303" r:id="rId55"/>
    <p:sldId id="304" r:id="rId56"/>
    <p:sldId id="305" r:id="rId57"/>
    <p:sldId id="306" r:id="rId58"/>
    <p:sldId id="307" r:id="rId59"/>
    <p:sldId id="309" r:id="rId60"/>
    <p:sldId id="310" r:id="rId61"/>
    <p:sldId id="311" r:id="rId62"/>
    <p:sldId id="312" r:id="rId63"/>
    <p:sldId id="313" r:id="rId64"/>
    <p:sldId id="315" r:id="rId65"/>
    <p:sldId id="316" r:id="rId66"/>
    <p:sldId id="317" r:id="rId67"/>
    <p:sldId id="318" r:id="rId68"/>
    <p:sldId id="319" r:id="rId69"/>
    <p:sldId id="320" r:id="rId70"/>
    <p:sldId id="321" r:id="rId71"/>
    <p:sldId id="322" r:id="rId72"/>
    <p:sldId id="324" r:id="rId73"/>
    <p:sldId id="326" r:id="rId74"/>
    <p:sldId id="327" r:id="rId75"/>
    <p:sldId id="328" r:id="rId76"/>
    <p:sldId id="329" r:id="rId77"/>
    <p:sldId id="330" r:id="rId78"/>
    <p:sldId id="333" r:id="rId79"/>
    <p:sldId id="334" r:id="rId80"/>
    <p:sldId id="335" r:id="rId81"/>
    <p:sldId id="336" r:id="rId82"/>
    <p:sldId id="340" r:id="rId83"/>
    <p:sldId id="341" r:id="rId84"/>
    <p:sldId id="342" r:id="rId85"/>
    <p:sldId id="345" r:id="rId86"/>
    <p:sldId id="346" r:id="rId87"/>
    <p:sldId id="347" r:id="rId88"/>
    <p:sldId id="348" r:id="rId89"/>
    <p:sldId id="349" r:id="rId90"/>
    <p:sldId id="343" r:id="rId91"/>
    <p:sldId id="344" r:id="rId92"/>
    <p:sldId id="337" r:id="rId93"/>
    <p:sldId id="338" r:id="rId94"/>
    <p:sldId id="339" r:id="rId9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52993" autoAdjust="0"/>
  </p:normalViewPr>
  <p:slideViewPr>
    <p:cSldViewPr>
      <p:cViewPr varScale="1">
        <p:scale>
          <a:sx n="45" d="100"/>
          <a:sy n="45" d="100"/>
        </p:scale>
        <p:origin x="-12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55EBE896-BFFC-4B57-B1B4-F2EE14ED942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BE896-BFFC-4B57-B1B4-F2EE14ED942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BE896-BFFC-4B57-B1B4-F2EE14ED942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55EBE896-BFFC-4B57-B1B4-F2EE14ED942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55EBE896-BFFC-4B57-B1B4-F2EE14ED9425}"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55EBE896-BFFC-4B57-B1B4-F2EE14ED942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55EBE896-BFFC-4B57-B1B4-F2EE14ED9425}"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BE896-BFFC-4B57-B1B4-F2EE14ED942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EBE896-BFFC-4B57-B1B4-F2EE14ED942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EBE896-BFFC-4B57-B1B4-F2EE14ED942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CBE2F42-1477-4D6B-8985-0F76AABF0425}" type="datetimeFigureOut">
              <a:rPr lang="ru-RU" smtClean="0"/>
              <a:pPr/>
              <a:t>13.10.2015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55EBE896-BFFC-4B57-B1B4-F2EE14ED9425}"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CBE2F42-1477-4D6B-8985-0F76AABF0425}" type="datetimeFigureOut">
              <a:rPr lang="ru-RU" smtClean="0"/>
              <a:pPr/>
              <a:t>13.10.2015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EBE896-BFFC-4B57-B1B4-F2EE14ED9425}"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didaktor.ru/wp-content/uploads/2010/06/reiting1.jpg" TargetMode="External"/><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4294967295"/>
          </p:nvPr>
        </p:nvSpPr>
        <p:spPr>
          <a:xfrm>
            <a:off x="323528" y="1772816"/>
            <a:ext cx="8458200" cy="2066528"/>
          </a:xfrm>
        </p:spPr>
        <p:txBody>
          <a:bodyPr>
            <a:noAutofit/>
          </a:bodyPr>
          <a:lstStyle/>
          <a:p>
            <a:pPr algn="ctr">
              <a:buNone/>
            </a:pPr>
            <a:r>
              <a:rPr lang="ru-RU" sz="6000" b="1" u="sng" dirty="0" smtClean="0">
                <a:solidFill>
                  <a:srgbClr val="C00000"/>
                </a:solidFill>
                <a:latin typeface="Monotype Corsiva" pitchFamily="66" charset="0"/>
              </a:rPr>
              <a:t>Современные приёмы  образовательных технологий </a:t>
            </a:r>
            <a:endParaRPr lang="ru-RU" sz="6000" b="1" u="sng" dirty="0">
              <a:solidFill>
                <a:srgbClr val="C00000"/>
              </a:solidFill>
              <a:latin typeface="Monotype Corsiva" pitchFamily="66" charset="0"/>
            </a:endParaRPr>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"Телеграмма."</a:t>
            </a:r>
            <a:endParaRPr lang="ru-RU" u="sng" dirty="0">
              <a:solidFill>
                <a:srgbClr val="C00000"/>
              </a:solidFill>
            </a:endParaRPr>
          </a:p>
        </p:txBody>
      </p:sp>
      <p:sp>
        <p:nvSpPr>
          <p:cNvPr id="3" name="Прямоугольник 2"/>
          <p:cNvSpPr/>
          <p:nvPr/>
        </p:nvSpPr>
        <p:spPr>
          <a:xfrm>
            <a:off x="323528" y="2420888"/>
            <a:ext cx="8496944" cy="4524315"/>
          </a:xfrm>
          <a:prstGeom prst="rect">
            <a:avLst/>
          </a:prstGeom>
        </p:spPr>
        <p:txBody>
          <a:bodyPr wrap="square">
            <a:spAutoFit/>
          </a:bodyPr>
          <a:lstStyle/>
          <a:p>
            <a:r>
              <a:rPr lang="ru-RU" sz="2400" dirty="0">
                <a:latin typeface="Arial" pitchFamily="34" charset="0"/>
                <a:cs typeface="Arial" pitchFamily="34" charset="0"/>
              </a:rPr>
              <a:t>Описание: приём актуализации субъективного опыта. Очень краткая запись. </a:t>
            </a:r>
            <a:br>
              <a:rPr lang="ru-RU" sz="2400" dirty="0">
                <a:latin typeface="Arial" pitchFamily="34" charset="0"/>
                <a:cs typeface="Arial" pitchFamily="34" charset="0"/>
              </a:rPr>
            </a:br>
            <a:r>
              <a:rPr lang="ru-RU" sz="2400" dirty="0">
                <a:latin typeface="Arial" pitchFamily="34" charset="0"/>
                <a:cs typeface="Arial" pitchFamily="34" charset="0"/>
              </a:rPr>
              <a:t/>
            </a:r>
            <a:br>
              <a:rPr lang="ru-RU" sz="2400" dirty="0">
                <a:latin typeface="Arial" pitchFamily="34" charset="0"/>
                <a:cs typeface="Arial" pitchFamily="34" charset="0"/>
              </a:rPr>
            </a:br>
            <a:r>
              <a:rPr lang="ru-RU" sz="2400" dirty="0" smtClean="0">
                <a:latin typeface="Arial" pitchFamily="34" charset="0"/>
                <a:cs typeface="Arial" pitchFamily="34" charset="0"/>
              </a:rPr>
              <a:t>Пример</a:t>
            </a:r>
            <a:r>
              <a:rPr lang="ru-RU" sz="2400" dirty="0">
                <a:latin typeface="Arial" pitchFamily="34" charset="0"/>
                <a:cs typeface="Arial" pitchFamily="34" charset="0"/>
              </a:rPr>
              <a:t>. Кратко написать самое важное, что уяснил с урока с пожеланиями соседу по парте и отправить (обменяться). </a:t>
            </a:r>
            <a:endParaRPr lang="ru-RU" sz="2400" dirty="0" smtClean="0">
              <a:latin typeface="Arial" pitchFamily="34" charset="0"/>
              <a:cs typeface="Arial" pitchFamily="34" charset="0"/>
            </a:endParaRPr>
          </a:p>
          <a:p>
            <a:r>
              <a:rPr lang="ru-RU" sz="2400" dirty="0" smtClean="0">
                <a:latin typeface="Arial" pitchFamily="34" charset="0"/>
                <a:cs typeface="Arial" pitchFamily="34" charset="0"/>
              </a:rPr>
              <a:t>Написать </a:t>
            </a:r>
            <a:r>
              <a:rPr lang="ru-RU" sz="2400" dirty="0">
                <a:latin typeface="Arial" pitchFamily="34" charset="0"/>
                <a:cs typeface="Arial" pitchFamily="34" charset="0"/>
              </a:rPr>
              <a:t>в телеграмме пожелание герою произведения, лирическому герою стихотворения. Написать пожелание себе с точки зрения изученного на уроке и т.д. </a:t>
            </a:r>
            <a:endParaRPr lang="ru-RU" sz="2400" dirty="0" smtClean="0">
              <a:latin typeface="Arial" pitchFamily="34" charset="0"/>
              <a:cs typeface="Arial" pitchFamily="34" charset="0"/>
            </a:endParaRPr>
          </a:p>
          <a:p>
            <a:r>
              <a:rPr lang="ru-RU" sz="2400" dirty="0" smtClean="0">
                <a:latin typeface="Arial" pitchFamily="34" charset="0"/>
                <a:cs typeface="Arial" pitchFamily="34" charset="0"/>
              </a:rPr>
              <a:t>Формирует познавательные, коммуникативные и личностные уд.</a:t>
            </a:r>
            <a:r>
              <a:rPr lang="ru-RU" sz="2400" dirty="0">
                <a:latin typeface="Arial" pitchFamily="34" charset="0"/>
                <a:cs typeface="Arial" pitchFamily="34" charset="0"/>
              </a:rPr>
              <a:t/>
            </a:r>
            <a:br>
              <a:rPr lang="ru-RU" sz="2400" dirty="0">
                <a:latin typeface="Arial" pitchFamily="34" charset="0"/>
                <a:cs typeface="Arial" pitchFamily="34" charset="0"/>
              </a:rPr>
            </a:br>
            <a:endParaRPr lang="ru-RU"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582341"/>
            <a:ext cx="7344816" cy="4431983"/>
          </a:xfrm>
          <a:prstGeom prst="rect">
            <a:avLst/>
          </a:prstGeom>
        </p:spPr>
        <p:txBody>
          <a:bodyPr wrap="square">
            <a:spAutoFit/>
          </a:bodyPr>
          <a:lstStyle/>
          <a:p>
            <a:r>
              <a:rPr lang="ru-RU" sz="2400" b="1" u="sng" dirty="0"/>
              <a:t>Алгоритм работы в парах (словарная работа)</a:t>
            </a:r>
          </a:p>
          <a:p>
            <a:r>
              <a:rPr lang="ru-RU" sz="2400" b="1" dirty="0"/>
              <a:t>Работаю с соседом по очереди.</a:t>
            </a:r>
          </a:p>
          <a:p>
            <a:r>
              <a:rPr lang="ru-RU" sz="2400" b="1" dirty="0"/>
              <a:t>Проговариваю слово чётко по слогам.</a:t>
            </a:r>
          </a:p>
          <a:p>
            <a:r>
              <a:rPr lang="ru-RU" sz="2400" b="1" dirty="0"/>
              <a:t>Сосед высказывает свою точку зрения (согласен, не согласен).</a:t>
            </a:r>
          </a:p>
          <a:p>
            <a:r>
              <a:rPr lang="ru-RU" sz="2400" b="1" dirty="0"/>
              <a:t>Если не согласен, приводит аргументы (проверяем по словарю).</a:t>
            </a:r>
          </a:p>
          <a:p>
            <a:r>
              <a:rPr lang="ru-RU" sz="2400" b="1" dirty="0"/>
              <a:t>Запишу слово в тетрадь.</a:t>
            </a:r>
          </a:p>
          <a:p>
            <a:r>
              <a:rPr lang="ru-RU" sz="2400" b="1" dirty="0"/>
              <a:t>Сверяю свою работу с образцом.</a:t>
            </a:r>
          </a:p>
          <a:p>
            <a:r>
              <a:rPr lang="ru-RU" sz="2400" b="1" dirty="0"/>
              <a:t>Оцениваю свою работу.</a:t>
            </a:r>
          </a:p>
          <a:p>
            <a:r>
              <a:rPr lang="ru-RU" sz="2400" b="1" dirty="0"/>
              <a:t> </a:t>
            </a:r>
          </a:p>
          <a:p>
            <a:r>
              <a:rPr lang="ru-RU" dirty="0"/>
              <a:t> </a:t>
            </a:r>
          </a:p>
        </p:txBody>
      </p:sp>
    </p:spTree>
    <p:extLst>
      <p:ext uri="{BB962C8B-B14F-4D97-AF65-F5344CB8AC3E}">
        <p14:creationId xmlns:p14="http://schemas.microsoft.com/office/powerpoint/2010/main" xmlns="" val="663999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859340"/>
            <a:ext cx="7056784" cy="4062651"/>
          </a:xfrm>
          <a:prstGeom prst="rect">
            <a:avLst/>
          </a:prstGeom>
        </p:spPr>
        <p:txBody>
          <a:bodyPr wrap="square">
            <a:spAutoFit/>
          </a:bodyPr>
          <a:lstStyle/>
          <a:p>
            <a:pPr algn="ctr"/>
            <a:r>
              <a:rPr lang="ru-RU" sz="2400" b="1" u="sng" dirty="0">
                <a:latin typeface="Arial" pitchFamily="34" charset="0"/>
                <a:cs typeface="Arial" pitchFamily="34" charset="0"/>
              </a:rPr>
              <a:t>Алгоритм работы в парах </a:t>
            </a:r>
          </a:p>
          <a:p>
            <a:pPr algn="ctr"/>
            <a:r>
              <a:rPr lang="ru-RU" sz="2400" b="1" dirty="0">
                <a:latin typeface="Arial" pitchFamily="34" charset="0"/>
                <a:cs typeface="Arial" pitchFamily="34" charset="0"/>
              </a:rPr>
              <a:t>Работаю с соседом.</a:t>
            </a:r>
          </a:p>
          <a:p>
            <a:pPr algn="ctr"/>
            <a:r>
              <a:rPr lang="ru-RU" sz="2400" b="1" dirty="0">
                <a:latin typeface="Arial" pitchFamily="34" charset="0"/>
                <a:cs typeface="Arial" pitchFamily="34" charset="0"/>
              </a:rPr>
              <a:t>Распределяем предложения.</a:t>
            </a:r>
          </a:p>
          <a:p>
            <a:pPr algn="ctr"/>
            <a:r>
              <a:rPr lang="ru-RU" sz="2400" b="1" dirty="0">
                <a:latin typeface="Arial" pitchFamily="34" charset="0"/>
                <a:cs typeface="Arial" pitchFamily="34" charset="0"/>
              </a:rPr>
              <a:t>Проговариваю предложение.</a:t>
            </a:r>
          </a:p>
          <a:p>
            <a:pPr algn="ctr"/>
            <a:r>
              <a:rPr lang="ru-RU" sz="2400" b="1" dirty="0">
                <a:latin typeface="Arial" pitchFamily="34" charset="0"/>
                <a:cs typeface="Arial" pitchFamily="34" charset="0"/>
              </a:rPr>
              <a:t>Объясняю написание слова в скобках.</a:t>
            </a:r>
          </a:p>
          <a:p>
            <a:pPr algn="ctr"/>
            <a:r>
              <a:rPr lang="ru-RU" sz="2400" b="1" dirty="0">
                <a:latin typeface="Arial" pitchFamily="34" charset="0"/>
                <a:cs typeface="Arial" pitchFamily="34" charset="0"/>
              </a:rPr>
              <a:t>Аргументирую свой выбор.</a:t>
            </a:r>
          </a:p>
          <a:p>
            <a:pPr algn="ctr"/>
            <a:r>
              <a:rPr lang="ru-RU" sz="2400" b="1" dirty="0">
                <a:latin typeface="Arial" pitchFamily="34" charset="0"/>
                <a:cs typeface="Arial" pitchFamily="34" charset="0"/>
              </a:rPr>
              <a:t>Выслушиваю оценку соседа.</a:t>
            </a:r>
          </a:p>
          <a:p>
            <a:pPr algn="ctr"/>
            <a:r>
              <a:rPr lang="ru-RU" sz="2400" b="1" dirty="0">
                <a:latin typeface="Arial" pitchFamily="34" charset="0"/>
                <a:cs typeface="Arial" pitchFamily="34" charset="0"/>
              </a:rPr>
              <a:t>Записываю предложение в тетрадь.</a:t>
            </a:r>
          </a:p>
          <a:p>
            <a:pPr algn="ctr"/>
            <a:r>
              <a:rPr lang="ru-RU" sz="2400" b="1" dirty="0">
                <a:latin typeface="Arial" pitchFamily="34" charset="0"/>
                <a:cs typeface="Arial" pitchFamily="34" charset="0"/>
              </a:rPr>
              <a:t>Оцениваю сам.</a:t>
            </a:r>
          </a:p>
          <a:p>
            <a:pPr algn="ctr"/>
            <a:r>
              <a:rPr lang="ru-RU" sz="2400" b="1" dirty="0">
                <a:latin typeface="Arial" pitchFamily="34" charset="0"/>
                <a:cs typeface="Arial" pitchFamily="34" charset="0"/>
              </a:rPr>
              <a:t>Оценивает сосед.</a:t>
            </a:r>
          </a:p>
          <a:p>
            <a:pPr algn="ctr"/>
            <a:r>
              <a:rPr lang="ru-RU" b="1" dirty="0"/>
              <a:t> </a:t>
            </a:r>
          </a:p>
        </p:txBody>
      </p:sp>
    </p:spTree>
    <p:extLst>
      <p:ext uri="{BB962C8B-B14F-4D97-AF65-F5344CB8AC3E}">
        <p14:creationId xmlns:p14="http://schemas.microsoft.com/office/powerpoint/2010/main" xmlns="" val="2329136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ru-RU" b="1" u="sng" dirty="0" smtClean="0">
                <a:solidFill>
                  <a:srgbClr val="C00000"/>
                </a:solidFill>
              </a:rPr>
              <a:t>Приём «Оценка текста»</a:t>
            </a:r>
            <a:endParaRPr lang="ru-RU" u="sng" dirty="0">
              <a:solidFill>
                <a:srgbClr val="C00000"/>
              </a:solidFill>
            </a:endParaRPr>
          </a:p>
        </p:txBody>
      </p:sp>
      <p:sp>
        <p:nvSpPr>
          <p:cNvPr id="5" name="Прямоугольник 4"/>
          <p:cNvSpPr/>
          <p:nvPr/>
        </p:nvSpPr>
        <p:spPr>
          <a:xfrm>
            <a:off x="467544" y="1582340"/>
            <a:ext cx="8208912" cy="3693319"/>
          </a:xfrm>
          <a:prstGeom prst="rect">
            <a:avLst/>
          </a:prstGeom>
        </p:spPr>
        <p:txBody>
          <a:bodyPr wrap="square">
            <a:spAutoFit/>
          </a:bodyPr>
          <a:lstStyle/>
          <a:p>
            <a:r>
              <a:rPr lang="ru-RU" b="1" dirty="0"/>
              <a:t>Ученикам предлагается не читать текст абзац за абзацем, а оценить содержание изучаемого </a:t>
            </a:r>
            <a:r>
              <a:rPr lang="ru-RU" b="1" dirty="0" smtClean="0"/>
              <a:t>параграфа</a:t>
            </a:r>
            <a:endParaRPr lang="ru-RU" dirty="0" smtClean="0"/>
          </a:p>
          <a:p>
            <a:endParaRPr lang="ru-RU" i="1" dirty="0" err="1"/>
          </a:p>
          <a:p>
            <a:r>
              <a:rPr lang="ru-RU" i="1" dirty="0" smtClean="0"/>
              <a:t>Какие </a:t>
            </a:r>
            <a:r>
              <a:rPr lang="ru-RU" i="1" dirty="0"/>
              <a:t>слова выделены курсивом или жирным шрифтом</a:t>
            </a:r>
            <a:r>
              <a:rPr lang="ru-RU" i="1" dirty="0" smtClean="0"/>
              <a:t>?</a:t>
            </a:r>
          </a:p>
          <a:p>
            <a:r>
              <a:rPr lang="ru-RU" i="1" dirty="0" smtClean="0"/>
              <a:t> </a:t>
            </a:r>
            <a:r>
              <a:rPr lang="ru-RU" i="1" dirty="0"/>
              <a:t>Как по-вашему, почему они выделены</a:t>
            </a:r>
            <a:r>
              <a:rPr lang="ru-RU" i="1" dirty="0" smtClean="0"/>
              <a:t>?</a:t>
            </a:r>
          </a:p>
          <a:p>
            <a:r>
              <a:rPr lang="ru-RU" i="1" dirty="0" smtClean="0"/>
              <a:t>Какое </a:t>
            </a:r>
            <a:r>
              <a:rPr lang="ru-RU" i="1" dirty="0"/>
              <a:t>имя чаще всего встречается в данном параграфе</a:t>
            </a:r>
            <a:r>
              <a:rPr lang="ru-RU" i="1" dirty="0" smtClean="0"/>
              <a:t>?</a:t>
            </a:r>
          </a:p>
          <a:p>
            <a:r>
              <a:rPr lang="ru-RU" i="1" dirty="0" smtClean="0"/>
              <a:t>Какой </a:t>
            </a:r>
            <a:r>
              <a:rPr lang="ru-RU" i="1" dirty="0"/>
              <a:t>раздел параграфа самый большой</a:t>
            </a:r>
            <a:r>
              <a:rPr lang="ru-RU" i="1" dirty="0" smtClean="0"/>
              <a:t>?</a:t>
            </a:r>
          </a:p>
          <a:p>
            <a:r>
              <a:rPr lang="ru-RU" i="1" dirty="0" smtClean="0"/>
              <a:t> </a:t>
            </a:r>
            <a:r>
              <a:rPr lang="ru-RU" i="1" dirty="0"/>
              <a:t>Как по-вашему, почему</a:t>
            </a:r>
            <a:r>
              <a:rPr lang="ru-RU" i="1" dirty="0" smtClean="0"/>
              <a:t>?</a:t>
            </a:r>
          </a:p>
          <a:p>
            <a:r>
              <a:rPr lang="ru-RU" i="1" dirty="0" smtClean="0"/>
              <a:t>В </a:t>
            </a:r>
            <a:r>
              <a:rPr lang="ru-RU" i="1" dirty="0"/>
              <a:t>каком разделе вы найдёте ответ на вопрос…?</a:t>
            </a:r>
            <a:r>
              <a:rPr lang="ru-RU" dirty="0"/>
              <a:t>и т.д</a:t>
            </a:r>
            <a:r>
              <a:rPr lang="ru-RU" dirty="0" smtClean="0"/>
              <a:t>.</a:t>
            </a:r>
          </a:p>
          <a:p>
            <a:endParaRPr lang="ru-RU" dirty="0"/>
          </a:p>
          <a:p>
            <a:r>
              <a:rPr lang="ru-RU" dirty="0" smtClean="0"/>
              <a:t>Формирует  в основном регулятивные уд.</a:t>
            </a:r>
            <a:r>
              <a:rPr lang="ru-RU" dirty="0"/>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"Искусанного кусают все.»</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323528" y="1268760"/>
            <a:ext cx="8424936" cy="3139321"/>
          </a:xfrm>
          <a:prstGeom prst="rect">
            <a:avLst/>
          </a:prstGeom>
        </p:spPr>
        <p:txBody>
          <a:bodyPr wrap="square">
            <a:spAutoFit/>
          </a:bodyPr>
          <a:lstStyle/>
          <a:p>
            <a:r>
              <a:rPr lang="ru-RU" dirty="0"/>
              <a:t>Описание: </a:t>
            </a:r>
            <a:r>
              <a:rPr lang="ru-RU" dirty="0" smtClean="0"/>
              <a:t>для </a:t>
            </a:r>
            <a:r>
              <a:rPr lang="ru-RU" dirty="0"/>
              <a:t>актуализации субъектного опыта</a:t>
            </a:r>
            <a:r>
              <a:rPr lang="ru-RU" dirty="0" smtClean="0"/>
              <a:t>.</a:t>
            </a:r>
          </a:p>
          <a:p>
            <a:endParaRPr lang="ru-RU" dirty="0"/>
          </a:p>
          <a:p>
            <a:r>
              <a:rPr lang="ru-RU" dirty="0" smtClean="0"/>
              <a:t> </a:t>
            </a:r>
            <a:r>
              <a:rPr lang="ru-RU" dirty="0"/>
              <a:t>По каждому ряду пустить мягкую игрушку (дети обычно очень трепетно относятся к мягким игрушкам, даже в старших классах) и попросить каждому ущипнуть ее как можно сильнее</a:t>
            </a:r>
            <a:r>
              <a:rPr lang="ru-RU" dirty="0" smtClean="0"/>
              <a:t>.</a:t>
            </a:r>
          </a:p>
          <a:p>
            <a:endParaRPr lang="ru-RU" dirty="0"/>
          </a:p>
          <a:p>
            <a:r>
              <a:rPr lang="ru-RU" dirty="0" smtClean="0"/>
              <a:t> </a:t>
            </a:r>
            <a:r>
              <a:rPr lang="ru-RU" dirty="0"/>
              <a:t>Затем идет обсуждение того, как каждый чувствовал себя в роли кусающего</a:t>
            </a:r>
            <a:r>
              <a:rPr lang="ru-RU" dirty="0" smtClean="0"/>
              <a:t>?</a:t>
            </a:r>
          </a:p>
          <a:p>
            <a:endParaRPr lang="ru-RU" dirty="0"/>
          </a:p>
          <a:p>
            <a:r>
              <a:rPr lang="ru-RU" dirty="0" smtClean="0"/>
              <a:t> </a:t>
            </a:r>
            <a:r>
              <a:rPr lang="ru-RU" dirty="0"/>
              <a:t>А как, по-вашему, чувствует себя жертва? </a:t>
            </a:r>
            <a:endParaRPr lang="ru-RU" dirty="0" smtClean="0"/>
          </a:p>
          <a:p>
            <a:endParaRPr lang="ru-RU" dirty="0"/>
          </a:p>
          <a:p>
            <a:r>
              <a:rPr lang="ru-RU" dirty="0" smtClean="0"/>
              <a:t>Формирует коммуникативные, личностные уд.</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«Шесть шляп мышления»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980728"/>
            <a:ext cx="8568952" cy="923330"/>
          </a:xfrm>
          <a:prstGeom prst="rect">
            <a:avLst/>
          </a:prstGeom>
        </p:spPr>
        <p:txBody>
          <a:bodyPr wrap="square">
            <a:spAutoFit/>
          </a:bodyPr>
          <a:lstStyle/>
          <a:p>
            <a:r>
              <a:rPr lang="ru-RU" dirty="0"/>
              <a:t>Описание: рефлексивный прием, способствующий организации рефлексии на уроке. </a:t>
            </a:r>
            <a:br>
              <a:rPr lang="ru-RU" dirty="0"/>
            </a:br>
            <a:endParaRPr lang="ru-RU" dirty="0"/>
          </a:p>
        </p:txBody>
      </p:sp>
      <p:sp>
        <p:nvSpPr>
          <p:cNvPr id="4" name="Прямоугольник 3"/>
          <p:cNvSpPr/>
          <p:nvPr/>
        </p:nvSpPr>
        <p:spPr>
          <a:xfrm>
            <a:off x="323528" y="1700808"/>
            <a:ext cx="8568952" cy="4832092"/>
          </a:xfrm>
          <a:prstGeom prst="rect">
            <a:avLst/>
          </a:prstGeom>
        </p:spPr>
        <p:txBody>
          <a:bodyPr wrap="square">
            <a:spAutoFit/>
          </a:bodyPr>
          <a:lstStyle/>
          <a:p>
            <a:r>
              <a:rPr lang="ru-RU" sz="1400" dirty="0">
                <a:latin typeface="Arial" pitchFamily="34" charset="0"/>
                <a:cs typeface="Arial" pitchFamily="34" charset="0"/>
              </a:rPr>
              <a:t>Формирует: </a:t>
            </a:r>
            <a:br>
              <a:rPr lang="ru-RU" sz="1400" dirty="0">
                <a:latin typeface="Arial" pitchFamily="34" charset="0"/>
                <a:cs typeface="Arial" pitchFamily="34" charset="0"/>
              </a:rPr>
            </a:br>
            <a:r>
              <a:rPr lang="ru-RU" sz="1400" dirty="0" smtClean="0">
                <a:latin typeface="Arial" pitchFamily="34" charset="0"/>
                <a:cs typeface="Arial" pitchFamily="34" charset="0"/>
              </a:rPr>
              <a:t>умение </a:t>
            </a:r>
            <a:r>
              <a:rPr lang="ru-RU" sz="1400" dirty="0">
                <a:latin typeface="Arial" pitchFamily="34" charset="0"/>
                <a:cs typeface="Arial" pitchFamily="34" charset="0"/>
              </a:rPr>
              <a:t>осмысливать свой опыт; </a:t>
            </a:r>
            <a:br>
              <a:rPr lang="ru-RU" sz="1400" dirty="0">
                <a:latin typeface="Arial" pitchFamily="34" charset="0"/>
                <a:cs typeface="Arial" pitchFamily="34" charset="0"/>
              </a:rPr>
            </a:br>
            <a:r>
              <a:rPr lang="ru-RU" sz="1400" dirty="0" smtClean="0">
                <a:latin typeface="Arial" pitchFamily="34" charset="0"/>
                <a:cs typeface="Arial" pitchFamily="34" charset="0"/>
              </a:rPr>
              <a:t>умение </a:t>
            </a:r>
            <a:r>
              <a:rPr lang="ru-RU" sz="1400" dirty="0">
                <a:latin typeface="Arial" pitchFamily="34" charset="0"/>
                <a:cs typeface="Arial" pitchFamily="34" charset="0"/>
              </a:rPr>
              <a:t>давать личностную оценку событиям, явлениям, фактам; </a:t>
            </a:r>
            <a:br>
              <a:rPr lang="ru-RU" sz="1400" dirty="0">
                <a:latin typeface="Arial" pitchFamily="34" charset="0"/>
                <a:cs typeface="Arial" pitchFamily="34" charset="0"/>
              </a:rPr>
            </a:br>
            <a:r>
              <a:rPr lang="ru-RU" sz="1400" dirty="0" smtClean="0">
                <a:latin typeface="Arial" pitchFamily="34" charset="0"/>
                <a:cs typeface="Arial" pitchFamily="34" charset="0"/>
              </a:rPr>
              <a:t>ценностное </a:t>
            </a:r>
            <a:r>
              <a:rPr lang="ru-RU" sz="1400" dirty="0">
                <a:latin typeface="Arial" pitchFamily="34" charset="0"/>
                <a:cs typeface="Arial" pitchFamily="34" charset="0"/>
              </a:rPr>
              <a:t>отношение к окружающему миру и самому себе. </a:t>
            </a:r>
            <a:br>
              <a:rPr lang="ru-RU" sz="1400" dirty="0">
                <a:latin typeface="Arial" pitchFamily="34" charset="0"/>
                <a:cs typeface="Arial" pitchFamily="34" charset="0"/>
              </a:rPr>
            </a:br>
            <a:r>
              <a:rPr lang="ru-RU" sz="1400" dirty="0">
                <a:latin typeface="Arial" pitchFamily="34" charset="0"/>
                <a:cs typeface="Arial" pitchFamily="34" charset="0"/>
              </a:rPr>
              <a:t/>
            </a:r>
            <a:br>
              <a:rPr lang="ru-RU" sz="1400" dirty="0">
                <a:latin typeface="Arial" pitchFamily="34" charset="0"/>
                <a:cs typeface="Arial" pitchFamily="34" charset="0"/>
              </a:rPr>
            </a:br>
            <a:r>
              <a:rPr lang="ru-RU" sz="1400" dirty="0">
                <a:latin typeface="Arial" pitchFamily="34" charset="0"/>
                <a:cs typeface="Arial" pitchFamily="34" charset="0"/>
              </a:rPr>
              <a:t>Учащихся можно разделить на группы и предложить приобрести одну из шляп. Обладателям шляп необходимо дать оценку событиям, фактам, результатам деятельности в зависимости от цвета. </a:t>
            </a:r>
            <a:br>
              <a:rPr lang="ru-RU" sz="1400" dirty="0">
                <a:latin typeface="Arial" pitchFamily="34" charset="0"/>
                <a:cs typeface="Arial" pitchFamily="34" charset="0"/>
              </a:rPr>
            </a:br>
            <a:r>
              <a:rPr lang="ru-RU" sz="1400" dirty="0">
                <a:latin typeface="Arial" pitchFamily="34" charset="0"/>
                <a:cs typeface="Arial" pitchFamily="34" charset="0"/>
              </a:rPr>
              <a:t/>
            </a:r>
            <a:br>
              <a:rPr lang="ru-RU" sz="1400" dirty="0">
                <a:latin typeface="Arial" pitchFamily="34" charset="0"/>
                <a:cs typeface="Arial" pitchFamily="34" charset="0"/>
              </a:rPr>
            </a:br>
            <a:r>
              <a:rPr lang="ru-RU" sz="1400" dirty="0">
                <a:latin typeface="Arial" pitchFamily="34" charset="0"/>
                <a:cs typeface="Arial" pitchFamily="34" charset="0"/>
              </a:rPr>
              <a:t>Пример. </a:t>
            </a:r>
            <a:br>
              <a:rPr lang="ru-RU" sz="1400" dirty="0">
                <a:latin typeface="Arial" pitchFamily="34" charset="0"/>
                <a:cs typeface="Arial" pitchFamily="34" charset="0"/>
              </a:rPr>
            </a:br>
            <a:endParaRPr lang="ru-RU" sz="1400" dirty="0" smtClean="0">
              <a:latin typeface="Arial" pitchFamily="34" charset="0"/>
              <a:cs typeface="Arial" pitchFamily="34" charset="0"/>
            </a:endParaRPr>
          </a:p>
          <a:p>
            <a:r>
              <a:rPr lang="ru-RU" sz="1400" dirty="0" smtClean="0">
                <a:latin typeface="Arial" pitchFamily="34" charset="0"/>
                <a:cs typeface="Arial" pitchFamily="34" charset="0"/>
              </a:rPr>
              <a:t>Белая </a:t>
            </a:r>
            <a:r>
              <a:rPr lang="ru-RU" sz="1400" dirty="0">
                <a:latin typeface="Arial" pitchFamily="34" charset="0"/>
                <a:cs typeface="Arial" pitchFamily="34" charset="0"/>
              </a:rPr>
              <a:t>шляпа символизирует конкретные суждения без эмоционального оттенка. </a:t>
            </a:r>
            <a:br>
              <a:rPr lang="ru-RU" sz="1400" dirty="0">
                <a:latin typeface="Arial" pitchFamily="34" charset="0"/>
                <a:cs typeface="Arial" pitchFamily="34" charset="0"/>
              </a:rPr>
            </a:br>
            <a:r>
              <a:rPr lang="ru-RU" sz="1400" dirty="0">
                <a:latin typeface="Arial" pitchFamily="34" charset="0"/>
                <a:cs typeface="Arial" pitchFamily="34" charset="0"/>
              </a:rPr>
              <a:t/>
            </a:r>
            <a:br>
              <a:rPr lang="ru-RU" sz="1400" dirty="0">
                <a:latin typeface="Arial" pitchFamily="34" charset="0"/>
                <a:cs typeface="Arial" pitchFamily="34" charset="0"/>
              </a:rPr>
            </a:br>
            <a:r>
              <a:rPr lang="ru-RU" sz="1400" dirty="0">
                <a:latin typeface="Arial" pitchFamily="34" charset="0"/>
                <a:cs typeface="Arial" pitchFamily="34" charset="0"/>
              </a:rPr>
              <a:t>Желтая шляпа – позитивные суждения. </a:t>
            </a:r>
            <a:br>
              <a:rPr lang="ru-RU" sz="1400" dirty="0">
                <a:latin typeface="Arial" pitchFamily="34" charset="0"/>
                <a:cs typeface="Arial" pitchFamily="34" charset="0"/>
              </a:rPr>
            </a:br>
            <a:r>
              <a:rPr lang="ru-RU" sz="1400" dirty="0">
                <a:latin typeface="Arial" pitchFamily="34" charset="0"/>
                <a:cs typeface="Arial" pitchFamily="34" charset="0"/>
              </a:rPr>
              <a:t/>
            </a:r>
            <a:br>
              <a:rPr lang="ru-RU" sz="1400" dirty="0">
                <a:latin typeface="Arial" pitchFamily="34" charset="0"/>
                <a:cs typeface="Arial" pitchFamily="34" charset="0"/>
              </a:rPr>
            </a:br>
            <a:r>
              <a:rPr lang="ru-RU" sz="1400" dirty="0">
                <a:latin typeface="Arial" pitchFamily="34" charset="0"/>
                <a:cs typeface="Arial" pitchFamily="34" charset="0"/>
              </a:rPr>
              <a:t>Черная – отражает проблемы и трудности. </a:t>
            </a:r>
            <a:br>
              <a:rPr lang="ru-RU" sz="1400" dirty="0">
                <a:latin typeface="Arial" pitchFamily="34" charset="0"/>
                <a:cs typeface="Arial" pitchFamily="34" charset="0"/>
              </a:rPr>
            </a:br>
            <a:r>
              <a:rPr lang="ru-RU" sz="1400" dirty="0">
                <a:latin typeface="Arial" pitchFamily="34" charset="0"/>
                <a:cs typeface="Arial" pitchFamily="34" charset="0"/>
              </a:rPr>
              <a:t/>
            </a:r>
            <a:br>
              <a:rPr lang="ru-RU" sz="1400" dirty="0">
                <a:latin typeface="Arial" pitchFamily="34" charset="0"/>
                <a:cs typeface="Arial" pitchFamily="34" charset="0"/>
              </a:rPr>
            </a:br>
            <a:r>
              <a:rPr lang="ru-RU" sz="1400" dirty="0">
                <a:latin typeface="Arial" pitchFamily="34" charset="0"/>
                <a:cs typeface="Arial" pitchFamily="34" charset="0"/>
              </a:rPr>
              <a:t>Красная – эмоциональные суждения без объяснений. </a:t>
            </a:r>
            <a:br>
              <a:rPr lang="ru-RU" sz="1400" dirty="0">
                <a:latin typeface="Arial" pitchFamily="34" charset="0"/>
                <a:cs typeface="Arial" pitchFamily="34" charset="0"/>
              </a:rPr>
            </a:br>
            <a:r>
              <a:rPr lang="ru-RU" sz="1400" dirty="0">
                <a:latin typeface="Arial" pitchFamily="34" charset="0"/>
                <a:cs typeface="Arial" pitchFamily="34" charset="0"/>
              </a:rPr>
              <a:t/>
            </a:r>
            <a:br>
              <a:rPr lang="ru-RU" sz="1400" dirty="0">
                <a:latin typeface="Arial" pitchFamily="34" charset="0"/>
                <a:cs typeface="Arial" pitchFamily="34" charset="0"/>
              </a:rPr>
            </a:br>
            <a:r>
              <a:rPr lang="ru-RU" sz="1400" dirty="0">
                <a:latin typeface="Arial" pitchFamily="34" charset="0"/>
                <a:cs typeface="Arial" pitchFamily="34" charset="0"/>
              </a:rPr>
              <a:t>Зеленая – творческие суждения, предложения. </a:t>
            </a:r>
            <a:br>
              <a:rPr lang="ru-RU" sz="1400" dirty="0">
                <a:latin typeface="Arial" pitchFamily="34" charset="0"/>
                <a:cs typeface="Arial" pitchFamily="34" charset="0"/>
              </a:rPr>
            </a:br>
            <a:r>
              <a:rPr lang="ru-RU" sz="1400" dirty="0">
                <a:latin typeface="Arial" pitchFamily="34" charset="0"/>
                <a:cs typeface="Arial" pitchFamily="34" charset="0"/>
              </a:rPr>
              <a:t/>
            </a:r>
            <a:br>
              <a:rPr lang="ru-RU" sz="1400" dirty="0">
                <a:latin typeface="Arial" pitchFamily="34" charset="0"/>
                <a:cs typeface="Arial" pitchFamily="34" charset="0"/>
              </a:rPr>
            </a:br>
            <a:r>
              <a:rPr lang="ru-RU" sz="1400" dirty="0">
                <a:latin typeface="Arial" pitchFamily="34" charset="0"/>
                <a:cs typeface="Arial" pitchFamily="34" charset="0"/>
              </a:rPr>
              <a:t>Синяя – обобщение сказанного, философский взгляд. </a:t>
            </a:r>
            <a:endParaRPr lang="ru-RU" sz="1400" dirty="0" smtClean="0">
              <a:latin typeface="Arial" pitchFamily="34" charset="0"/>
              <a:cs typeface="Arial" pitchFamily="34" charset="0"/>
            </a:endParaRPr>
          </a:p>
          <a:p>
            <a:r>
              <a:rPr lang="ru-RU" sz="1400" u="sng" dirty="0" smtClean="0">
                <a:latin typeface="Arial" pitchFamily="34" charset="0"/>
                <a:cs typeface="Arial" pitchFamily="34" charset="0"/>
              </a:rPr>
              <a:t>Формирует  коммуникативные, регулятивные уд</a:t>
            </a:r>
            <a:endParaRPr lang="ru-RU" sz="1400"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 </a:t>
            </a:r>
            <a:r>
              <a:rPr lang="ru-RU" b="1" u="sng" dirty="0" smtClean="0">
                <a:solidFill>
                  <a:srgbClr val="C00000"/>
                </a:solidFill>
              </a:rPr>
              <a:t>"Ромашка" </a:t>
            </a:r>
            <a:r>
              <a:rPr lang="ru-RU" b="1" u="sng" dirty="0" err="1" smtClean="0">
                <a:solidFill>
                  <a:srgbClr val="C00000"/>
                </a:solidFill>
              </a:rPr>
              <a:t>Блума</a:t>
            </a:r>
            <a:r>
              <a:rPr lang="ru-RU" b="1" u="sng" dirty="0" smtClean="0">
                <a:solidFill>
                  <a:srgbClr val="C00000"/>
                </a:solidFill>
              </a:rPr>
              <a:t>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1268760"/>
            <a:ext cx="8712968" cy="646331"/>
          </a:xfrm>
          <a:prstGeom prst="rect">
            <a:avLst/>
          </a:prstGeom>
        </p:spPr>
        <p:txBody>
          <a:bodyPr wrap="square">
            <a:spAutoFit/>
          </a:bodyPr>
          <a:lstStyle/>
          <a:p>
            <a:r>
              <a:rPr lang="ru-RU" dirty="0"/>
              <a:t/>
            </a:r>
            <a:br>
              <a:rPr lang="ru-RU" dirty="0"/>
            </a:br>
            <a:endParaRPr lang="ru-RU" dirty="0"/>
          </a:p>
        </p:txBody>
      </p:sp>
      <p:sp>
        <p:nvSpPr>
          <p:cNvPr id="55297" name="Rectangle 1"/>
          <p:cNvSpPr>
            <a:spLocks noChangeArrowheads="1"/>
          </p:cNvSpPr>
          <p:nvPr/>
        </p:nvSpPr>
        <p:spPr bwMode="auto">
          <a:xfrm>
            <a:off x="0" y="1096670"/>
            <a:ext cx="5876737"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914400" marR="0" lvl="2" indent="0" algn="l" defTabSz="914400" rtl="0" eaLnBrk="1" fontAlgn="base" latinLnBrk="0" hangingPunct="1">
              <a:lnSpc>
                <a:spcPct val="100000"/>
              </a:lnSpc>
              <a:spcBef>
                <a:spcPct val="0"/>
              </a:spcBef>
              <a:spcAft>
                <a:spcPct val="0"/>
              </a:spcAft>
              <a:buClrTx/>
              <a:buSzTx/>
              <a:tabLst>
                <a:tab pos="13716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Цель: создание вопросов разных типов</a:t>
            </a:r>
            <a:endParaRPr kumimoji="0" lang="ru-RU" b="0" i="0" u="none" strike="noStrike" cap="none" normalizeH="0" baseline="0" dirty="0" smtClean="0">
              <a:ln>
                <a:noFill/>
              </a:ln>
              <a:effectLst/>
              <a:latin typeface="Arial" pitchFamily="34" charset="0"/>
              <a:cs typeface="Arial" pitchFamily="34" charset="0"/>
            </a:endParaRPr>
          </a:p>
        </p:txBody>
      </p:sp>
      <p:sp>
        <p:nvSpPr>
          <p:cNvPr id="6" name="Прямоугольник 5"/>
          <p:cNvSpPr/>
          <p:nvPr/>
        </p:nvSpPr>
        <p:spPr>
          <a:xfrm>
            <a:off x="323528" y="1484784"/>
            <a:ext cx="8640960" cy="1200329"/>
          </a:xfrm>
          <a:prstGeom prst="rect">
            <a:avLst/>
          </a:prstGeom>
        </p:spPr>
        <p:txBody>
          <a:bodyPr wrap="square">
            <a:spAutoFit/>
          </a:bodyPr>
          <a:lstStyle/>
          <a:p>
            <a:r>
              <a:rPr lang="ru-RU" dirty="0"/>
              <a:t>Описание: "Ромашка" состоит из шести лепестков, каждый из которых содержит определенный тип вопроса. Таким образом, шесть лепестков - шесть вопросов. </a:t>
            </a:r>
            <a:br>
              <a:rPr lang="ru-RU" dirty="0"/>
            </a:b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332656"/>
            <a:ext cx="8712968" cy="6340197"/>
          </a:xfrm>
          <a:prstGeom prst="rect">
            <a:avLst/>
          </a:prstGeom>
        </p:spPr>
        <p:txBody>
          <a:bodyPr wrap="square">
            <a:spAutoFit/>
          </a:bodyPr>
          <a:lstStyle/>
          <a:p>
            <a:r>
              <a:rPr lang="ru-RU" sz="1400" dirty="0" smtClean="0">
                <a:latin typeface="Arial" pitchFamily="34" charset="0"/>
                <a:cs typeface="Arial" pitchFamily="34" charset="0"/>
              </a:rPr>
              <a:t>Пример. </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b="1" u="sng" dirty="0" smtClean="0">
                <a:latin typeface="Arial" pitchFamily="34" charset="0"/>
                <a:cs typeface="Arial" pitchFamily="34" charset="0"/>
              </a:rPr>
              <a:t>Простые вопросы </a:t>
            </a:r>
            <a:r>
              <a:rPr lang="ru-RU" sz="1400" u="sng" dirty="0" smtClean="0">
                <a:latin typeface="Arial" pitchFamily="34" charset="0"/>
                <a:cs typeface="Arial" pitchFamily="34" charset="0"/>
              </a:rPr>
              <a:t>— </a:t>
            </a:r>
            <a:r>
              <a:rPr lang="ru-RU" sz="1400" dirty="0" err="1" smtClean="0">
                <a:latin typeface="Arial" pitchFamily="34" charset="0"/>
                <a:cs typeface="Arial" pitchFamily="34" charset="0"/>
              </a:rPr>
              <a:t>вопросы</a:t>
            </a:r>
            <a:r>
              <a:rPr lang="ru-RU" sz="1400" dirty="0" smtClean="0">
                <a:latin typeface="Arial" pitchFamily="34" charset="0"/>
                <a:cs typeface="Arial" pitchFamily="34" charset="0"/>
              </a:rPr>
              <a:t>, отвечая на которые, нужно назвать какие-то факты, вспомнить и воспроизвести определенную информацию: "Что?", "Когда?", "Где?", "Как?". </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b="1" u="sng" dirty="0" smtClean="0">
                <a:latin typeface="Arial" pitchFamily="34" charset="0"/>
                <a:cs typeface="Arial" pitchFamily="34" charset="0"/>
              </a:rPr>
              <a:t>Уточняющие вопросы</a:t>
            </a:r>
            <a:r>
              <a:rPr lang="ru-RU" sz="1400" dirty="0" smtClean="0">
                <a:latin typeface="Arial" pitchFamily="34" charset="0"/>
                <a:cs typeface="Arial" pitchFamily="34" charset="0"/>
              </a:rPr>
              <a:t>. Такие вопросы обычно начинаются со слов: "То есть ты говоришь, что…?", "Если я правильно понял, то …?", "Я могу ошибаться, но, по-моему, вы сказали о …?". Целью этих вопросов является предоставление учащемуся возможностей для обратной связи относительно того, что он только что сказал. Иногда их задают с целью получения информации, отсутствующей в сообщении, но подразумевающейся. </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b="1" u="sng" dirty="0" smtClean="0">
                <a:latin typeface="Arial" pitchFamily="34" charset="0"/>
                <a:cs typeface="Arial" pitchFamily="34" charset="0"/>
              </a:rPr>
              <a:t>Интерпретационные (объясняющие) </a:t>
            </a:r>
            <a:r>
              <a:rPr lang="ru-RU" sz="1400" dirty="0" smtClean="0">
                <a:latin typeface="Arial" pitchFamily="34" charset="0"/>
                <a:cs typeface="Arial" pitchFamily="34" charset="0"/>
              </a:rPr>
              <a:t>вопросы. Обычно начинаются со слова "Почему?" и направлены на установление причинно-следственных связей. "Почему листья на деревьях осенью желтеют?". Если ответ на этот вопрос известен, он из интерпретационного "превращается" в простой. Следовательно, данный тип вопроса "срабатывает" тогда, когда в ответе присутствует элемент самостоятельности. </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b="1" u="sng" dirty="0" smtClean="0">
                <a:latin typeface="Arial" pitchFamily="34" charset="0"/>
                <a:cs typeface="Arial" pitchFamily="34" charset="0"/>
              </a:rPr>
              <a:t>Творческие вопросы. </a:t>
            </a:r>
            <a:r>
              <a:rPr lang="ru-RU" sz="1400" dirty="0" smtClean="0">
                <a:latin typeface="Arial" pitchFamily="34" charset="0"/>
                <a:cs typeface="Arial" pitchFamily="34" charset="0"/>
              </a:rPr>
              <a:t>Данный тип вопроса чаще всего содержит частицу "бы", элементы условности, предположения, прогноза: "Что изменилось бы ...", "Что будет, если ...?", "Как вы думаете, как будет развиваться сюжет в рассказе после...?". </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b="1" u="sng" dirty="0" smtClean="0">
                <a:latin typeface="Arial" pitchFamily="34" charset="0"/>
                <a:cs typeface="Arial" pitchFamily="34" charset="0"/>
              </a:rPr>
              <a:t>Оценочные вопросы</a:t>
            </a:r>
            <a:r>
              <a:rPr lang="ru-RU" sz="1400" dirty="0" smtClean="0">
                <a:latin typeface="Arial" pitchFamily="34" charset="0"/>
                <a:cs typeface="Arial" pitchFamily="34" charset="0"/>
              </a:rPr>
              <a:t>. Эти вопросы направлены на выяснение критериев оценки тех или иных событий, явлений, фактов. "Почему что-то хорошо, а что-то плохо?", "Чем один урок отличается от другого?", "Как вы относитесь к поступку главного героя?" и т.д. </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b="1" u="sng" dirty="0" smtClean="0">
                <a:latin typeface="Arial" pitchFamily="34" charset="0"/>
                <a:cs typeface="Arial" pitchFamily="34" charset="0"/>
              </a:rPr>
              <a:t>Практические вопросы</a:t>
            </a:r>
            <a:r>
              <a:rPr lang="ru-RU" sz="1400" dirty="0" smtClean="0">
                <a:latin typeface="Arial" pitchFamily="34" charset="0"/>
                <a:cs typeface="Arial" pitchFamily="34" charset="0"/>
              </a:rPr>
              <a:t>. Данный тип вопроса направлен на установление взаимосвязи между теорией и практикой: "Как можно применить ...?", Что можно сделать из ...?", "Где вы в обычной жизни можете наблюдать ...?", "Как бы вы поступили на месте героя рассказа?". </a:t>
            </a:r>
            <a:br>
              <a:rPr lang="ru-RU" sz="1400" dirty="0" smtClean="0">
                <a:latin typeface="Arial" pitchFamily="34" charset="0"/>
                <a:cs typeface="Arial" pitchFamily="34" charset="0"/>
              </a:rPr>
            </a:br>
            <a:endParaRPr lang="ru-RU"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«Лови ошибку»</a:t>
            </a:r>
            <a:endParaRPr lang="ru-RU" u="sng" dirty="0">
              <a:solidFill>
                <a:srgbClr val="C00000"/>
              </a:solidFill>
            </a:endParaRPr>
          </a:p>
        </p:txBody>
      </p:sp>
      <p:sp>
        <p:nvSpPr>
          <p:cNvPr id="3" name="Прямоугольник 2"/>
          <p:cNvSpPr/>
          <p:nvPr/>
        </p:nvSpPr>
        <p:spPr>
          <a:xfrm>
            <a:off x="395536" y="1052736"/>
            <a:ext cx="8496944" cy="5047536"/>
          </a:xfrm>
          <a:prstGeom prst="rect">
            <a:avLst/>
          </a:prstGeom>
        </p:spPr>
        <p:txBody>
          <a:bodyPr wrap="square">
            <a:spAutoFit/>
          </a:bodyPr>
          <a:lstStyle/>
          <a:p>
            <a:r>
              <a:rPr lang="ru-RU" dirty="0"/>
              <a:t/>
            </a:r>
            <a:br>
              <a:rPr lang="ru-RU" dirty="0"/>
            </a:br>
            <a:r>
              <a:rPr lang="ru-RU" sz="1600" dirty="0" smtClean="0">
                <a:latin typeface="Arial" pitchFamily="34" charset="0"/>
                <a:cs typeface="Arial" pitchFamily="34" charset="0"/>
              </a:rPr>
              <a:t>Описание</a:t>
            </a:r>
            <a:r>
              <a:rPr lang="ru-RU" sz="1600" dirty="0">
                <a:latin typeface="Arial" pitchFamily="34" charset="0"/>
                <a:cs typeface="Arial" pitchFamily="34" charset="0"/>
              </a:rPr>
              <a:t>: универсальный приём, активизирующий внимание учащихся.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Формирует: </a:t>
            </a:r>
            <a:endParaRPr lang="ru-RU" sz="1600" dirty="0" smtClean="0">
              <a:latin typeface="Arial" pitchFamily="34" charset="0"/>
              <a:cs typeface="Arial" pitchFamily="34" charset="0"/>
            </a:endParaRPr>
          </a:p>
          <a:p>
            <a:r>
              <a:rPr lang="ru-RU" sz="1600" dirty="0" smtClean="0">
                <a:latin typeface="Arial" pitchFamily="34" charset="0"/>
                <a:cs typeface="Arial" pitchFamily="34" charset="0"/>
              </a:rPr>
              <a:t>умение </a:t>
            </a:r>
            <a:r>
              <a:rPr lang="ru-RU" sz="1600" dirty="0">
                <a:latin typeface="Arial" pitchFamily="34" charset="0"/>
                <a:cs typeface="Arial" pitchFamily="34" charset="0"/>
              </a:rPr>
              <a:t>анализировать информацию; </a:t>
            </a:r>
            <a:br>
              <a:rPr lang="ru-RU" sz="1600" dirty="0">
                <a:latin typeface="Arial" pitchFamily="34" charset="0"/>
                <a:cs typeface="Arial" pitchFamily="34" charset="0"/>
              </a:rPr>
            </a:br>
            <a:r>
              <a:rPr lang="ru-RU" sz="1600" dirty="0" smtClean="0">
                <a:latin typeface="Arial" pitchFamily="34" charset="0"/>
                <a:cs typeface="Arial" pitchFamily="34" charset="0"/>
              </a:rPr>
              <a:t>умение </a:t>
            </a:r>
            <a:r>
              <a:rPr lang="ru-RU" sz="1600" dirty="0">
                <a:latin typeface="Arial" pitchFamily="34" charset="0"/>
                <a:cs typeface="Arial" pitchFamily="34" charset="0"/>
              </a:rPr>
              <a:t>применять знания в нестандартной ситуации; </a:t>
            </a:r>
            <a:br>
              <a:rPr lang="ru-RU" sz="1600" dirty="0">
                <a:latin typeface="Arial" pitchFamily="34" charset="0"/>
                <a:cs typeface="Arial" pitchFamily="34" charset="0"/>
              </a:rPr>
            </a:br>
            <a:r>
              <a:rPr lang="ru-RU" sz="1600" dirty="0" smtClean="0">
                <a:latin typeface="Arial" pitchFamily="34" charset="0"/>
                <a:cs typeface="Arial" pitchFamily="34" charset="0"/>
              </a:rPr>
              <a:t>умение </a:t>
            </a:r>
            <a:r>
              <a:rPr lang="ru-RU" sz="1600" dirty="0">
                <a:latin typeface="Arial" pitchFamily="34" charset="0"/>
                <a:cs typeface="Arial" pitchFamily="34" charset="0"/>
              </a:rPr>
              <a:t>критически оценивать полученную информацию.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Учитель предлагает учащимся информацию, содержащую неизвестное количество ошибок. Учащиеся ищут ошибку группой или индивидуально, спорят, совещаются. Придя к определенному мнению, группа выбирает спикера. Спикер передает результаты учителю или оглашает задание и результат его решения перед всем классом. Чтобы обсуждение не затянулось, заранее определите на него время.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Пример.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Русский язык </a:t>
            </a:r>
            <a:r>
              <a:rPr lang="ru-RU" sz="1600" dirty="0" smtClean="0">
                <a:latin typeface="Arial" pitchFamily="34" charset="0"/>
                <a:cs typeface="Arial" pitchFamily="34" charset="0"/>
              </a:rPr>
              <a:t> Учитель </a:t>
            </a:r>
            <a:r>
              <a:rPr lang="ru-RU" sz="1600" dirty="0">
                <a:latin typeface="Arial" pitchFamily="34" charset="0"/>
                <a:cs typeface="Arial" pitchFamily="34" charset="0"/>
              </a:rPr>
              <a:t>дает несколько грамматических (синтаксических или др.) правил. Одно или несколько из них — неверны. Найти и доказать ошибочность.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«Фантастическая добавка»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95536" y="1988840"/>
            <a:ext cx="8496944" cy="3139321"/>
          </a:xfrm>
          <a:prstGeom prst="rect">
            <a:avLst/>
          </a:prstGeom>
        </p:spPr>
        <p:txBody>
          <a:bodyPr wrap="square">
            <a:spAutoFit/>
          </a:bodyPr>
          <a:lstStyle/>
          <a:p>
            <a:r>
              <a:rPr lang="ru-RU" dirty="0"/>
              <a:t>Описание: универсальный приём, направленный на привлечение интереса к теме урока. </a:t>
            </a:r>
            <a:br>
              <a:rPr lang="ru-RU" dirty="0"/>
            </a:br>
            <a:r>
              <a:rPr lang="ru-RU" dirty="0"/>
              <a:t/>
            </a:r>
            <a:br>
              <a:rPr lang="ru-RU" dirty="0"/>
            </a:br>
            <a:r>
              <a:rPr lang="ru-RU" dirty="0"/>
              <a:t>Прием предусматривает перенос учебной ситуации в необычные условия или среду. Можно перенестись на фантастическую планету; изменить значение какого-то параметра, который обычно остается неизменным; придумать фантастическое животное или растение; перенести литературного героя в современное время; рассмотреть привычную ситуацию с необычной точки зрения.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"Цветные поля". </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539552" y="1166843"/>
            <a:ext cx="8208912" cy="4893647"/>
          </a:xfrm>
          <a:prstGeom prst="rect">
            <a:avLst/>
          </a:prstGeom>
        </p:spPr>
        <p:txBody>
          <a:bodyPr wrap="square">
            <a:spAutoFit/>
          </a:bodyPr>
          <a:lstStyle/>
          <a:p>
            <a:r>
              <a:rPr lang="ru-RU" sz="2400" dirty="0">
                <a:latin typeface="Arial" pitchFamily="34" charset="0"/>
                <a:cs typeface="Arial" pitchFamily="34" charset="0"/>
              </a:rPr>
              <a:t>Используется с целью создания психологически комфортной обстановки на уроке. Ученик, выполняя письменную работу, отчёркивает поля цветными карандашами, и эти цвета имеют смысловую нагрузку: красный – «Проверьте, пожалуйста, всё и исправьте все ошибки», – обращается он к учителю, зелёный – «Отметьте, пожалуйста, все ошибки, я сам исправлю», синий – «Укажите количество ошибок, я их сам найду и исправлю», чёрный – «Не относитесь, пожалуйста, серьёзно к этой работе, я её делал в спешке» и так далее. </a:t>
            </a:r>
            <a:endParaRPr lang="en-US" sz="2400" dirty="0" smtClean="0">
              <a:latin typeface="Arial" pitchFamily="34" charset="0"/>
              <a:cs typeface="Arial" pitchFamily="34" charset="0"/>
            </a:endParaRPr>
          </a:p>
          <a:p>
            <a:r>
              <a:rPr lang="ru-RU" sz="2400" dirty="0" smtClean="0">
                <a:latin typeface="Arial" pitchFamily="34" charset="0"/>
                <a:cs typeface="Arial" pitchFamily="34" charset="0"/>
              </a:rPr>
              <a:t>Формирует регулятивные и личностные  </a:t>
            </a:r>
            <a:r>
              <a:rPr lang="ru-RU" sz="2400" dirty="0" err="1" smtClean="0">
                <a:latin typeface="Arial" pitchFamily="34" charset="0"/>
                <a:cs typeface="Arial" pitchFamily="34" charset="0"/>
              </a:rPr>
              <a:t>ууд</a:t>
            </a:r>
            <a:r>
              <a:rPr lang="ru-RU" sz="2400" dirty="0">
                <a:latin typeface="Arial" pitchFamily="34" charset="0"/>
                <a:cs typeface="Arial" pitchFamily="34" charset="0"/>
              </a:rPr>
              <a:t>.</a:t>
            </a:r>
            <a:br>
              <a:rPr lang="ru-RU" sz="2400" dirty="0">
                <a:latin typeface="Arial" pitchFamily="34" charset="0"/>
                <a:cs typeface="Arial" pitchFamily="34" charset="0"/>
              </a:rPr>
            </a:br>
            <a:endParaRPr lang="ru-RU"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«Удивляй!»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1196752"/>
            <a:ext cx="8640960" cy="923330"/>
          </a:xfrm>
          <a:prstGeom prst="rect">
            <a:avLst/>
          </a:prstGeom>
        </p:spPr>
        <p:txBody>
          <a:bodyPr wrap="square">
            <a:spAutoFit/>
          </a:bodyPr>
          <a:lstStyle/>
          <a:p>
            <a:r>
              <a:rPr lang="ru-RU" dirty="0"/>
              <a:t>Описание: универсальный приём, направленный на активизацию мыслительной деятельности и привлечение интереса к теме урока. </a:t>
            </a:r>
            <a:br>
              <a:rPr lang="ru-RU" dirty="0"/>
            </a:br>
            <a:endParaRPr lang="ru-RU" dirty="0"/>
          </a:p>
        </p:txBody>
      </p:sp>
      <p:sp>
        <p:nvSpPr>
          <p:cNvPr id="4" name="Прямоугольник 3"/>
          <p:cNvSpPr/>
          <p:nvPr/>
        </p:nvSpPr>
        <p:spPr>
          <a:xfrm>
            <a:off x="395536" y="1916832"/>
            <a:ext cx="8568952" cy="2031325"/>
          </a:xfrm>
          <a:prstGeom prst="rect">
            <a:avLst/>
          </a:prstGeom>
        </p:spPr>
        <p:txBody>
          <a:bodyPr wrap="square">
            <a:spAutoFit/>
          </a:bodyPr>
          <a:lstStyle/>
          <a:p>
            <a:r>
              <a:rPr lang="ru-RU" dirty="0"/>
              <a:t>Формирует: </a:t>
            </a:r>
            <a:br>
              <a:rPr lang="ru-RU" dirty="0"/>
            </a:br>
            <a:r>
              <a:rPr lang="ru-RU" dirty="0" smtClean="0"/>
              <a:t>умение </a:t>
            </a:r>
            <a:r>
              <a:rPr lang="ru-RU" dirty="0"/>
              <a:t>анализировать; </a:t>
            </a:r>
            <a:br>
              <a:rPr lang="ru-RU" dirty="0"/>
            </a:br>
            <a:r>
              <a:rPr lang="ru-RU" dirty="0" smtClean="0"/>
              <a:t>умение </a:t>
            </a:r>
            <a:r>
              <a:rPr lang="ru-RU" dirty="0"/>
              <a:t>выделять и формулировать противоречие. </a:t>
            </a:r>
            <a:br>
              <a:rPr lang="ru-RU" dirty="0"/>
            </a:br>
            <a:r>
              <a:rPr lang="ru-RU" dirty="0" smtClean="0"/>
              <a:t>Учитель </a:t>
            </a:r>
            <a:r>
              <a:rPr lang="ru-RU" dirty="0"/>
              <a:t>находит такой угол зрения, при котором даже хорошо известные факты становятся загадкой. </a:t>
            </a:r>
            <a:br>
              <a:rPr lang="ru-RU" dirty="0"/>
            </a:br>
            <a:r>
              <a:rPr lang="ru-RU" dirty="0"/>
              <a:t/>
            </a:r>
            <a:br>
              <a:rPr lang="ru-RU" dirty="0"/>
            </a:br>
            <a:endParaRPr lang="ru-RU" dirty="0"/>
          </a:p>
        </p:txBody>
      </p:sp>
      <p:sp>
        <p:nvSpPr>
          <p:cNvPr id="5" name="Прямоугольник 4"/>
          <p:cNvSpPr/>
          <p:nvPr/>
        </p:nvSpPr>
        <p:spPr>
          <a:xfrm>
            <a:off x="323528" y="3933056"/>
            <a:ext cx="8568952" cy="2308324"/>
          </a:xfrm>
          <a:prstGeom prst="rect">
            <a:avLst/>
          </a:prstGeom>
        </p:spPr>
        <p:txBody>
          <a:bodyPr wrap="square">
            <a:spAutoFit/>
          </a:bodyPr>
          <a:lstStyle/>
          <a:p>
            <a:r>
              <a:rPr lang="ru-RU" dirty="0"/>
              <a:t>Урок </a:t>
            </a:r>
            <a:r>
              <a:rPr lang="ru-RU" dirty="0" smtClean="0"/>
              <a:t>окружающего мира  </a:t>
            </a:r>
            <a:r>
              <a:rPr lang="ru-RU" dirty="0"/>
              <a:t>зимой начинается с небольшого рассказа. </a:t>
            </a:r>
            <a:br>
              <a:rPr lang="ru-RU" dirty="0"/>
            </a:br>
            <a:r>
              <a:rPr lang="ru-RU" dirty="0"/>
              <a:t/>
            </a:r>
            <a:br>
              <a:rPr lang="ru-RU" dirty="0"/>
            </a:br>
            <a:r>
              <a:rPr lang="ru-RU" dirty="0"/>
              <a:t>Однажды, в небольшой африканской стране ребятам читали рассказ об удивительной стране, в которой люди ходят по воде! И самое интересное, что это был правдивый рассказ! А теперь посмотрите в окно! Разве мы с вами не ходим по воде? Мы так привыкли к воде, что не замечаем ее удивительных свойств. </a:t>
            </a:r>
            <a:br>
              <a:rPr lang="ru-RU" dirty="0"/>
            </a:b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"Вершина". </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323528" y="2132856"/>
            <a:ext cx="8496944" cy="369332"/>
          </a:xfrm>
          <a:prstGeom prst="rect">
            <a:avLst/>
          </a:prstGeom>
        </p:spPr>
        <p:txBody>
          <a:bodyPr wrap="square">
            <a:spAutoFit/>
          </a:bodyPr>
          <a:lstStyle/>
          <a:p>
            <a:r>
              <a:rPr lang="ru-RU" dirty="0"/>
              <a:t>Описание: приём актуализации субъективного опыта. </a:t>
            </a:r>
          </a:p>
        </p:txBody>
      </p:sp>
      <p:sp>
        <p:nvSpPr>
          <p:cNvPr id="4" name="Прямоугольник 3"/>
          <p:cNvSpPr/>
          <p:nvPr/>
        </p:nvSpPr>
        <p:spPr>
          <a:xfrm>
            <a:off x="467544" y="3501008"/>
            <a:ext cx="8496944" cy="2585323"/>
          </a:xfrm>
          <a:prstGeom prst="rect">
            <a:avLst/>
          </a:prstGeom>
        </p:spPr>
        <p:txBody>
          <a:bodyPr wrap="square">
            <a:spAutoFit/>
          </a:bodyPr>
          <a:lstStyle/>
          <a:p>
            <a:r>
              <a:rPr lang="ru-RU" dirty="0"/>
              <a:t>На доске или у каждого в тетради нарисована скала с извилистой горной дорогой, ведущей от глубокой пропасти («плохой человек») к вершине («идеальный человек»). </a:t>
            </a:r>
            <a:endParaRPr lang="ru-RU" dirty="0" smtClean="0"/>
          </a:p>
          <a:p>
            <a:endParaRPr lang="ru-RU" dirty="0"/>
          </a:p>
          <a:p>
            <a:r>
              <a:rPr lang="ru-RU" dirty="0" smtClean="0"/>
              <a:t>Точкой </a:t>
            </a:r>
            <a:r>
              <a:rPr lang="ru-RU" dirty="0"/>
              <a:t>нужно отметить то место горы, на которой находится герой рассматриваемого произведения</a:t>
            </a:r>
            <a:r>
              <a:rPr lang="ru-RU" dirty="0" smtClean="0"/>
              <a:t>.</a:t>
            </a:r>
          </a:p>
          <a:p>
            <a:endParaRPr lang="ru-RU" dirty="0"/>
          </a:p>
          <a:p>
            <a:r>
              <a:rPr lang="ru-RU" dirty="0" smtClean="0"/>
              <a:t> </a:t>
            </a:r>
            <a:r>
              <a:rPr lang="ru-RU" dirty="0"/>
              <a:t>Можно расположить на скале целую систему персонажей романа. </a:t>
            </a:r>
            <a:br>
              <a:rPr lang="ru-RU" dirty="0"/>
            </a:b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01752" y="1124744"/>
            <a:ext cx="8686800" cy="173704"/>
          </a:xfrm>
        </p:spPr>
        <p:txBody>
          <a:bodyPr>
            <a:normAutofit fontScale="90000"/>
          </a:bodyPr>
          <a:lstStyle/>
          <a:p>
            <a:pPr algn="ctr"/>
            <a:r>
              <a:rPr lang="ru-RU" b="1" u="sng" dirty="0" smtClean="0">
                <a:solidFill>
                  <a:srgbClr val="C00000"/>
                </a:solidFill>
              </a:rPr>
              <a:t>Кубик </a:t>
            </a:r>
            <a:r>
              <a:rPr lang="ru-RU" b="1" u="sng" dirty="0" err="1" smtClean="0">
                <a:solidFill>
                  <a:srgbClr val="C00000"/>
                </a:solidFill>
              </a:rPr>
              <a:t>Блума</a:t>
            </a:r>
            <a:r>
              <a:rPr lang="ru-RU" b="1" u="sng" dirty="0" smtClean="0">
                <a:solidFill>
                  <a:srgbClr val="C00000"/>
                </a:solidFill>
              </a:rPr>
              <a:t> </a:t>
            </a:r>
            <a:br>
              <a:rPr lang="ru-RU" b="1" u="sng" dirty="0" smtClean="0">
                <a:solidFill>
                  <a:srgbClr val="C00000"/>
                </a:solidFill>
              </a:rPr>
            </a:br>
            <a:r>
              <a:rPr lang="ru-RU" dirty="0" smtClean="0">
                <a:solidFill>
                  <a:srgbClr val="C00000"/>
                </a:solidFill>
              </a:rPr>
              <a:t/>
            </a:r>
            <a:br>
              <a:rPr lang="ru-RU" dirty="0" smtClean="0">
                <a:solidFill>
                  <a:srgbClr val="C00000"/>
                </a:solidFill>
              </a:rPr>
            </a:br>
            <a:endParaRPr lang="ru-RU" dirty="0">
              <a:solidFill>
                <a:srgbClr val="C00000"/>
              </a:solidFill>
            </a:endParaRPr>
          </a:p>
        </p:txBody>
      </p:sp>
      <p:sp>
        <p:nvSpPr>
          <p:cNvPr id="4" name="Прямоугольник 3"/>
          <p:cNvSpPr/>
          <p:nvPr/>
        </p:nvSpPr>
        <p:spPr>
          <a:xfrm>
            <a:off x="395536" y="2060847"/>
            <a:ext cx="8424936" cy="3139321"/>
          </a:xfrm>
          <a:prstGeom prst="rect">
            <a:avLst/>
          </a:prstGeom>
        </p:spPr>
        <p:txBody>
          <a:bodyPr wrap="square">
            <a:spAutoFit/>
          </a:bodyPr>
          <a:lstStyle/>
          <a:p>
            <a:r>
              <a:rPr lang="ru-RU" b="1" i="1" dirty="0"/>
              <a:t>На гранях кубика написаны начала вопросов</a:t>
            </a:r>
            <a:r>
              <a:rPr lang="ru-RU" dirty="0"/>
              <a:t>:</a:t>
            </a:r>
            <a:br>
              <a:rPr lang="ru-RU" dirty="0"/>
            </a:br>
            <a:r>
              <a:rPr lang="ru-RU" dirty="0"/>
              <a:t/>
            </a:r>
            <a:br>
              <a:rPr lang="ru-RU" dirty="0"/>
            </a:br>
            <a:r>
              <a:rPr lang="ru-RU" b="1" dirty="0"/>
              <a:t>«Почему»,«Объясни»,«Назови»,«Предложи»,«Придумай»,«Поделись»</a:t>
            </a:r>
            <a:r>
              <a:rPr lang="ru-RU" dirty="0"/>
              <a:t/>
            </a:r>
            <a:br>
              <a:rPr lang="ru-RU" dirty="0"/>
            </a:br>
            <a:r>
              <a:rPr lang="ru-RU" dirty="0"/>
              <a:t/>
            </a:r>
            <a:br>
              <a:rPr lang="ru-RU" dirty="0"/>
            </a:br>
            <a:r>
              <a:rPr lang="ru-RU" dirty="0"/>
              <a:t>Учитель (или ученик) бросает кубик. Необходимо </a:t>
            </a:r>
            <a:r>
              <a:rPr lang="ru-RU" b="1" dirty="0"/>
              <a:t>сформулировать вопрос</a:t>
            </a:r>
            <a:r>
              <a:rPr lang="ru-RU" dirty="0"/>
              <a:t> к учебному материалу по той грани, на которую выпадет кубик. Этот прием очень удобен при проверке домашнего задания. Если ученики знают материал домашнего задания, они без труда смогут составить вопрос и ответить на него.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57200" y="457200"/>
            <a:ext cx="8686800" cy="841375"/>
          </a:xfrm>
        </p:spPr>
        <p:txBody>
          <a:bodyPr/>
          <a:lstStyle/>
          <a:p>
            <a:pPr algn="ctr"/>
            <a:r>
              <a:rPr lang="ru-RU" b="1" u="sng" dirty="0" smtClean="0">
                <a:solidFill>
                  <a:srgbClr val="C00000"/>
                </a:solidFill>
              </a:rPr>
              <a:t>Приём  «ЗАДАЙ ВОПРОС»</a:t>
            </a:r>
            <a:endParaRPr lang="ru-RU" b="1" u="sng" dirty="0">
              <a:solidFill>
                <a:srgbClr val="C00000"/>
              </a:solidFill>
            </a:endParaRPr>
          </a:p>
        </p:txBody>
      </p:sp>
      <p:sp>
        <p:nvSpPr>
          <p:cNvPr id="3" name="Прямоугольник 2"/>
          <p:cNvSpPr/>
          <p:nvPr/>
        </p:nvSpPr>
        <p:spPr>
          <a:xfrm>
            <a:off x="2286000" y="2274838"/>
            <a:ext cx="4572000" cy="2308324"/>
          </a:xfrm>
          <a:prstGeom prst="rect">
            <a:avLst/>
          </a:prstGeom>
        </p:spPr>
        <p:txBody>
          <a:bodyPr>
            <a:spAutoFit/>
          </a:bodyPr>
          <a:lstStyle/>
          <a:p>
            <a:r>
              <a:rPr lang="ru-RU" dirty="0"/>
              <a:t>Сформулировать правильно вопрос означает, что </a:t>
            </a:r>
            <a:r>
              <a:rPr lang="ru-RU" b="1" dirty="0"/>
              <a:t>ученик очерчивает тот круг знаний, который у него имеется, и тот круг неизвестного, та </a:t>
            </a:r>
            <a:r>
              <a:rPr lang="ru-RU" i="1" dirty="0"/>
              <a:t>«зона ближайшего развития»</a:t>
            </a:r>
            <a:r>
              <a:rPr lang="ru-RU" b="1" dirty="0"/>
              <a:t> (по Л.В. </a:t>
            </a:r>
            <a:r>
              <a:rPr lang="ru-RU" b="1" dirty="0" err="1"/>
              <a:t>Занкову</a:t>
            </a:r>
            <a:r>
              <a:rPr lang="ru-RU" b="1" dirty="0"/>
              <a:t>), которые он хотел бы узнать.</a:t>
            </a: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467544" y="828145"/>
            <a:ext cx="828092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Ребята учатся задавать вопросы не только по содержанию текста, но и по его анализу. Совместно мы приходим к выводу о том, что «стоимость», важность вопросов может быть разной. Таким образом, необходимо обязательное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ранжирование</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вопросов.</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Вопросы, направленные на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репродукцию знаний</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требующие точного воспроизведения информации, событий, фактов. Начинаются со слов </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«Кто…?»</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«Что…?»</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«Когда…?»</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«Сколько…?»</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и т.д. </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Вопросы, направленные на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репродукцию процесса</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(так называемые </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«процессуальные знания»</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Начинаются со слов </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«Как…?»</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«Каким образом…?»</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и т.п. </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Вопросы на выяснение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причинно-следственных связей</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Начинаются со слов </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«Почему…?»</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чем причины…?»</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и т.п. </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Вопросы, требующие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анализа</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синтеза новых знаний</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начинаются со слов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«Что общего…?»</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чём особенности…?»</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«Сравните…»</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«Докажите…»</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1484784"/>
            <a:ext cx="8458200" cy="5167066"/>
          </a:xfrm>
        </p:spPr>
        <p:txBody>
          <a:bodyPr>
            <a:normAutofit/>
          </a:bodyPr>
          <a:lstStyle/>
          <a:p>
            <a:r>
              <a:rPr lang="ru-RU" sz="1800" dirty="0" smtClean="0">
                <a:latin typeface="Arial" pitchFamily="34" charset="0"/>
                <a:cs typeface="Arial" pitchFamily="34" charset="0"/>
              </a:rPr>
              <a:t>В начале учебного года ученики учатся не только выполнять, но и </a:t>
            </a:r>
            <a:r>
              <a:rPr lang="ru-RU" sz="1800" b="1" dirty="0" smtClean="0">
                <a:latin typeface="Arial" pitchFamily="34" charset="0"/>
                <a:cs typeface="Arial" pitchFamily="34" charset="0"/>
              </a:rPr>
              <a:t>составлять</a:t>
            </a:r>
            <a:r>
              <a:rPr lang="ru-RU" sz="1800" dirty="0" smtClean="0">
                <a:latin typeface="Arial" pitchFamily="34" charset="0"/>
                <a:cs typeface="Arial" pitchFamily="34" charset="0"/>
              </a:rPr>
              <a:t> тесты. Они должны хорошо представлять себе, чем отличается </a:t>
            </a:r>
            <a:r>
              <a:rPr lang="ru-RU" sz="1800" b="1" dirty="0" smtClean="0">
                <a:latin typeface="Arial" pitchFamily="34" charset="0"/>
                <a:cs typeface="Arial" pitchFamily="34" charset="0"/>
              </a:rPr>
              <a:t>альтернативный</a:t>
            </a:r>
            <a:r>
              <a:rPr lang="ru-RU" sz="1800" dirty="0" smtClean="0">
                <a:latin typeface="Arial" pitchFamily="34" charset="0"/>
                <a:cs typeface="Arial" pitchFamily="34" charset="0"/>
              </a:rPr>
              <a:t> тест от теста </a:t>
            </a:r>
            <a:r>
              <a:rPr lang="ru-RU" sz="1800" b="1" dirty="0" smtClean="0">
                <a:latin typeface="Arial" pitchFamily="34" charset="0"/>
                <a:cs typeface="Arial" pitchFamily="34" charset="0"/>
              </a:rPr>
              <a:t>на соответствие</a:t>
            </a:r>
            <a:r>
              <a:rPr lang="ru-RU" sz="1800" dirty="0" smtClean="0">
                <a:latin typeface="Arial" pitchFamily="34" charset="0"/>
                <a:cs typeface="Arial" pitchFamily="34" charset="0"/>
              </a:rPr>
              <a:t> или на </a:t>
            </a:r>
            <a:r>
              <a:rPr lang="ru-RU" sz="1800" b="1" dirty="0" smtClean="0">
                <a:latin typeface="Arial" pitchFamily="34" charset="0"/>
                <a:cs typeface="Arial" pitchFamily="34" charset="0"/>
              </a:rPr>
              <a:t>исключение лишнего</a:t>
            </a:r>
            <a:r>
              <a:rPr lang="ru-RU" sz="1800" dirty="0" smtClean="0">
                <a:latin typeface="Arial" pitchFamily="34" charset="0"/>
                <a:cs typeface="Arial" pitchFamily="34" charset="0"/>
              </a:rPr>
              <a:t>, на </a:t>
            </a:r>
            <a:r>
              <a:rPr lang="ru-RU" sz="1800" b="1" dirty="0" smtClean="0">
                <a:latin typeface="Arial" pitchFamily="34" charset="0"/>
                <a:cs typeface="Arial" pitchFamily="34" charset="0"/>
              </a:rPr>
              <a:t>восстановление последовательности</a:t>
            </a:r>
            <a:r>
              <a:rPr lang="ru-RU" sz="1800" dirty="0" smtClean="0">
                <a:latin typeface="Arial" pitchFamily="34" charset="0"/>
                <a:cs typeface="Arial" pitchFamily="34" charset="0"/>
              </a:rPr>
              <a:t> и т.д. </a:t>
            </a:r>
            <a:br>
              <a:rPr lang="ru-RU" sz="1800" dirty="0" smtClean="0">
                <a:latin typeface="Arial" pitchFamily="34" charset="0"/>
                <a:cs typeface="Arial" pitchFamily="34" charset="0"/>
              </a:rPr>
            </a:br>
            <a:r>
              <a:rPr lang="ru-RU" sz="1800" dirty="0" smtClean="0">
                <a:latin typeface="Arial" pitchFamily="34" charset="0"/>
                <a:cs typeface="Arial" pitchFamily="34" charset="0"/>
              </a:rPr>
              <a:t/>
            </a:r>
            <a:br>
              <a:rPr lang="ru-RU" sz="1800" dirty="0" smtClean="0">
                <a:latin typeface="Arial" pitchFamily="34" charset="0"/>
                <a:cs typeface="Arial" pitchFamily="34" charset="0"/>
              </a:rPr>
            </a:br>
            <a:r>
              <a:rPr lang="ru-RU" sz="1800" dirty="0" smtClean="0">
                <a:latin typeface="Arial" pitchFamily="34" charset="0"/>
                <a:cs typeface="Arial" pitchFamily="34" charset="0"/>
              </a:rPr>
              <a:t>Помимо текста, это может быть учебная задача по предмету или составление ребуса, кроссворда, головоломок. К отдельным заданиям следует относиться осторожно. В течение урока ученик не обладает достаточным временем, чтобы составить хороший кроссворд, </a:t>
            </a:r>
            <a:r>
              <a:rPr lang="ru-RU" sz="1800" dirty="0" err="1" smtClean="0">
                <a:latin typeface="Arial" pitchFamily="34" charset="0"/>
                <a:cs typeface="Arial" pitchFamily="34" charset="0"/>
              </a:rPr>
              <a:t>сканворд</a:t>
            </a:r>
            <a:r>
              <a:rPr lang="ru-RU" sz="1800" dirty="0" smtClean="0">
                <a:latin typeface="Arial" pitchFamily="34" charset="0"/>
                <a:cs typeface="Arial" pitchFamily="34" charset="0"/>
              </a:rPr>
              <a:t> или остроумную головоломку. </a:t>
            </a:r>
            <a:r>
              <a:rPr lang="ru-RU" sz="1800" b="1" i="1" dirty="0" smtClean="0">
                <a:latin typeface="Arial" pitchFamily="34" charset="0"/>
                <a:cs typeface="Arial" pitchFamily="34" charset="0"/>
              </a:rPr>
              <a:t>Такие задания можно задать на дом</a:t>
            </a:r>
            <a:r>
              <a:rPr lang="ru-RU" sz="1800" dirty="0" smtClean="0">
                <a:latin typeface="Arial" pitchFamily="34" charset="0"/>
                <a:cs typeface="Arial" pitchFamily="34" charset="0"/>
              </a:rPr>
              <a:t>.</a:t>
            </a:r>
            <a:br>
              <a:rPr lang="ru-RU" sz="1800" dirty="0" smtClean="0">
                <a:latin typeface="Arial" pitchFamily="34" charset="0"/>
                <a:cs typeface="Arial" pitchFamily="34" charset="0"/>
              </a:rPr>
            </a:br>
            <a:r>
              <a:rPr lang="ru-RU" sz="1800" dirty="0" smtClean="0">
                <a:latin typeface="Arial" pitchFamily="34" charset="0"/>
                <a:cs typeface="Arial" pitchFamily="34" charset="0"/>
              </a:rPr>
              <a:t/>
            </a:r>
            <a:br>
              <a:rPr lang="ru-RU" sz="1800" dirty="0" smtClean="0">
                <a:latin typeface="Arial" pitchFamily="34" charset="0"/>
                <a:cs typeface="Arial" pitchFamily="34" charset="0"/>
              </a:rPr>
            </a:br>
            <a:endParaRPr lang="ru-RU" sz="1800" dirty="0">
              <a:latin typeface="Arial" pitchFamily="34" charset="0"/>
              <a:cs typeface="Arial" pitchFamily="34" charset="0"/>
            </a:endParaRPr>
          </a:p>
        </p:txBody>
      </p:sp>
      <p:sp>
        <p:nvSpPr>
          <p:cNvPr id="3" name="Подзаголовок 2"/>
          <p:cNvSpPr>
            <a:spLocks noGrp="1"/>
          </p:cNvSpPr>
          <p:nvPr>
            <p:ph type="subTitle" idx="1"/>
          </p:nvPr>
        </p:nvSpPr>
        <p:spPr>
          <a:xfrm>
            <a:off x="395536" y="620688"/>
            <a:ext cx="8458200" cy="792088"/>
          </a:xfrm>
        </p:spPr>
        <p:txBody>
          <a:bodyPr>
            <a:noAutofit/>
          </a:bodyPr>
          <a:lstStyle/>
          <a:p>
            <a:pPr algn="ctr"/>
            <a:r>
              <a:rPr lang="ru-RU" sz="3200" b="1" u="sng" dirty="0" smtClean="0">
                <a:solidFill>
                  <a:srgbClr val="C00000"/>
                </a:solidFill>
                <a:latin typeface="Arial" pitchFamily="34" charset="0"/>
                <a:cs typeface="Arial" pitchFamily="34" charset="0"/>
              </a:rPr>
              <a:t>Приём  «</a:t>
            </a:r>
            <a:r>
              <a:rPr lang="ru-RU" sz="3200" b="1" i="1" u="sng" dirty="0" smtClean="0">
                <a:solidFill>
                  <a:srgbClr val="C00000"/>
                </a:solidFill>
                <a:latin typeface="Arial" pitchFamily="34" charset="0"/>
                <a:cs typeface="Arial" pitchFamily="34" charset="0"/>
              </a:rPr>
              <a:t>СОСТАВЬ ЗАДАНИЕ»</a:t>
            </a:r>
            <a:r>
              <a:rPr lang="ru-RU" sz="3200" u="sng" dirty="0" smtClean="0">
                <a:solidFill>
                  <a:srgbClr val="C00000"/>
                </a:solidFill>
                <a:latin typeface="Arial" pitchFamily="34" charset="0"/>
                <a:cs typeface="Arial" pitchFamily="34" charset="0"/>
              </a:rPr>
              <a:t/>
            </a:r>
            <a:br>
              <a:rPr lang="ru-RU" sz="3200" u="sng" dirty="0" smtClean="0">
                <a:solidFill>
                  <a:srgbClr val="C00000"/>
                </a:solidFill>
                <a:latin typeface="Arial" pitchFamily="34" charset="0"/>
                <a:cs typeface="Arial" pitchFamily="34" charset="0"/>
              </a:rPr>
            </a:br>
            <a:endParaRPr lang="ru-RU" sz="3200" u="sng"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476672"/>
            <a:ext cx="7848872" cy="5355312"/>
          </a:xfrm>
          <a:prstGeom prst="rect">
            <a:avLst/>
          </a:prstGeom>
        </p:spPr>
        <p:txBody>
          <a:bodyPr wrap="square">
            <a:spAutoFit/>
          </a:bodyPr>
          <a:lstStyle/>
          <a:p>
            <a:r>
              <a:rPr lang="ru-RU" dirty="0"/>
              <a:t>2 класс</a:t>
            </a:r>
            <a:br>
              <a:rPr lang="ru-RU" dirty="0"/>
            </a:br>
            <a:r>
              <a:rPr lang="ru-RU" dirty="0"/>
              <a:t/>
            </a:r>
            <a:br>
              <a:rPr lang="ru-RU" dirty="0"/>
            </a:br>
            <a:r>
              <a:rPr lang="ru-RU" dirty="0"/>
              <a:t>Тема: В.драгунский «Тайное всегда становится явным»</a:t>
            </a:r>
            <a:br>
              <a:rPr lang="ru-RU" dirty="0"/>
            </a:br>
            <a:r>
              <a:rPr lang="ru-RU" dirty="0"/>
              <a:t/>
            </a:r>
            <a:br>
              <a:rPr lang="ru-RU" dirty="0"/>
            </a:br>
            <a:r>
              <a:rPr lang="ru-RU" u="sng" dirty="0"/>
              <a:t>Проверка домашнего задания с помощью кубика </a:t>
            </a:r>
            <a:r>
              <a:rPr lang="ru-RU" u="sng" dirty="0" err="1"/>
              <a:t>Блума</a:t>
            </a:r>
            <a:r>
              <a:rPr lang="ru-RU" u="sng" dirty="0"/>
              <a:t>:</a:t>
            </a:r>
            <a:r>
              <a:rPr lang="ru-RU" dirty="0"/>
              <a:t/>
            </a:r>
            <a:br>
              <a:rPr lang="ru-RU" dirty="0"/>
            </a:br>
            <a:r>
              <a:rPr lang="ru-RU" dirty="0"/>
              <a:t/>
            </a:r>
            <a:br>
              <a:rPr lang="ru-RU" dirty="0"/>
            </a:br>
            <a:r>
              <a:rPr lang="ru-RU" b="1" dirty="0"/>
              <a:t>Предложи </a:t>
            </a:r>
            <a:r>
              <a:rPr lang="ru-RU" dirty="0"/>
              <a:t>своё название рассказа</a:t>
            </a:r>
            <a:br>
              <a:rPr lang="ru-RU" dirty="0"/>
            </a:br>
            <a:r>
              <a:rPr lang="ru-RU" dirty="0"/>
              <a:t/>
            </a:r>
            <a:br>
              <a:rPr lang="ru-RU" dirty="0"/>
            </a:br>
            <a:r>
              <a:rPr lang="ru-RU" b="1" dirty="0"/>
              <a:t>Назови</a:t>
            </a:r>
            <a:r>
              <a:rPr lang="ru-RU" dirty="0"/>
              <a:t> основные черты характера главного героя</a:t>
            </a:r>
            <a:br>
              <a:rPr lang="ru-RU" dirty="0"/>
            </a:br>
            <a:r>
              <a:rPr lang="ru-RU" dirty="0"/>
              <a:t/>
            </a:r>
            <a:br>
              <a:rPr lang="ru-RU" dirty="0"/>
            </a:br>
            <a:r>
              <a:rPr lang="ru-RU" b="1" dirty="0"/>
              <a:t>Придумай </a:t>
            </a:r>
            <a:r>
              <a:rPr lang="ru-RU" dirty="0"/>
              <a:t>другой выход из сложившейся ситуации</a:t>
            </a:r>
            <a:br>
              <a:rPr lang="ru-RU" dirty="0"/>
            </a:br>
            <a:r>
              <a:rPr lang="ru-RU" dirty="0"/>
              <a:t/>
            </a:r>
            <a:br>
              <a:rPr lang="ru-RU" dirty="0"/>
            </a:br>
            <a:r>
              <a:rPr lang="ru-RU" b="1" dirty="0"/>
              <a:t>Почему </a:t>
            </a:r>
            <a:r>
              <a:rPr lang="ru-RU" dirty="0"/>
              <a:t>автор написал это произведение</a:t>
            </a:r>
            <a:br>
              <a:rPr lang="ru-RU" dirty="0"/>
            </a:br>
            <a:r>
              <a:rPr lang="ru-RU" dirty="0"/>
              <a:t/>
            </a:r>
            <a:br>
              <a:rPr lang="ru-RU" dirty="0"/>
            </a:br>
            <a:r>
              <a:rPr lang="ru-RU" b="1" dirty="0"/>
              <a:t>Объясни</a:t>
            </a:r>
            <a:r>
              <a:rPr lang="ru-RU" dirty="0"/>
              <a:t> почему Миша запомнил этот случай на всю жизнь</a:t>
            </a:r>
            <a:br>
              <a:rPr lang="ru-RU" dirty="0"/>
            </a:br>
            <a:r>
              <a:rPr lang="ru-RU" dirty="0"/>
              <a:t/>
            </a:r>
            <a:br>
              <a:rPr lang="ru-RU" dirty="0"/>
            </a:br>
            <a:r>
              <a:rPr lang="ru-RU" b="1" dirty="0"/>
              <a:t>Поделись</a:t>
            </a:r>
            <a:r>
              <a:rPr lang="ru-RU" dirty="0"/>
              <a:t> своими мыслями, чувствами от прочитанного рассказа</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683568" y="1275519"/>
            <a:ext cx="799288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Возможны два режима использования данного приёма.</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Учитель задаёт соответствующие вопросы.</a:t>
            </a:r>
            <a:endParaRPr kumimoji="0" lang="ru-RU"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Ученики формулируют вопросы.</a:t>
            </a:r>
            <a:endParaRPr kumimoji="0" lang="ru-RU"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Причём можно заметить, что не только гораздо легче  ответить на вопросы репродуктивного характера, но и сформулировать их.</a:t>
            </a:r>
            <a:endParaRPr kumimoji="0" lang="ru-RU"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Сложнее сформулировать вопросы, направленные на поиск причинно-следственных связей.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
            </a:r>
            <a:br>
              <a:rPr lang="ru-RU" b="1" dirty="0" smtClean="0"/>
            </a:br>
            <a:r>
              <a:rPr lang="ru-RU" b="1" u="sng" dirty="0" smtClean="0">
                <a:solidFill>
                  <a:srgbClr val="C00000"/>
                </a:solidFill>
              </a:rPr>
              <a:t>Приём “</a:t>
            </a:r>
            <a:r>
              <a:rPr lang="ru-RU" b="1" u="sng" dirty="0" err="1" smtClean="0">
                <a:solidFill>
                  <a:srgbClr val="C00000"/>
                </a:solidFill>
              </a:rPr>
              <a:t>Да-нетка</a:t>
            </a:r>
            <a:r>
              <a:rPr lang="ru-RU" b="1" u="sng" dirty="0" smtClean="0">
                <a:solidFill>
                  <a:srgbClr val="C00000"/>
                </a:solidFill>
              </a:rPr>
              <a:t>”.</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467544" y="1484784"/>
            <a:ext cx="8208912" cy="4247317"/>
          </a:xfrm>
          <a:prstGeom prst="rect">
            <a:avLst/>
          </a:prstGeom>
        </p:spPr>
        <p:txBody>
          <a:bodyPr wrap="square">
            <a:spAutoFit/>
          </a:bodyPr>
          <a:lstStyle/>
          <a:p>
            <a:r>
              <a:rPr lang="ru-RU" dirty="0"/>
              <a:t>Описание: универсальный приём технологии ТРИЗ: способен увлечь и маленьких, и взрослых; ставит учащихся в активную позицию. Формирует следующие универсальные учебные действия: </a:t>
            </a:r>
            <a:br>
              <a:rPr lang="ru-RU" dirty="0"/>
            </a:br>
            <a:r>
              <a:rPr lang="ru-RU" dirty="0"/>
              <a:t/>
            </a:r>
            <a:br>
              <a:rPr lang="ru-RU" dirty="0"/>
            </a:br>
            <a:r>
              <a:rPr lang="ru-RU" dirty="0"/>
              <a:t>умение связывать разрозненные факты в единую картину; </a:t>
            </a:r>
            <a:br>
              <a:rPr lang="ru-RU" dirty="0"/>
            </a:br>
            <a:r>
              <a:rPr lang="ru-RU" dirty="0"/>
              <a:t/>
            </a:r>
            <a:br>
              <a:rPr lang="ru-RU" dirty="0"/>
            </a:br>
            <a:r>
              <a:rPr lang="ru-RU" dirty="0"/>
              <a:t>умение систематизировать уже имеющуюся информацию; </a:t>
            </a:r>
            <a:br>
              <a:rPr lang="ru-RU" dirty="0"/>
            </a:br>
            <a:r>
              <a:rPr lang="ru-RU" dirty="0"/>
              <a:t/>
            </a:r>
            <a:br>
              <a:rPr lang="ru-RU" dirty="0"/>
            </a:br>
            <a:r>
              <a:rPr lang="ru-RU" dirty="0"/>
              <a:t>умение слушать и слышать друг друга. </a:t>
            </a:r>
            <a:br>
              <a:rPr lang="ru-RU" dirty="0"/>
            </a:br>
            <a:r>
              <a:rPr lang="ru-RU" dirty="0"/>
              <a:t/>
            </a:r>
            <a:br>
              <a:rPr lang="ru-RU" dirty="0"/>
            </a:br>
            <a:r>
              <a:rPr lang="ru-RU" dirty="0"/>
              <a:t>Учитель загадывает нечто (число, предмет, литературного героя, историческое лицо и др.). Учащиеся пытаются найти ответ, задавая вопросы, на которые учитель может ответить только словами: "да", "нет", "и да и нет". </a:t>
            </a:r>
            <a:br>
              <a:rPr lang="ru-RU" dirty="0"/>
            </a:b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71600" y="1028343"/>
            <a:ext cx="7488832" cy="3693319"/>
          </a:xfrm>
          <a:prstGeom prst="rect">
            <a:avLst/>
          </a:prstGeom>
        </p:spPr>
        <p:txBody>
          <a:bodyPr wrap="square">
            <a:spAutoFit/>
          </a:bodyPr>
          <a:lstStyle/>
          <a:p>
            <a:r>
              <a:rPr lang="ru-RU" dirty="0"/>
              <a:t>На уроке по теме “Планета Земля” загадывается определенная планета, и ребята начинают задавать учителю вопросы: </a:t>
            </a:r>
            <a:br>
              <a:rPr lang="ru-RU" dirty="0"/>
            </a:br>
            <a:r>
              <a:rPr lang="ru-RU" dirty="0"/>
              <a:t/>
            </a:r>
            <a:br>
              <a:rPr lang="ru-RU" dirty="0"/>
            </a:br>
            <a:r>
              <a:rPr lang="ru-RU" dirty="0"/>
              <a:t>Это планета земной группы? - нет; </a:t>
            </a:r>
            <a:br>
              <a:rPr lang="ru-RU" dirty="0"/>
            </a:br>
            <a:r>
              <a:rPr lang="ru-RU" dirty="0"/>
              <a:t/>
            </a:r>
            <a:br>
              <a:rPr lang="ru-RU" dirty="0"/>
            </a:br>
            <a:r>
              <a:rPr lang="ru-RU" dirty="0"/>
              <a:t>Это планета – гигант? – да; </a:t>
            </a:r>
            <a:br>
              <a:rPr lang="ru-RU" dirty="0"/>
            </a:br>
            <a:r>
              <a:rPr lang="ru-RU" dirty="0"/>
              <a:t/>
            </a:r>
            <a:br>
              <a:rPr lang="ru-RU" dirty="0"/>
            </a:br>
            <a:r>
              <a:rPr lang="ru-RU" dirty="0"/>
              <a:t>Эта планета имеет гигантские кольца? – нет; </a:t>
            </a:r>
            <a:br>
              <a:rPr lang="ru-RU" dirty="0"/>
            </a:br>
            <a:r>
              <a:rPr lang="ru-RU" dirty="0"/>
              <a:t/>
            </a:r>
            <a:br>
              <a:rPr lang="ru-RU" dirty="0"/>
            </a:br>
            <a:r>
              <a:rPr lang="ru-RU" dirty="0"/>
              <a:t>Это самая большая планета? – да. </a:t>
            </a:r>
            <a:br>
              <a:rPr lang="ru-RU" dirty="0"/>
            </a:br>
            <a:r>
              <a:rPr lang="ru-RU" dirty="0"/>
              <a:t/>
            </a:r>
            <a:br>
              <a:rPr lang="ru-RU" dirty="0"/>
            </a:br>
            <a:r>
              <a:rPr lang="ru-RU" dirty="0"/>
              <a:t>Ребята делают вывод, что это планета Юпитер. </a:t>
            </a:r>
            <a:br>
              <a:rPr lang="ru-RU" dirty="0"/>
            </a:b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"Реклама"</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395536" y="2136338"/>
            <a:ext cx="8352928" cy="4154984"/>
          </a:xfrm>
          <a:prstGeom prst="rect">
            <a:avLst/>
          </a:prstGeom>
        </p:spPr>
        <p:txBody>
          <a:bodyPr wrap="square">
            <a:spAutoFit/>
          </a:bodyPr>
          <a:lstStyle/>
          <a:p>
            <a:r>
              <a:rPr lang="ru-RU" sz="2400" dirty="0">
                <a:latin typeface="Arial" pitchFamily="34" charset="0"/>
                <a:cs typeface="Arial" pitchFamily="34" charset="0"/>
              </a:rPr>
              <a:t>Описание: учитель предлагает прорекламировать предмет, на подготовку 5- 10 мин.Работу можно организовать в группе. </a:t>
            </a:r>
            <a:br>
              <a:rPr lang="ru-RU" sz="2400" dirty="0">
                <a:latin typeface="Arial" pitchFamily="34" charset="0"/>
                <a:cs typeface="Arial" pitchFamily="34" charset="0"/>
              </a:rPr>
            </a:br>
            <a:r>
              <a:rPr lang="ru-RU" sz="2400" dirty="0">
                <a:latin typeface="Arial" pitchFamily="34" charset="0"/>
                <a:cs typeface="Arial" pitchFamily="34" charset="0"/>
              </a:rPr>
              <a:t/>
            </a:r>
            <a:br>
              <a:rPr lang="ru-RU" sz="2400" dirty="0">
                <a:latin typeface="Arial" pitchFamily="34" charset="0"/>
                <a:cs typeface="Arial" pitchFamily="34" charset="0"/>
              </a:rPr>
            </a:br>
            <a:r>
              <a:rPr lang="ru-RU" sz="2400" dirty="0">
                <a:latin typeface="Arial" pitchFamily="34" charset="0"/>
                <a:cs typeface="Arial" pitchFamily="34" charset="0"/>
              </a:rPr>
              <a:t>Пример. Создайте рекламу </a:t>
            </a:r>
            <a:r>
              <a:rPr lang="ru-RU" sz="2400" dirty="0" smtClean="0">
                <a:latin typeface="Arial" pitchFamily="34" charset="0"/>
                <a:cs typeface="Arial" pitchFamily="34" charset="0"/>
              </a:rPr>
              <a:t>прочитанной книге</a:t>
            </a:r>
          </a:p>
          <a:p>
            <a:endParaRPr lang="ru-RU" sz="2400" dirty="0">
              <a:latin typeface="Arial" pitchFamily="34" charset="0"/>
              <a:cs typeface="Arial" pitchFamily="34" charset="0"/>
            </a:endParaRPr>
          </a:p>
          <a:p>
            <a:r>
              <a:rPr lang="ru-RU" sz="2400" dirty="0" smtClean="0">
                <a:latin typeface="Arial" pitchFamily="34" charset="0"/>
                <a:cs typeface="Arial" pitchFamily="34" charset="0"/>
              </a:rPr>
              <a:t> </a:t>
            </a:r>
            <a:r>
              <a:rPr lang="ru-RU" sz="2400" dirty="0">
                <a:latin typeface="Arial" pitchFamily="34" charset="0"/>
                <a:cs typeface="Arial" pitchFamily="34" charset="0"/>
              </a:rPr>
              <a:t>Придумайте  </a:t>
            </a:r>
            <a:r>
              <a:rPr lang="ru-RU" sz="2400" dirty="0" smtClean="0">
                <a:latin typeface="Arial" pitchFamily="34" charset="0"/>
                <a:cs typeface="Arial" pitchFamily="34" charset="0"/>
              </a:rPr>
              <a:t>рекламу таблице </a:t>
            </a:r>
            <a:r>
              <a:rPr lang="ru-RU" sz="2400" dirty="0">
                <a:latin typeface="Arial" pitchFamily="34" charset="0"/>
                <a:cs typeface="Arial" pitchFamily="34" charset="0"/>
              </a:rPr>
              <a:t>умножения</a:t>
            </a:r>
            <a:r>
              <a:rPr lang="ru-RU" sz="2400" dirty="0" smtClean="0">
                <a:latin typeface="Arial" pitchFamily="34" charset="0"/>
                <a:cs typeface="Arial" pitchFamily="34" charset="0"/>
              </a:rPr>
              <a:t>.</a:t>
            </a:r>
          </a:p>
          <a:p>
            <a:endParaRPr lang="ru-RU" sz="2400" dirty="0">
              <a:latin typeface="Arial" pitchFamily="34" charset="0"/>
              <a:cs typeface="Arial" pitchFamily="34" charset="0"/>
            </a:endParaRPr>
          </a:p>
          <a:p>
            <a:r>
              <a:rPr lang="ru-RU" sz="2400" dirty="0" smtClean="0">
                <a:latin typeface="Arial" pitchFamily="34" charset="0"/>
                <a:cs typeface="Arial" pitchFamily="34" charset="0"/>
              </a:rPr>
              <a:t>Формирует коммуникативные, познавательные, регулятивные уд. </a:t>
            </a:r>
            <a:r>
              <a:rPr lang="ru-RU" sz="2400" dirty="0">
                <a:latin typeface="Arial" pitchFamily="34" charset="0"/>
                <a:cs typeface="Arial" pitchFamily="34" charset="0"/>
              </a:rPr>
              <a:t/>
            </a:r>
            <a:br>
              <a:rPr lang="ru-RU" sz="2400" dirty="0">
                <a:latin typeface="Arial" pitchFamily="34" charset="0"/>
                <a:cs typeface="Arial" pitchFamily="34" charset="0"/>
              </a:rPr>
            </a:br>
            <a:endParaRPr lang="ru-RU"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457200"/>
            <a:ext cx="8686800" cy="1891680"/>
          </a:xfrm>
        </p:spPr>
        <p:txBody>
          <a:bodyPr>
            <a:normAutofit/>
          </a:bodyPr>
          <a:lstStyle/>
          <a:p>
            <a:pPr algn="ctr"/>
            <a:r>
              <a:rPr lang="ru-RU" b="1" u="sng" dirty="0" smtClean="0">
                <a:solidFill>
                  <a:srgbClr val="C00000"/>
                </a:solidFill>
              </a:rPr>
              <a:t>Приём "</a:t>
            </a:r>
            <a:r>
              <a:rPr lang="ru-RU" b="1" u="sng" dirty="0" err="1" smtClean="0">
                <a:solidFill>
                  <a:srgbClr val="C00000"/>
                </a:solidFill>
              </a:rPr>
              <a:t>Инсерт</a:t>
            </a:r>
            <a:r>
              <a:rPr lang="ru-RU" b="1" u="sng" dirty="0" smtClean="0">
                <a:solidFill>
                  <a:srgbClr val="C00000"/>
                </a:solidFill>
              </a:rPr>
              <a:t>". </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0" y="1628800"/>
            <a:ext cx="8136904" cy="646331"/>
          </a:xfrm>
          <a:prstGeom prst="rect">
            <a:avLst/>
          </a:prstGeom>
        </p:spPr>
        <p:txBody>
          <a:bodyPr wrap="square">
            <a:spAutoFit/>
          </a:bodyPr>
          <a:lstStyle/>
          <a:p>
            <a:r>
              <a:rPr lang="ru-RU" dirty="0"/>
              <a:t>Используется для формирования такого универсального учебного действия как умение систематизировать и анализировать информацию.</a:t>
            </a:r>
          </a:p>
        </p:txBody>
      </p:sp>
      <p:sp>
        <p:nvSpPr>
          <p:cNvPr id="4" name="Прямоугольник 3"/>
          <p:cNvSpPr/>
          <p:nvPr/>
        </p:nvSpPr>
        <p:spPr>
          <a:xfrm>
            <a:off x="0" y="2924944"/>
            <a:ext cx="9144000" cy="3693319"/>
          </a:xfrm>
          <a:prstGeom prst="rect">
            <a:avLst/>
          </a:prstGeom>
        </p:spPr>
        <p:txBody>
          <a:bodyPr wrap="square">
            <a:spAutoFit/>
          </a:bodyPr>
          <a:lstStyle/>
          <a:p>
            <a:r>
              <a:rPr lang="ru-RU" dirty="0"/>
              <a:t>Приём используется в три этапа: </a:t>
            </a:r>
            <a:br>
              <a:rPr lang="ru-RU" dirty="0"/>
            </a:br>
            <a:r>
              <a:rPr lang="ru-RU" dirty="0"/>
              <a:t/>
            </a:r>
            <a:br>
              <a:rPr lang="ru-RU" dirty="0"/>
            </a:br>
            <a:r>
              <a:rPr lang="ru-RU" dirty="0"/>
              <a:t>В процессе чтения учащиеся маркируют текст значками (" V " - уже знал; " + " - новое; " - " - думал иначе; " ? " - не понял, есть вопросы); </a:t>
            </a:r>
            <a:br>
              <a:rPr lang="ru-RU" dirty="0"/>
            </a:br>
            <a:r>
              <a:rPr lang="ru-RU" dirty="0"/>
              <a:t/>
            </a:r>
            <a:br>
              <a:rPr lang="ru-RU" dirty="0"/>
            </a:br>
            <a:r>
              <a:rPr lang="ru-RU" dirty="0"/>
              <a:t>Затем заполняют таблицу, количество граф которой соответствует числу значков маркировки; </a:t>
            </a:r>
            <a:br>
              <a:rPr lang="ru-RU" dirty="0"/>
            </a:br>
            <a:r>
              <a:rPr lang="ru-RU" dirty="0"/>
              <a:t/>
            </a:r>
            <a:br>
              <a:rPr lang="ru-RU" dirty="0"/>
            </a:br>
            <a:r>
              <a:rPr lang="ru-RU" dirty="0"/>
              <a:t>Обсуждают записи, внесённые в таблицу. </a:t>
            </a:r>
            <a:br>
              <a:rPr lang="ru-RU" dirty="0"/>
            </a:br>
            <a:r>
              <a:rPr lang="ru-RU" dirty="0"/>
              <a:t/>
            </a:r>
            <a:br>
              <a:rPr lang="ru-RU" dirty="0"/>
            </a:br>
            <a:r>
              <a:rPr lang="ru-RU" dirty="0"/>
              <a:t>Таким образом, обеспечивается вдумчивое, внимательное чтение, делается зримым процесс накопления информации, путь от старого знания к новому. </a:t>
            </a:r>
            <a:br>
              <a:rPr lang="ru-RU" dirty="0"/>
            </a:b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ru-RU" b="1" u="sng" dirty="0" smtClean="0">
                <a:solidFill>
                  <a:srgbClr val="C00000"/>
                </a:solidFill>
              </a:rPr>
              <a:t>Приём “Шаг за шагом”. </a:t>
            </a:r>
            <a:br>
              <a:rPr lang="ru-RU" b="1" u="sng" dirty="0" smtClean="0">
                <a:solidFill>
                  <a:srgbClr val="C00000"/>
                </a:solidFill>
              </a:rPr>
            </a:br>
            <a:endParaRPr lang="ru-RU" b="1" u="sng" dirty="0">
              <a:solidFill>
                <a:srgbClr val="C00000"/>
              </a:solidFill>
            </a:endParaRPr>
          </a:p>
        </p:txBody>
      </p:sp>
      <p:sp>
        <p:nvSpPr>
          <p:cNvPr id="4" name="Прямоугольник 3"/>
          <p:cNvSpPr/>
          <p:nvPr/>
        </p:nvSpPr>
        <p:spPr>
          <a:xfrm>
            <a:off x="395536" y="1124744"/>
            <a:ext cx="8424936" cy="923330"/>
          </a:xfrm>
          <a:prstGeom prst="rect">
            <a:avLst/>
          </a:prstGeom>
        </p:spPr>
        <p:txBody>
          <a:bodyPr wrap="square">
            <a:spAutoFit/>
          </a:bodyPr>
          <a:lstStyle/>
          <a:p>
            <a:r>
              <a:rPr lang="ru-RU" dirty="0"/>
              <a:t>Используется для активизации полученных ранее знаний</a:t>
            </a:r>
            <a:r>
              <a:rPr lang="ru-RU" dirty="0" smtClean="0"/>
              <a:t>. </a:t>
            </a:r>
            <a:r>
              <a:rPr lang="ru-RU" dirty="0"/>
              <a:t/>
            </a:r>
            <a:br>
              <a:rPr lang="ru-RU" dirty="0"/>
            </a:br>
            <a:r>
              <a:rPr lang="ru-RU" dirty="0"/>
              <a:t/>
            </a:r>
            <a:br>
              <a:rPr lang="ru-RU" dirty="0"/>
            </a:br>
            <a:endParaRPr lang="ru-RU" dirty="0"/>
          </a:p>
        </p:txBody>
      </p:sp>
      <p:sp>
        <p:nvSpPr>
          <p:cNvPr id="5" name="Прямоугольник 4"/>
          <p:cNvSpPr/>
          <p:nvPr/>
        </p:nvSpPr>
        <p:spPr>
          <a:xfrm>
            <a:off x="539552" y="1859340"/>
            <a:ext cx="8136904" cy="2031325"/>
          </a:xfrm>
          <a:prstGeom prst="rect">
            <a:avLst/>
          </a:prstGeom>
        </p:spPr>
        <p:txBody>
          <a:bodyPr wrap="square">
            <a:spAutoFit/>
          </a:bodyPr>
          <a:lstStyle/>
          <a:p>
            <a:r>
              <a:rPr lang="ru-RU" dirty="0"/>
              <a:t>Ученики, шагая к доске, на каждый шаг называют термин, понятие, явление и т.д. из изученного ранее материала. </a:t>
            </a:r>
            <a:br>
              <a:rPr lang="ru-RU" dirty="0"/>
            </a:br>
            <a:r>
              <a:rPr lang="ru-RU" dirty="0"/>
              <a:t/>
            </a:r>
            <a:br>
              <a:rPr lang="ru-RU" dirty="0"/>
            </a:br>
            <a:r>
              <a:rPr lang="ru-RU" dirty="0"/>
              <a:t>Пример. На </a:t>
            </a:r>
            <a:r>
              <a:rPr lang="ru-RU" dirty="0" smtClean="0"/>
              <a:t>уроке окружающего мира. </a:t>
            </a:r>
            <a:r>
              <a:rPr lang="ru-RU" dirty="0"/>
              <a:t>Ученики шагают к доске. И каждый шаг сопровождают названием какого-нибудь растения из семейства крестоцветных, или животного из псовых, или части кровеносной системы человека, или чего-то ещё.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457200"/>
            <a:ext cx="8686800" cy="1243608"/>
          </a:xfrm>
        </p:spPr>
        <p:txBody>
          <a:bodyPr>
            <a:normAutofit/>
          </a:bodyPr>
          <a:lstStyle/>
          <a:p>
            <a:pPr algn="ctr"/>
            <a:r>
              <a:rPr lang="ru-RU" b="1" u="sng" dirty="0" smtClean="0">
                <a:solidFill>
                  <a:srgbClr val="C00000"/>
                </a:solidFill>
              </a:rPr>
              <a:t>Приём “Диктант значений”. </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467544" y="1484785"/>
            <a:ext cx="8208912" cy="954107"/>
          </a:xfrm>
          <a:prstGeom prst="rect">
            <a:avLst/>
          </a:prstGeom>
        </p:spPr>
        <p:txBody>
          <a:bodyPr wrap="square">
            <a:spAutoFit/>
          </a:bodyPr>
          <a:lstStyle/>
          <a:p>
            <a:r>
              <a:rPr lang="ru-RU" sz="2800" dirty="0">
                <a:latin typeface="Arial" pitchFamily="34" charset="0"/>
                <a:cs typeface="Arial" pitchFamily="34" charset="0"/>
              </a:rPr>
              <a:t>Интересный способ словарного диктанта используется при обучении русскому языку </a:t>
            </a:r>
          </a:p>
        </p:txBody>
      </p:sp>
      <p:sp>
        <p:nvSpPr>
          <p:cNvPr id="4" name="Прямоугольник 3"/>
          <p:cNvSpPr/>
          <p:nvPr/>
        </p:nvSpPr>
        <p:spPr>
          <a:xfrm>
            <a:off x="539552" y="3284984"/>
            <a:ext cx="8208912" cy="1815882"/>
          </a:xfrm>
          <a:prstGeom prst="rect">
            <a:avLst/>
          </a:prstGeom>
        </p:spPr>
        <p:txBody>
          <a:bodyPr wrap="square">
            <a:spAutoFit/>
          </a:bodyPr>
          <a:lstStyle/>
          <a:p>
            <a:r>
              <a:rPr lang="ru-RU" sz="2800" dirty="0">
                <a:latin typeface="Arial" pitchFamily="34" charset="0"/>
                <a:cs typeface="Arial" pitchFamily="34" charset="0"/>
              </a:rPr>
              <a:t>Преподаватель диктует не слова, а их значения. </a:t>
            </a:r>
            <a:r>
              <a:rPr lang="ru-RU" sz="2800" dirty="0" smtClean="0">
                <a:latin typeface="Arial" pitchFamily="34" charset="0"/>
                <a:cs typeface="Arial" pitchFamily="34" charset="0"/>
              </a:rPr>
              <a:t>Учащиеся  </a:t>
            </a:r>
            <a:r>
              <a:rPr lang="ru-RU" sz="2800" dirty="0">
                <a:latin typeface="Arial" pitchFamily="34" charset="0"/>
                <a:cs typeface="Arial" pitchFamily="34" charset="0"/>
              </a:rPr>
              <a:t>должны по значениям определить слова и написать их. </a:t>
            </a:r>
            <a:br>
              <a:rPr lang="ru-RU" sz="2800" dirty="0">
                <a:latin typeface="Arial" pitchFamily="34" charset="0"/>
                <a:cs typeface="Arial" pitchFamily="34" charset="0"/>
              </a:rPr>
            </a:br>
            <a:endParaRPr lang="ru-RU"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“Жокей и лошадь”. </a:t>
            </a:r>
            <a:r>
              <a:rPr lang="ru-RU" dirty="0" smtClean="0"/>
              <a:t/>
            </a:r>
            <a:br>
              <a:rPr lang="ru-RU" dirty="0" smtClean="0"/>
            </a:br>
            <a:endParaRPr lang="ru-RU" dirty="0"/>
          </a:p>
        </p:txBody>
      </p:sp>
      <p:sp>
        <p:nvSpPr>
          <p:cNvPr id="3" name="Прямоугольник 2"/>
          <p:cNvSpPr/>
          <p:nvPr/>
        </p:nvSpPr>
        <p:spPr>
          <a:xfrm>
            <a:off x="467544" y="1443840"/>
            <a:ext cx="8280920" cy="5262979"/>
          </a:xfrm>
          <a:prstGeom prst="rect">
            <a:avLst/>
          </a:prstGeom>
        </p:spPr>
        <p:txBody>
          <a:bodyPr wrap="square">
            <a:spAutoFit/>
          </a:bodyPr>
          <a:lstStyle/>
          <a:p>
            <a:r>
              <a:rPr lang="ru-RU" sz="2800" dirty="0">
                <a:latin typeface="Arial" pitchFamily="34" charset="0"/>
                <a:cs typeface="Arial" pitchFamily="34" charset="0"/>
              </a:rPr>
              <a:t>. Класс делится на две группы: «жокеев» и «лошадей». Первые получают карточки с вопросами, вторые – с правильными ответами. Каждый «жокей» должен найти свою «лошадь». Эта игрушка применима даже на уроках изучения нового материала. Самая неприятная её черта – необходимость всему коллективу учащихся одновременно ходить по классу, это требует определённой </a:t>
            </a:r>
            <a:r>
              <a:rPr lang="ru-RU" sz="2800" dirty="0" err="1">
                <a:latin typeface="Arial" pitchFamily="34" charset="0"/>
                <a:cs typeface="Arial" pitchFamily="34" charset="0"/>
              </a:rPr>
              <a:t>сформированности</a:t>
            </a:r>
            <a:r>
              <a:rPr lang="ru-RU" sz="2800" dirty="0">
                <a:latin typeface="Arial" pitchFamily="34" charset="0"/>
                <a:cs typeface="Arial" pitchFamily="34" charset="0"/>
              </a:rPr>
              <a:t> культуры поведения. </a:t>
            </a:r>
            <a:br>
              <a:rPr lang="ru-RU" sz="2800" dirty="0">
                <a:latin typeface="Arial" pitchFamily="34" charset="0"/>
                <a:cs typeface="Arial" pitchFamily="34" charset="0"/>
              </a:rPr>
            </a:br>
            <a:r>
              <a:rPr lang="ru-RU" sz="2800" dirty="0">
                <a:latin typeface="Arial" pitchFamily="34" charset="0"/>
                <a:cs typeface="Arial" pitchFamily="34" charset="0"/>
              </a:rPr>
              <a:t/>
            </a:r>
            <a:br>
              <a:rPr lang="ru-RU" sz="2800" dirty="0">
                <a:latin typeface="Arial" pitchFamily="34" charset="0"/>
                <a:cs typeface="Arial" pitchFamily="34" charset="0"/>
              </a:rPr>
            </a:br>
            <a:endParaRPr lang="ru-RU"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«Послушать – сговориться – обсудить». </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323528" y="1859340"/>
            <a:ext cx="8496944" cy="3970318"/>
          </a:xfrm>
          <a:prstGeom prst="rect">
            <a:avLst/>
          </a:prstGeom>
        </p:spPr>
        <p:txBody>
          <a:bodyPr wrap="square">
            <a:spAutoFit/>
          </a:bodyPr>
          <a:lstStyle/>
          <a:p>
            <a:r>
              <a:rPr lang="ru-RU" sz="2800" dirty="0">
                <a:latin typeface="Arial" pitchFamily="34" charset="0"/>
                <a:cs typeface="Arial" pitchFamily="34" charset="0"/>
              </a:rPr>
              <a:t>Данный приём способствует активному усвоению знаний, вовлекает в предметную работу учеников с любыми уровнями подготовки. Автор - Е.Д.Розанова. Ученикам предлагается подумать и написать 3 слова, относящихся к теме урока. Затем ребята должны показать их соседу по парте, после за 1,5 минуты из 6 слов отобрать необходимо 3 и огласить их классу. </a:t>
            </a:r>
            <a:br>
              <a:rPr lang="ru-RU" sz="2800" dirty="0">
                <a:latin typeface="Arial" pitchFamily="34" charset="0"/>
                <a:cs typeface="Arial" pitchFamily="34" charset="0"/>
              </a:rPr>
            </a:br>
            <a:endParaRPr lang="ru-RU"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"Феномен". </a:t>
            </a:r>
            <a:endParaRPr lang="ru-RU" u="sng" dirty="0">
              <a:solidFill>
                <a:srgbClr val="C00000"/>
              </a:solidFill>
            </a:endParaRPr>
          </a:p>
        </p:txBody>
      </p:sp>
      <p:sp>
        <p:nvSpPr>
          <p:cNvPr id="3" name="Прямоугольник 2"/>
          <p:cNvSpPr/>
          <p:nvPr/>
        </p:nvSpPr>
        <p:spPr>
          <a:xfrm>
            <a:off x="899592" y="1556792"/>
            <a:ext cx="7920880" cy="4093428"/>
          </a:xfrm>
          <a:prstGeom prst="rect">
            <a:avLst/>
          </a:prstGeom>
        </p:spPr>
        <p:txBody>
          <a:bodyPr wrap="square">
            <a:spAutoFit/>
          </a:bodyPr>
          <a:lstStyle/>
          <a:p>
            <a:r>
              <a:rPr lang="ru-RU" sz="2000" dirty="0">
                <a:cs typeface="Arabic Typesetting" pitchFamily="66" charset="-78"/>
              </a:rPr>
              <a:t>Приём работы над грамотностью письма и грамматическим </a:t>
            </a:r>
            <a:r>
              <a:rPr lang="ru-RU" sz="2000" dirty="0" smtClean="0">
                <a:cs typeface="Arabic Typesetting" pitchFamily="66" charset="-78"/>
              </a:rPr>
              <a:t>инструментарием.</a:t>
            </a:r>
          </a:p>
          <a:p>
            <a:r>
              <a:rPr lang="ru-RU" sz="2000" dirty="0" smtClean="0">
                <a:cs typeface="Arabic Typesetting" pitchFamily="66" charset="-78"/>
              </a:rPr>
              <a:t> </a:t>
            </a:r>
            <a:r>
              <a:rPr lang="ru-RU" sz="2000" dirty="0">
                <a:cs typeface="Arabic Typesetting" pitchFamily="66" charset="-78"/>
              </a:rPr>
              <a:t>Это ПОКАЗ грамматического (орфографического) феномена</a:t>
            </a:r>
            <a:r>
              <a:rPr lang="ru-RU" sz="2000" dirty="0" smtClean="0">
                <a:cs typeface="Arabic Typesetting" pitchFamily="66" charset="-78"/>
              </a:rPr>
              <a:t>.</a:t>
            </a:r>
          </a:p>
          <a:p>
            <a:endParaRPr lang="ru-RU" sz="2000" dirty="0">
              <a:cs typeface="Arabic Typesetting" pitchFamily="66" charset="-78"/>
            </a:endParaRPr>
          </a:p>
          <a:p>
            <a:r>
              <a:rPr lang="ru-RU" sz="2000" dirty="0" smtClean="0">
                <a:cs typeface="Arabic Typesetting" pitchFamily="66" charset="-78"/>
              </a:rPr>
              <a:t> </a:t>
            </a:r>
            <a:r>
              <a:rPr lang="ru-RU" sz="2000" dirty="0">
                <a:cs typeface="Arabic Typesetting" pitchFamily="66" charset="-78"/>
              </a:rPr>
              <a:t>Учитель заранее в тексте выделяет маркером определенные сочетания букв или слов, терминов, понятий и </a:t>
            </a:r>
            <a:r>
              <a:rPr lang="ru-RU" sz="2000" dirty="0" smtClean="0">
                <a:cs typeface="Arabic Typesetting" pitchFamily="66" charset="-78"/>
              </a:rPr>
              <a:t>т.д.Затем  </a:t>
            </a:r>
            <a:r>
              <a:rPr lang="ru-RU" sz="2000" dirty="0">
                <a:cs typeface="Arabic Typesetting" pitchFamily="66" charset="-78"/>
              </a:rPr>
              <a:t>даёт ученику читать текст несколько раз. Учитель не тратит времени на пояснения – ребёнок прочтёт сам, а в тексте наткнётся на множество иллюстраций данного утверждения. Это средство дополняется постоянно находящимся на стенде плакатом с правилом и постоянно лежащей на столе ученика карточкой, дублирующей плакат. </a:t>
            </a:r>
            <a:br>
              <a:rPr lang="ru-RU" sz="2000" dirty="0">
                <a:cs typeface="Arabic Typesetting" pitchFamily="66" charset="-78"/>
              </a:rPr>
            </a:br>
            <a:endParaRPr lang="ru-RU" sz="2000" dirty="0">
              <a:cs typeface="Arabic Typesetting" pitchFamily="66"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"Коллекционер". </a:t>
            </a:r>
            <a:endParaRPr lang="ru-RU" u="sng" dirty="0">
              <a:solidFill>
                <a:srgbClr val="C00000"/>
              </a:solidFill>
            </a:endParaRPr>
          </a:p>
        </p:txBody>
      </p:sp>
      <p:sp>
        <p:nvSpPr>
          <p:cNvPr id="3" name="Прямоугольник 2"/>
          <p:cNvSpPr/>
          <p:nvPr/>
        </p:nvSpPr>
        <p:spPr>
          <a:xfrm>
            <a:off x="323528" y="1340769"/>
            <a:ext cx="8640960" cy="369332"/>
          </a:xfrm>
          <a:prstGeom prst="rect">
            <a:avLst/>
          </a:prstGeom>
        </p:spPr>
        <p:txBody>
          <a:bodyPr wrap="square">
            <a:spAutoFit/>
          </a:bodyPr>
          <a:lstStyle/>
          <a:p>
            <a:r>
              <a:rPr lang="ru-RU" dirty="0"/>
              <a:t>Среди детских увлечений большое место занимает коллекционирование.</a:t>
            </a:r>
          </a:p>
        </p:txBody>
      </p:sp>
      <p:sp>
        <p:nvSpPr>
          <p:cNvPr id="4" name="Прямоугольник 3"/>
          <p:cNvSpPr/>
          <p:nvPr/>
        </p:nvSpPr>
        <p:spPr>
          <a:xfrm>
            <a:off x="323528" y="2060847"/>
            <a:ext cx="8352928" cy="2308324"/>
          </a:xfrm>
          <a:prstGeom prst="rect">
            <a:avLst/>
          </a:prstGeom>
        </p:spPr>
        <p:txBody>
          <a:bodyPr wrap="square">
            <a:spAutoFit/>
          </a:bodyPr>
          <a:lstStyle/>
          <a:p>
            <a:r>
              <a:rPr lang="ru-RU" dirty="0"/>
              <a:t>На уроке биологии указанный приём был применен при изучении темы «Птицы» в курсе зоологии. В течение нескольких месяцев ученики собирали марки, открытки, наклейки, этикетки с изображением птиц, а затем вклеили их в альбом в соответствии с определителем птиц, дополнив каждое изображение коротким текстом с описанием мест обитания, повадок и других существенных характеристик. В итоге получился объёмистый самодельный справочник. </a:t>
            </a:r>
            <a:br>
              <a:rPr lang="ru-RU" dirty="0"/>
            </a:br>
            <a:endParaRPr lang="ru-R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 Приём "Облака мыслей".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95536" y="1124745"/>
            <a:ext cx="8352928" cy="1938992"/>
          </a:xfrm>
          <a:prstGeom prst="rect">
            <a:avLst/>
          </a:prstGeom>
        </p:spPr>
        <p:txBody>
          <a:bodyPr wrap="square">
            <a:spAutoFit/>
          </a:bodyPr>
          <a:lstStyle/>
          <a:p>
            <a:r>
              <a:rPr lang="ru-RU" sz="2000" dirty="0">
                <a:latin typeface="Arial" pitchFamily="34" charset="0"/>
                <a:cs typeface="Arial" pitchFamily="34" charset="0"/>
              </a:rPr>
              <a:t>Учащиеся приводят первые пришедшие в голову признаки, не останавливаясь на них подробно. После того, как основные характеристики перечислены, они записываются на доске или листе бумаги и систематизируются в соответствии с заданными показателями. </a:t>
            </a:r>
            <a:br>
              <a:rPr lang="ru-RU" sz="2000" dirty="0">
                <a:latin typeface="Arial" pitchFamily="34" charset="0"/>
                <a:cs typeface="Arial" pitchFamily="34" charset="0"/>
              </a:rPr>
            </a:br>
            <a:endParaRPr lang="ru-RU" sz="2000" dirty="0">
              <a:latin typeface="Arial" pitchFamily="34" charset="0"/>
              <a:cs typeface="Arial" pitchFamily="34" charset="0"/>
            </a:endParaRPr>
          </a:p>
        </p:txBody>
      </p:sp>
      <p:sp>
        <p:nvSpPr>
          <p:cNvPr id="4" name="Прямоугольник 3"/>
          <p:cNvSpPr/>
          <p:nvPr/>
        </p:nvSpPr>
        <p:spPr>
          <a:xfrm>
            <a:off x="467544" y="3068960"/>
            <a:ext cx="8352928" cy="2185214"/>
          </a:xfrm>
          <a:prstGeom prst="rect">
            <a:avLst/>
          </a:prstGeom>
        </p:spPr>
        <p:txBody>
          <a:bodyPr wrap="square">
            <a:spAutoFit/>
          </a:bodyPr>
          <a:lstStyle/>
          <a:p>
            <a:r>
              <a:rPr lang="ru-RU" sz="2000" dirty="0">
                <a:latin typeface="Arial" pitchFamily="34" charset="0"/>
                <a:cs typeface="Arial" pitchFamily="34" charset="0"/>
              </a:rPr>
              <a:t>На уроке литературы ученикам, пишущим сочинение, рекомендуется записывать «облака мыслей» – всё, что приходит в голову в связи с темой, а потом может быть утрачено из-за неорганизованного характера этой информации. В некотором смысле такие «облака» могут служить планом сочинения. </a:t>
            </a:r>
            <a:br>
              <a:rPr lang="ru-RU" sz="2000" dirty="0">
                <a:latin typeface="Arial" pitchFamily="34" charset="0"/>
                <a:cs typeface="Arial" pitchFamily="34" charset="0"/>
              </a:rPr>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"Индуктор" </a:t>
            </a:r>
            <a:endParaRPr lang="ru-RU" u="sng" dirty="0">
              <a:solidFill>
                <a:srgbClr val="C00000"/>
              </a:solidFill>
            </a:endParaRPr>
          </a:p>
        </p:txBody>
      </p:sp>
      <p:sp>
        <p:nvSpPr>
          <p:cNvPr id="3" name="Прямоугольник 2"/>
          <p:cNvSpPr/>
          <p:nvPr/>
        </p:nvSpPr>
        <p:spPr>
          <a:xfrm>
            <a:off x="323528" y="1196753"/>
            <a:ext cx="8568952" cy="1754326"/>
          </a:xfrm>
          <a:prstGeom prst="rect">
            <a:avLst/>
          </a:prstGeom>
        </p:spPr>
        <p:txBody>
          <a:bodyPr wrap="square">
            <a:spAutoFit/>
          </a:bodyPr>
          <a:lstStyle/>
          <a:p>
            <a:r>
              <a:rPr lang="ru-RU" dirty="0"/>
              <a:t>Данный приём используется в технологии мастерских. Основан на ассоциациях. На конкретное слово учитель предлагает записать слова, словосочетания, фразы - смысловые ассоциации, возникающие при произнесении этого слова. </a:t>
            </a:r>
            <a:br>
              <a:rPr lang="ru-RU" dirty="0"/>
            </a:br>
            <a:r>
              <a:rPr lang="ru-RU" dirty="0"/>
              <a:t/>
            </a:r>
            <a:br>
              <a:rPr lang="ru-RU" dirty="0"/>
            </a:br>
            <a:endParaRPr lang="ru-RU" dirty="0"/>
          </a:p>
        </p:txBody>
      </p:sp>
      <p:sp>
        <p:nvSpPr>
          <p:cNvPr id="4" name="Прямоугольник 3"/>
          <p:cNvSpPr/>
          <p:nvPr/>
        </p:nvSpPr>
        <p:spPr>
          <a:xfrm>
            <a:off x="251520" y="2636912"/>
            <a:ext cx="8496944" cy="2585323"/>
          </a:xfrm>
          <a:prstGeom prst="rect">
            <a:avLst/>
          </a:prstGeom>
        </p:spPr>
        <p:txBody>
          <a:bodyPr wrap="square">
            <a:spAutoFit/>
          </a:bodyPr>
          <a:lstStyle/>
          <a:p>
            <a:r>
              <a:rPr lang="ru-RU" dirty="0"/>
              <a:t>На уроках литературы при изучении творчества Марины Цветаевой ученики должны записать имя и фамилию поэтессы и подобрать слова, схожие с ними по звучанию (Марина – море – марево – ария – малина…). Затем они запишут слова, словосочетания, фразы – смысловые ассоциации, возникающие в воображении при произнесении этого имени. Сначала слова пишет каждый ученик самостоятельно, затем прочитывает их вслух. Индивидуальные подборки дополняются понравившимися образами из подборок других учеников. Эмоциональный настрой появился. </a:t>
            </a:r>
            <a:br>
              <a:rPr lang="ru-RU" dirty="0"/>
            </a:br>
            <a:endParaRPr lang="ru-RU"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"Чего больше?" </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323528" y="1720840"/>
            <a:ext cx="8496944" cy="4093428"/>
          </a:xfrm>
          <a:prstGeom prst="rect">
            <a:avLst/>
          </a:prstGeom>
        </p:spPr>
        <p:txBody>
          <a:bodyPr wrap="square">
            <a:spAutoFit/>
          </a:bodyPr>
          <a:lstStyle/>
          <a:p>
            <a:r>
              <a:rPr lang="ru-RU" sz="2800" dirty="0">
                <a:latin typeface="Arial" pitchFamily="34" charset="0"/>
                <a:cs typeface="Arial" pitchFamily="34" charset="0"/>
              </a:rPr>
              <a:t>Описание: ведущий (педагог, ученик, родитель) задает вопросы и каждый правильный ответ поощряет (фишкой и др.). </a:t>
            </a:r>
            <a:br>
              <a:rPr lang="ru-RU" sz="2800" dirty="0">
                <a:latin typeface="Arial" pitchFamily="34" charset="0"/>
                <a:cs typeface="Arial" pitchFamily="34" charset="0"/>
              </a:rPr>
            </a:br>
            <a:r>
              <a:rPr lang="ru-RU" sz="2800" dirty="0">
                <a:latin typeface="Arial" pitchFamily="34" charset="0"/>
                <a:cs typeface="Arial" pitchFamily="34" charset="0"/>
              </a:rPr>
              <a:t/>
            </a:r>
            <a:br>
              <a:rPr lang="ru-RU" sz="2800" dirty="0">
                <a:latin typeface="Arial" pitchFamily="34" charset="0"/>
                <a:cs typeface="Arial" pitchFamily="34" charset="0"/>
              </a:rPr>
            </a:br>
            <a:r>
              <a:rPr lang="ru-RU" sz="2800" dirty="0">
                <a:latin typeface="Arial" pitchFamily="34" charset="0"/>
                <a:cs typeface="Arial" pitchFamily="34" charset="0"/>
              </a:rPr>
              <a:t>Пример. Чего больше: Растений или кустов? Домов или деревянных домов? Деревянных предметов или деревянных стульев? Лесных растений или лесных ягод? </a:t>
            </a:r>
            <a:br>
              <a:rPr lang="ru-RU" sz="2800" dirty="0">
                <a:latin typeface="Arial" pitchFamily="34" charset="0"/>
                <a:cs typeface="Arial" pitchFamily="34" charset="0"/>
              </a:rPr>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a:t>
            </a:r>
            <a:r>
              <a:rPr lang="ru-RU" b="1" u="sng" dirty="0" err="1" smtClean="0">
                <a:solidFill>
                  <a:srgbClr val="C00000"/>
                </a:solidFill>
              </a:rPr>
              <a:t>Синквейн</a:t>
            </a:r>
            <a:r>
              <a:rPr lang="ru-RU" b="1" u="sng" dirty="0" smtClean="0">
                <a:solidFill>
                  <a:srgbClr val="C00000"/>
                </a:solidFill>
              </a:rPr>
              <a:t>"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1268760"/>
            <a:ext cx="8568952" cy="5355312"/>
          </a:xfrm>
          <a:prstGeom prst="rect">
            <a:avLst/>
          </a:prstGeom>
        </p:spPr>
        <p:txBody>
          <a:bodyPr wrap="square">
            <a:spAutoFit/>
          </a:bodyPr>
          <a:lstStyle/>
          <a:p>
            <a:r>
              <a:rPr lang="ru-RU" dirty="0"/>
              <a:t>Описание: Это стихотворение из пяти строк, в котором автор выражает свое отношение к проблеме: </a:t>
            </a:r>
            <a:br>
              <a:rPr lang="ru-RU" dirty="0"/>
            </a:br>
            <a:r>
              <a:rPr lang="ru-RU" dirty="0"/>
              <a:t/>
            </a:r>
            <a:br>
              <a:rPr lang="ru-RU" dirty="0"/>
            </a:br>
            <a:r>
              <a:rPr lang="ru-RU" dirty="0"/>
              <a:t>1 строка – одно ключевое слово, определяющее содержание </a:t>
            </a:r>
            <a:r>
              <a:rPr lang="ru-RU" dirty="0" err="1"/>
              <a:t>синквейна</a:t>
            </a:r>
            <a:r>
              <a:rPr lang="ru-RU" dirty="0"/>
              <a:t>; </a:t>
            </a:r>
            <a:endParaRPr lang="ru-RU" dirty="0" smtClean="0"/>
          </a:p>
          <a:p>
            <a:r>
              <a:rPr lang="ru-RU" dirty="0" smtClean="0"/>
              <a:t>2 </a:t>
            </a:r>
            <a:r>
              <a:rPr lang="ru-RU" dirty="0"/>
              <a:t>строка – два прилагательных, характеризующих ключевое слово; </a:t>
            </a:r>
            <a:endParaRPr lang="ru-RU" dirty="0" smtClean="0"/>
          </a:p>
          <a:p>
            <a:r>
              <a:rPr lang="ru-RU" dirty="0" smtClean="0"/>
              <a:t>3 </a:t>
            </a:r>
            <a:r>
              <a:rPr lang="ru-RU" dirty="0"/>
              <a:t>строка – три глагола, показывающие действия понятия; </a:t>
            </a:r>
            <a:endParaRPr lang="ru-RU" dirty="0" smtClean="0"/>
          </a:p>
          <a:p>
            <a:r>
              <a:rPr lang="ru-RU" dirty="0" smtClean="0"/>
              <a:t>4 </a:t>
            </a:r>
            <a:r>
              <a:rPr lang="ru-RU" dirty="0"/>
              <a:t>строка – короткое предложение, в котором отражено авторское отношение к понятию; </a:t>
            </a:r>
            <a:endParaRPr lang="ru-RU" dirty="0" smtClean="0"/>
          </a:p>
          <a:p>
            <a:r>
              <a:rPr lang="ru-RU" dirty="0" smtClean="0"/>
              <a:t>5 </a:t>
            </a:r>
            <a:r>
              <a:rPr lang="ru-RU" dirty="0"/>
              <a:t>строка – резюме: одно слово, обычно существительное, через которое автор выражает свои чувства и ассоциации, связанные с понятием. </a:t>
            </a:r>
            <a:br>
              <a:rPr lang="ru-RU" dirty="0"/>
            </a:br>
            <a:r>
              <a:rPr lang="ru-RU" dirty="0"/>
              <a:t/>
            </a:r>
            <a:br>
              <a:rPr lang="ru-RU" dirty="0"/>
            </a:br>
            <a:r>
              <a:rPr lang="ru-RU" dirty="0"/>
              <a:t>Составление </a:t>
            </a:r>
            <a:r>
              <a:rPr lang="ru-RU" dirty="0" err="1"/>
              <a:t>синквейна</a:t>
            </a:r>
            <a:r>
              <a:rPr lang="ru-RU" dirty="0"/>
              <a:t> – индивидуальная работа, но для начала нужно составить его всем классом. Можно включить </a:t>
            </a:r>
            <a:r>
              <a:rPr lang="ru-RU" dirty="0" err="1"/>
              <a:t>синквейн</a:t>
            </a:r>
            <a:r>
              <a:rPr lang="ru-RU" dirty="0"/>
              <a:t> и в домашнее задание, тогда при проверке учитель оценит, насколько верно поняли учащиеся смысл изученного материала. </a:t>
            </a:r>
            <a:endParaRPr lang="ru-RU" dirty="0" smtClean="0"/>
          </a:p>
          <a:p>
            <a:endParaRPr lang="ru-RU" dirty="0"/>
          </a:p>
          <a:p>
            <a:r>
              <a:rPr lang="ru-RU" dirty="0" smtClean="0"/>
              <a:t>Формирует познавательные, личностные, регулятивные и коммуникативные  уд.</a:t>
            </a:r>
            <a:r>
              <a:rPr lang="ru-RU" dirty="0"/>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"Живые вещи"</a:t>
            </a:r>
            <a:endParaRPr lang="ru-RU" u="sng" dirty="0">
              <a:solidFill>
                <a:srgbClr val="C00000"/>
              </a:solidFill>
            </a:endParaRPr>
          </a:p>
        </p:txBody>
      </p:sp>
      <p:sp>
        <p:nvSpPr>
          <p:cNvPr id="3" name="Прямоугольник 2"/>
          <p:cNvSpPr/>
          <p:nvPr/>
        </p:nvSpPr>
        <p:spPr>
          <a:xfrm>
            <a:off x="395536" y="2348880"/>
            <a:ext cx="8208912" cy="4524315"/>
          </a:xfrm>
          <a:prstGeom prst="rect">
            <a:avLst/>
          </a:prstGeom>
        </p:spPr>
        <p:txBody>
          <a:bodyPr wrap="square">
            <a:spAutoFit/>
          </a:bodyPr>
          <a:lstStyle/>
          <a:p>
            <a:r>
              <a:rPr lang="ru-RU" sz="2400" dirty="0">
                <a:latin typeface="Arial" pitchFamily="34" charset="0"/>
                <a:cs typeface="Arial" pitchFamily="34" charset="0"/>
              </a:rPr>
              <a:t>Описание: развиваем фантазию ребят, прием может использоваться в качестве релаксационного момента на любом уроке. </a:t>
            </a:r>
            <a:br>
              <a:rPr lang="ru-RU" sz="2400" dirty="0">
                <a:latin typeface="Arial" pitchFamily="34" charset="0"/>
                <a:cs typeface="Arial" pitchFamily="34" charset="0"/>
              </a:rPr>
            </a:br>
            <a:r>
              <a:rPr lang="ru-RU" sz="2400" dirty="0">
                <a:latin typeface="Arial" pitchFamily="34" charset="0"/>
                <a:cs typeface="Arial" pitchFamily="34" charset="0"/>
              </a:rPr>
              <a:t/>
            </a:r>
            <a:br>
              <a:rPr lang="ru-RU" sz="2400" dirty="0">
                <a:latin typeface="Arial" pitchFamily="34" charset="0"/>
                <a:cs typeface="Arial" pitchFamily="34" charset="0"/>
              </a:rPr>
            </a:br>
            <a:r>
              <a:rPr lang="ru-RU" sz="2400" dirty="0">
                <a:latin typeface="Arial" pitchFamily="34" charset="0"/>
                <a:cs typeface="Arial" pitchFamily="34" charset="0"/>
              </a:rPr>
              <a:t>Пример. Подумайте и скажите, на какое животное похожа парта? Постарайтесь "вписать" ее в естественные формы животного (сколько ему лет, какой у него характер, что он любит, о чем мечтает?). А на что похож школьный ранец? А бант на голове первоклассницы 1 сентября? </a:t>
            </a:r>
            <a:br>
              <a:rPr lang="ru-RU" sz="2400" dirty="0">
                <a:latin typeface="Arial" pitchFamily="34" charset="0"/>
                <a:cs typeface="Arial" pitchFamily="34" charset="0"/>
              </a:rPr>
            </a:br>
            <a:r>
              <a:rPr lang="ru-RU" sz="2400" dirty="0">
                <a:latin typeface="Arial" pitchFamily="34" charset="0"/>
                <a:cs typeface="Arial" pitchFamily="34" charset="0"/>
              </a:rPr>
              <a:t/>
            </a:r>
            <a:br>
              <a:rPr lang="ru-RU" sz="2400" dirty="0">
                <a:latin typeface="Arial" pitchFamily="34" charset="0"/>
                <a:cs typeface="Arial" pitchFamily="34" charset="0"/>
              </a:rPr>
            </a:br>
            <a:endParaRPr lang="ru-RU"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"Рядом с художником "</a:t>
            </a:r>
            <a:endParaRPr lang="ru-RU" u="sng" dirty="0">
              <a:solidFill>
                <a:srgbClr val="C00000"/>
              </a:solidFill>
            </a:endParaRPr>
          </a:p>
        </p:txBody>
      </p:sp>
      <p:sp>
        <p:nvSpPr>
          <p:cNvPr id="3" name="Прямоугольник 2"/>
          <p:cNvSpPr/>
          <p:nvPr/>
        </p:nvSpPr>
        <p:spPr>
          <a:xfrm>
            <a:off x="395536" y="1305342"/>
            <a:ext cx="8352928" cy="4524315"/>
          </a:xfrm>
          <a:prstGeom prst="rect">
            <a:avLst/>
          </a:prstGeom>
        </p:spPr>
        <p:txBody>
          <a:bodyPr wrap="square">
            <a:spAutoFit/>
          </a:bodyPr>
          <a:lstStyle/>
          <a:p>
            <a:r>
              <a:rPr lang="ru-RU" sz="2400" dirty="0">
                <a:latin typeface="Arial" pitchFamily="34" charset="0"/>
                <a:cs typeface="Arial" pitchFamily="34" charset="0"/>
              </a:rPr>
              <a:t>Описание: упражнение на развитие зрительно-художественной образности. </a:t>
            </a:r>
            <a:br>
              <a:rPr lang="ru-RU" sz="2400" dirty="0">
                <a:latin typeface="Arial" pitchFamily="34" charset="0"/>
                <a:cs typeface="Arial" pitchFamily="34" charset="0"/>
              </a:rPr>
            </a:br>
            <a:r>
              <a:rPr lang="ru-RU" sz="2400" dirty="0">
                <a:latin typeface="Arial" pitchFamily="34" charset="0"/>
                <a:cs typeface="Arial" pitchFamily="34" charset="0"/>
              </a:rPr>
              <a:t/>
            </a:r>
            <a:br>
              <a:rPr lang="ru-RU" sz="2400" dirty="0">
                <a:latin typeface="Arial" pitchFamily="34" charset="0"/>
                <a:cs typeface="Arial" pitchFamily="34" charset="0"/>
              </a:rPr>
            </a:br>
            <a:r>
              <a:rPr lang="ru-RU" sz="2400" dirty="0">
                <a:latin typeface="Arial" pitchFamily="34" charset="0"/>
                <a:cs typeface="Arial" pitchFamily="34" charset="0"/>
              </a:rPr>
              <a:t>Пример. Произнесите монологи от имени: • главного героя, его мамы, старшей сестры, младшего брата (Ф. П. Решетников "Опять двойка"); • мальчика (В.А.Серов "Дети"); • мальчика (В.Е. Маковский "Свидание"); • девочки (К.С. Петров-Водкин "Тревога"). Выполняющий должен войти в образ и сыграть персонаж. Составьте биографию по портретам (например, "Вдовушка" по П.А. Федотову). </a:t>
            </a:r>
            <a:br>
              <a:rPr lang="ru-RU" sz="2400" dirty="0">
                <a:latin typeface="Arial" pitchFamily="34" charset="0"/>
                <a:cs typeface="Arial" pitchFamily="34" charset="0"/>
              </a:rPr>
            </a:br>
            <a:endParaRPr lang="ru-RU"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"Групповая скульптура"</a:t>
            </a:r>
            <a:endParaRPr lang="ru-RU" u="sng" dirty="0">
              <a:solidFill>
                <a:srgbClr val="C00000"/>
              </a:solidFill>
            </a:endParaRPr>
          </a:p>
        </p:txBody>
      </p:sp>
      <p:sp>
        <p:nvSpPr>
          <p:cNvPr id="3" name="Прямоугольник 2"/>
          <p:cNvSpPr/>
          <p:nvPr/>
        </p:nvSpPr>
        <p:spPr>
          <a:xfrm>
            <a:off x="179512" y="1340768"/>
            <a:ext cx="8712968" cy="4247317"/>
          </a:xfrm>
          <a:prstGeom prst="rect">
            <a:avLst/>
          </a:prstGeom>
        </p:spPr>
        <p:txBody>
          <a:bodyPr wrap="square">
            <a:spAutoFit/>
          </a:bodyPr>
          <a:lstStyle/>
          <a:p>
            <a:r>
              <a:rPr lang="ru-RU" dirty="0"/>
              <a:t>Описание: развиваем навыки организационно-деловой культуры, умения учащихся взаимодействовать друг с другом. </a:t>
            </a:r>
            <a:br>
              <a:rPr lang="ru-RU" dirty="0"/>
            </a:br>
            <a:r>
              <a:rPr lang="ru-RU" dirty="0"/>
              <a:t/>
            </a:r>
            <a:br>
              <a:rPr lang="ru-RU" dirty="0"/>
            </a:br>
            <a:r>
              <a:rPr lang="ru-RU" dirty="0"/>
              <a:t>Пример. Каждый учащийся одновременно и скульптор и глина. Он находит свое место в соответствии с общей атмосферой и содержанием композиции. Вся работа происходит в полном молчании. В центр комнаты выходит первый учащийся (это может быть любой желающий или назначенный ведущим человек) и принимает какую-то позу. Затем к нему пристраивается второй, третий пристраивается уже к общей для первых двух учащихся в композиции. Выполняя это упражнение, необходимо: 1) действовать в довольно быстром темпе, 2) следить, чтобы получающиеся композиции не были бессмысленной мозаикой изолированных друг от друга фигур. Вариант: «застывшая» скульптура может «ожить».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"увеличение - уменьшение"</a:t>
            </a:r>
            <a:endParaRPr lang="ru-RU" u="sng" dirty="0">
              <a:solidFill>
                <a:srgbClr val="C00000"/>
              </a:solidFill>
            </a:endParaRPr>
          </a:p>
        </p:txBody>
      </p:sp>
      <p:sp>
        <p:nvSpPr>
          <p:cNvPr id="3" name="Прямоугольник 2"/>
          <p:cNvSpPr/>
          <p:nvPr/>
        </p:nvSpPr>
        <p:spPr>
          <a:xfrm>
            <a:off x="539552" y="1556792"/>
            <a:ext cx="8064896" cy="3970318"/>
          </a:xfrm>
          <a:prstGeom prst="rect">
            <a:avLst/>
          </a:prstGeom>
        </p:spPr>
        <p:txBody>
          <a:bodyPr wrap="square">
            <a:spAutoFit/>
          </a:bodyPr>
          <a:lstStyle/>
          <a:p>
            <a:r>
              <a:rPr lang="ru-RU" dirty="0"/>
              <a:t>Описание: Увеличивать и уменьшать можно практически все: геометрические размеры, вес, рост, громкость, богатство, расстояния, скорости. </a:t>
            </a:r>
            <a:br>
              <a:rPr lang="ru-RU" dirty="0"/>
            </a:br>
            <a:r>
              <a:rPr lang="ru-RU" dirty="0"/>
              <a:t/>
            </a:r>
            <a:br>
              <a:rPr lang="ru-RU" dirty="0"/>
            </a:br>
            <a:r>
              <a:rPr lang="ru-RU" dirty="0"/>
              <a:t>Пример. Вот тебе волшебная палочка, она может увеличивать или уменьшать все, что ты захочешь. Что бы ты хотел увеличить, а что уменьшить? </a:t>
            </a:r>
            <a:br>
              <a:rPr lang="ru-RU" dirty="0"/>
            </a:br>
            <a:r>
              <a:rPr lang="ru-RU" dirty="0"/>
              <a:t/>
            </a:r>
            <a:br>
              <a:rPr lang="ru-RU" dirty="0"/>
            </a:br>
            <a:r>
              <a:rPr lang="ru-RU" dirty="0"/>
              <a:t>- Хотел бы уменьшить уроки по вокалу, а увеличить мое свободное время. - Хотела бы уменьшить домашние задания. - Хочу увеличить конфету до размера холодильника, чтобы можно было отрезать куски ножом. - Хочу увеличить капли дождя до размеров арбуза.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"СУПЕРМЕН"</a:t>
            </a:r>
            <a:endParaRPr lang="ru-RU" u="sng" dirty="0">
              <a:solidFill>
                <a:srgbClr val="C00000"/>
              </a:solidFill>
            </a:endParaRPr>
          </a:p>
        </p:txBody>
      </p:sp>
      <p:sp>
        <p:nvSpPr>
          <p:cNvPr id="4" name="Прямоугольник 3"/>
          <p:cNvSpPr/>
          <p:nvPr/>
        </p:nvSpPr>
        <p:spPr>
          <a:xfrm>
            <a:off x="251520" y="2636912"/>
            <a:ext cx="8496944" cy="1754326"/>
          </a:xfrm>
          <a:prstGeom prst="rect">
            <a:avLst/>
          </a:prstGeom>
        </p:spPr>
        <p:txBody>
          <a:bodyPr wrap="square">
            <a:spAutoFit/>
          </a:bodyPr>
          <a:lstStyle/>
          <a:p>
            <a:r>
              <a:rPr lang="ru-RU" dirty="0"/>
              <a:t>а) выбирают несколько произвольных объектов живой и/или неживой природы; </a:t>
            </a:r>
            <a:endParaRPr lang="ru-RU" dirty="0" smtClean="0"/>
          </a:p>
          <a:p>
            <a:r>
              <a:rPr lang="ru-RU" dirty="0" smtClean="0"/>
              <a:t>б</a:t>
            </a:r>
            <a:r>
              <a:rPr lang="ru-RU" dirty="0"/>
              <a:t>) формулируют их свойства, качества, особенности или черты характера. Можно придумывать и новые свойства "из головы</a:t>
            </a:r>
            <a:r>
              <a:rPr lang="ru-RU" dirty="0" smtClean="0"/>
              <a:t>";</a:t>
            </a:r>
          </a:p>
          <a:p>
            <a:r>
              <a:rPr lang="ru-RU" dirty="0" smtClean="0"/>
              <a:t> </a:t>
            </a:r>
            <a:r>
              <a:rPr lang="ru-RU" dirty="0"/>
              <a:t>в) сформулированными свойствами и качествами наделяют человека. </a:t>
            </a:r>
            <a:br>
              <a:rPr lang="ru-RU" dirty="0"/>
            </a:br>
            <a:endParaRPr lang="ru-RU"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"УЧИМСЯ СООБЩА"</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179512" y="1340768"/>
            <a:ext cx="8712968" cy="4401205"/>
          </a:xfrm>
          <a:prstGeom prst="rect">
            <a:avLst/>
          </a:prstGeom>
        </p:spPr>
        <p:txBody>
          <a:bodyPr wrap="square">
            <a:spAutoFit/>
          </a:bodyPr>
          <a:lstStyle/>
          <a:p>
            <a:r>
              <a:rPr lang="ru-RU" sz="2000" dirty="0" smtClean="0">
                <a:latin typeface="Arial" pitchFamily="34" charset="0"/>
                <a:cs typeface="Arial" pitchFamily="34" charset="0"/>
              </a:rPr>
              <a:t>Описание</a:t>
            </a:r>
          </a:p>
          <a:p>
            <a:r>
              <a:rPr lang="ru-RU" sz="2000" dirty="0" smtClean="0">
                <a:latin typeface="Arial" pitchFamily="34" charset="0"/>
                <a:cs typeface="Arial" pitchFamily="34" charset="0"/>
              </a:rPr>
              <a:t>Алгоритм </a:t>
            </a:r>
            <a:r>
              <a:rPr lang="ru-RU" sz="2000" dirty="0">
                <a:latin typeface="Arial" pitchFamily="34" charset="0"/>
                <a:cs typeface="Arial" pitchFamily="34" charset="0"/>
              </a:rPr>
              <a:t>действий: </a:t>
            </a:r>
            <a:endParaRPr lang="ru-RU" sz="2000" dirty="0" smtClean="0">
              <a:latin typeface="Arial" pitchFamily="34" charset="0"/>
              <a:cs typeface="Arial" pitchFamily="34" charset="0"/>
            </a:endParaRPr>
          </a:p>
          <a:p>
            <a:r>
              <a:rPr lang="ru-RU" sz="2000" dirty="0" smtClean="0">
                <a:latin typeface="Arial" pitchFamily="34" charset="0"/>
                <a:cs typeface="Arial" pitchFamily="34" charset="0"/>
              </a:rPr>
              <a:t>1.Индивидуальная </a:t>
            </a:r>
            <a:r>
              <a:rPr lang="ru-RU" sz="2000" dirty="0">
                <a:latin typeface="Arial" pitchFamily="34" charset="0"/>
                <a:cs typeface="Arial" pitchFamily="34" charset="0"/>
              </a:rPr>
              <a:t>работа. Маркировка на полях (знаки «?», «+», «!» и т.д</a:t>
            </a:r>
            <a:r>
              <a:rPr lang="ru-RU" sz="2000" dirty="0" smtClean="0">
                <a:latin typeface="Arial" pitchFamily="34" charset="0"/>
                <a:cs typeface="Arial" pitchFamily="34" charset="0"/>
              </a:rPr>
              <a:t>.).</a:t>
            </a:r>
          </a:p>
          <a:p>
            <a:r>
              <a:rPr lang="ru-RU" sz="2000" dirty="0" smtClean="0">
                <a:latin typeface="Arial" pitchFamily="34" charset="0"/>
                <a:cs typeface="Arial" pitchFamily="34" charset="0"/>
              </a:rPr>
              <a:t> </a:t>
            </a:r>
            <a:r>
              <a:rPr lang="ru-RU" sz="2000" dirty="0">
                <a:latin typeface="Arial" pitchFamily="34" charset="0"/>
                <a:cs typeface="Arial" pitchFamily="34" charset="0"/>
              </a:rPr>
              <a:t>2.Работа в парах: обсудить текст, попытаться снять «знаки вопроса». 3.Обсуждение в четверках: учащиеся разбираются в сложных вопросах с теми, кто сидит рядом в соседнем ряду, или с теми, кто сидит на следующей парте. Если на уроке предусмотрена групповая форма работы, то после индивидуального изучения текста все «знаки вопроса» обсуждаются в группе. </a:t>
            </a:r>
            <a:endParaRPr lang="ru-RU" sz="2000" dirty="0" smtClean="0">
              <a:latin typeface="Arial" pitchFamily="34" charset="0"/>
              <a:cs typeface="Arial" pitchFamily="34" charset="0"/>
            </a:endParaRPr>
          </a:p>
          <a:p>
            <a:r>
              <a:rPr lang="ru-RU" sz="2000" dirty="0" smtClean="0">
                <a:latin typeface="Arial" pitchFamily="34" charset="0"/>
                <a:cs typeface="Arial" pitchFamily="34" charset="0"/>
              </a:rPr>
              <a:t>4.Оставшиеся </a:t>
            </a:r>
            <a:r>
              <a:rPr lang="ru-RU" sz="2000" dirty="0">
                <a:latin typeface="Arial" pitchFamily="34" charset="0"/>
                <a:cs typeface="Arial" pitchFamily="34" charset="0"/>
              </a:rPr>
              <a:t>вопросы, требующие разъяснения, выносятся на обсуждение класса</a:t>
            </a:r>
            <a:r>
              <a:rPr lang="ru-RU" sz="2000" dirty="0" smtClean="0">
                <a:latin typeface="Arial" pitchFamily="34" charset="0"/>
                <a:cs typeface="Arial" pitchFamily="34" charset="0"/>
              </a:rPr>
              <a:t>.</a:t>
            </a:r>
          </a:p>
          <a:p>
            <a:r>
              <a:rPr lang="ru-RU" sz="2000" dirty="0" smtClean="0">
                <a:latin typeface="Arial" pitchFamily="34" charset="0"/>
                <a:cs typeface="Arial" pitchFamily="34" charset="0"/>
              </a:rPr>
              <a:t> </a:t>
            </a:r>
            <a:r>
              <a:rPr lang="ru-RU" sz="2000" dirty="0">
                <a:latin typeface="Arial" pitchFamily="34" charset="0"/>
                <a:cs typeface="Arial" pitchFamily="34" charset="0"/>
              </a:rPr>
              <a:t>5.Учитель вносит дополнительные разъяснения. </a:t>
            </a:r>
            <a:br>
              <a:rPr lang="ru-RU" sz="2000" dirty="0">
                <a:latin typeface="Arial" pitchFamily="34" charset="0"/>
                <a:cs typeface="Arial" pitchFamily="34" charset="0"/>
              </a:rPr>
            </a:br>
            <a:endParaRPr lang="ru-RU"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"Ассоциативный ряд"</a:t>
            </a:r>
            <a:endParaRPr lang="ru-RU" u="sng" dirty="0">
              <a:solidFill>
                <a:srgbClr val="C00000"/>
              </a:solidFill>
            </a:endParaRPr>
          </a:p>
        </p:txBody>
      </p:sp>
      <p:sp>
        <p:nvSpPr>
          <p:cNvPr id="3" name="Прямоугольник 2"/>
          <p:cNvSpPr/>
          <p:nvPr/>
        </p:nvSpPr>
        <p:spPr>
          <a:xfrm>
            <a:off x="323528" y="1196752"/>
            <a:ext cx="8568952" cy="923330"/>
          </a:xfrm>
          <a:prstGeom prst="rect">
            <a:avLst/>
          </a:prstGeom>
        </p:spPr>
        <p:txBody>
          <a:bodyPr wrap="square">
            <a:spAutoFit/>
          </a:bodyPr>
          <a:lstStyle/>
          <a:p>
            <a:r>
              <a:rPr lang="ru-RU" dirty="0"/>
              <a:t>Описание: К теме или конкретному понятию урока нужно выписать в столбик слова-ассоциации. Выход будет следующим: </a:t>
            </a:r>
            <a:br>
              <a:rPr lang="ru-RU" dirty="0"/>
            </a:br>
            <a:endParaRPr lang="ru-RU" dirty="0"/>
          </a:p>
        </p:txBody>
      </p:sp>
      <p:sp>
        <p:nvSpPr>
          <p:cNvPr id="4" name="Прямоугольник 3"/>
          <p:cNvSpPr/>
          <p:nvPr/>
        </p:nvSpPr>
        <p:spPr>
          <a:xfrm>
            <a:off x="395536" y="2204864"/>
            <a:ext cx="8424936" cy="3600986"/>
          </a:xfrm>
          <a:prstGeom prst="rect">
            <a:avLst/>
          </a:prstGeom>
        </p:spPr>
        <p:txBody>
          <a:bodyPr wrap="square">
            <a:spAutoFit/>
          </a:bodyPr>
          <a:lstStyle/>
          <a:p>
            <a:r>
              <a:rPr lang="ru-RU" sz="2400" dirty="0">
                <a:latin typeface="Arial" pitchFamily="34" charset="0"/>
                <a:cs typeface="Arial" pitchFamily="34" charset="0"/>
              </a:rPr>
              <a:t>•если ряд получился сравнительно правильным и достаточным, дать задание составить определение, используя записанные слова; затем выслушать, сравнить со словарным вариантом, можно добавить новые слова в ассоциативный ряд; </a:t>
            </a:r>
            <a:endParaRPr lang="ru-RU" sz="2400" dirty="0" smtClean="0">
              <a:latin typeface="Arial" pitchFamily="34" charset="0"/>
              <a:cs typeface="Arial" pitchFamily="34" charset="0"/>
            </a:endParaRPr>
          </a:p>
          <a:p>
            <a:endParaRPr lang="ru-RU" sz="2400" dirty="0">
              <a:latin typeface="Arial" pitchFamily="34" charset="0"/>
              <a:cs typeface="Arial" pitchFamily="34" charset="0"/>
            </a:endParaRPr>
          </a:p>
          <a:p>
            <a:r>
              <a:rPr lang="ru-RU" sz="2400" dirty="0" smtClean="0">
                <a:latin typeface="Arial" pitchFamily="34" charset="0"/>
                <a:cs typeface="Arial" pitchFamily="34" charset="0"/>
              </a:rPr>
              <a:t>•</a:t>
            </a:r>
            <a:r>
              <a:rPr lang="ru-RU" sz="2400" dirty="0">
                <a:latin typeface="Arial" pitchFamily="34" charset="0"/>
                <a:cs typeface="Arial" pitchFamily="34" charset="0"/>
              </a:rPr>
              <a:t>оставить запись на доске, объяснить новую тему, в конце урока вернуться, что-либо добавить или стереть. </a:t>
            </a:r>
            <a:br>
              <a:rPr lang="ru-RU" sz="2400" dirty="0">
                <a:latin typeface="Arial" pitchFamily="34" charset="0"/>
                <a:cs typeface="Arial" pitchFamily="34" charset="0"/>
              </a:rPr>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«ИДЕАЛ»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1268761"/>
            <a:ext cx="8712968" cy="2308324"/>
          </a:xfrm>
          <a:prstGeom prst="rect">
            <a:avLst/>
          </a:prstGeom>
        </p:spPr>
        <p:txBody>
          <a:bodyPr wrap="square">
            <a:spAutoFit/>
          </a:bodyPr>
          <a:lstStyle/>
          <a:p>
            <a:r>
              <a:rPr lang="ru-RU" dirty="0"/>
              <a:t>Стратегия позволяет формировать: </a:t>
            </a:r>
            <a:br>
              <a:rPr lang="ru-RU" dirty="0"/>
            </a:br>
            <a:r>
              <a:rPr lang="ru-RU" dirty="0"/>
              <a:t/>
            </a:r>
            <a:br>
              <a:rPr lang="ru-RU" dirty="0"/>
            </a:br>
            <a:r>
              <a:rPr lang="ru-RU" dirty="0"/>
              <a:t>умения определять проблему; </a:t>
            </a:r>
            <a:br>
              <a:rPr lang="ru-RU" dirty="0"/>
            </a:br>
            <a:r>
              <a:rPr lang="ru-RU" dirty="0"/>
              <a:t/>
            </a:r>
            <a:br>
              <a:rPr lang="ru-RU" dirty="0"/>
            </a:br>
            <a:r>
              <a:rPr lang="ru-RU" dirty="0"/>
              <a:t>умение находить и формулировать пути решения проблемы; </a:t>
            </a:r>
            <a:br>
              <a:rPr lang="ru-RU" dirty="0"/>
            </a:br>
            <a:r>
              <a:rPr lang="ru-RU" dirty="0"/>
              <a:t/>
            </a:r>
            <a:br>
              <a:rPr lang="ru-RU" dirty="0"/>
            </a:br>
            <a:r>
              <a:rPr lang="ru-RU" dirty="0"/>
              <a:t>умение выбирать сильное решение. </a:t>
            </a:r>
            <a:br>
              <a:rPr lang="ru-RU" dirty="0"/>
            </a:br>
            <a:endParaRPr lang="ru-RU"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a:t>
            </a:r>
            <a:r>
              <a:rPr lang="ru-RU" b="1" u="sng" dirty="0" err="1" smtClean="0">
                <a:solidFill>
                  <a:srgbClr val="C00000"/>
                </a:solidFill>
              </a:rPr>
              <a:t>Фишбоун</a:t>
            </a:r>
            <a:r>
              <a:rPr lang="ru-RU" b="1" u="sng" dirty="0" smtClean="0">
                <a:solidFill>
                  <a:srgbClr val="C00000"/>
                </a:solidFill>
              </a:rPr>
              <a:t>» (рыбный скелет) </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251520" y="1340768"/>
            <a:ext cx="8712968" cy="4801314"/>
          </a:xfrm>
          <a:prstGeom prst="rect">
            <a:avLst/>
          </a:prstGeom>
        </p:spPr>
        <p:txBody>
          <a:bodyPr wrap="square">
            <a:spAutoFit/>
          </a:bodyPr>
          <a:lstStyle/>
          <a:p>
            <a:r>
              <a:rPr lang="ru-RU" dirty="0"/>
              <a:t>Описание: голова - вопрос  темы, верхние косточки - основные понятия темы, нижние косточки — суть понятии, хвост – ответ на вопрос. Записи должны быть краткими, представлять собой ключевые слова или фразы, отражающие суть. </a:t>
            </a:r>
            <a:br>
              <a:rPr lang="ru-RU" dirty="0"/>
            </a:br>
            <a:r>
              <a:rPr lang="ru-RU" dirty="0"/>
              <a:t/>
            </a:r>
            <a:br>
              <a:rPr lang="ru-RU" dirty="0"/>
            </a:br>
            <a:r>
              <a:rPr lang="ru-RU" dirty="0"/>
              <a:t>Пример. </a:t>
            </a:r>
            <a:br>
              <a:rPr lang="ru-RU" dirty="0"/>
            </a:br>
            <a:r>
              <a:rPr lang="ru-RU" dirty="0"/>
              <a:t/>
            </a:r>
            <a:br>
              <a:rPr lang="ru-RU" dirty="0"/>
            </a:br>
            <a:r>
              <a:rPr lang="ru-RU" dirty="0"/>
              <a:t>Русский язык: </a:t>
            </a:r>
            <a:br>
              <a:rPr lang="ru-RU" dirty="0"/>
            </a:br>
            <a:r>
              <a:rPr lang="ru-RU" dirty="0"/>
              <a:t/>
            </a:r>
            <a:br>
              <a:rPr lang="ru-RU" dirty="0"/>
            </a:br>
            <a:r>
              <a:rPr lang="ru-RU" dirty="0"/>
              <a:t>голова- Орфограммы-гласные буквы </a:t>
            </a:r>
            <a:br>
              <a:rPr lang="ru-RU" dirty="0"/>
            </a:br>
            <a:r>
              <a:rPr lang="ru-RU" dirty="0"/>
              <a:t/>
            </a:r>
            <a:br>
              <a:rPr lang="ru-RU" dirty="0"/>
            </a:br>
            <a:r>
              <a:rPr lang="ru-RU" dirty="0"/>
              <a:t>верхние косточки- проверяемые гласные, непроверяемые гласные, чередующиеся гласные </a:t>
            </a:r>
            <a:br>
              <a:rPr lang="ru-RU" dirty="0"/>
            </a:br>
            <a:r>
              <a:rPr lang="ru-RU" dirty="0"/>
              <a:t/>
            </a:r>
            <a:br>
              <a:rPr lang="ru-RU" dirty="0"/>
            </a:br>
            <a:r>
              <a:rPr lang="ru-RU" dirty="0"/>
              <a:t>нижние косточки- морфема, правило </a:t>
            </a:r>
            <a:br>
              <a:rPr lang="ru-RU" dirty="0"/>
            </a:br>
            <a:r>
              <a:rPr lang="ru-RU" dirty="0"/>
              <a:t/>
            </a:r>
            <a:br>
              <a:rPr lang="ru-RU" dirty="0"/>
            </a:br>
            <a:r>
              <a:rPr lang="ru-RU" dirty="0"/>
              <a:t>хвост- знать условия выбора буквы. </a:t>
            </a:r>
            <a:br>
              <a:rPr lang="ru-RU" dirty="0"/>
            </a:br>
            <a:endParaRPr lang="ru-RU"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“Добавь следующее”</a:t>
            </a:r>
            <a:br>
              <a:rPr lang="ru-RU" b="1" u="sng" dirty="0" smtClean="0">
                <a:solidFill>
                  <a:srgbClr val="C00000"/>
                </a:solidFill>
              </a:rPr>
            </a:br>
            <a:endParaRPr lang="ru-RU" b="1" u="sng" dirty="0">
              <a:solidFill>
                <a:srgbClr val="C00000"/>
              </a:solidFill>
            </a:endParaRPr>
          </a:p>
        </p:txBody>
      </p:sp>
      <p:sp>
        <p:nvSpPr>
          <p:cNvPr id="3" name="Прямоугольник 2"/>
          <p:cNvSpPr/>
          <p:nvPr/>
        </p:nvSpPr>
        <p:spPr>
          <a:xfrm>
            <a:off x="251520" y="2204864"/>
            <a:ext cx="8496944" cy="3170099"/>
          </a:xfrm>
          <a:prstGeom prst="rect">
            <a:avLst/>
          </a:prstGeom>
        </p:spPr>
        <p:txBody>
          <a:bodyPr wrap="square">
            <a:spAutoFit/>
          </a:bodyPr>
          <a:lstStyle/>
          <a:p>
            <a:r>
              <a:rPr lang="ru-RU" sz="2000" dirty="0">
                <a:latin typeface="Arial" pitchFamily="34" charset="0"/>
                <a:cs typeface="Arial" pitchFamily="34" charset="0"/>
              </a:rPr>
              <a:t>Описание: Хорошая игра для развития речи и памяти младших школьников. Ученик называет предмет и </a:t>
            </a:r>
            <a:r>
              <a:rPr lang="ru-RU" sz="2000" dirty="0" smtClean="0">
                <a:latin typeface="Arial" pitchFamily="34" charset="0"/>
                <a:cs typeface="Arial" pitchFamily="34" charset="0"/>
              </a:rPr>
              <a:t>передает </a:t>
            </a:r>
            <a:r>
              <a:rPr lang="ru-RU" sz="2000" dirty="0">
                <a:latin typeface="Arial" pitchFamily="34" charset="0"/>
                <a:cs typeface="Arial" pitchFamily="34" charset="0"/>
              </a:rPr>
              <a:t>эстафетную палочку соседу, тот придумывает второе слово, относящееся к этой же группе предметов, и называет уже два слова по порядку. Следующий ученик называет два слова и добавляет свое и т. д. </a:t>
            </a:r>
            <a:br>
              <a:rPr lang="ru-RU" sz="2000" dirty="0">
                <a:latin typeface="Arial" pitchFamily="34" charset="0"/>
                <a:cs typeface="Arial" pitchFamily="34" charset="0"/>
              </a:rPr>
            </a:br>
            <a:r>
              <a:rPr lang="ru-RU" sz="2000" dirty="0">
                <a:latin typeface="Arial" pitchFamily="34" charset="0"/>
                <a:cs typeface="Arial" pitchFamily="34" charset="0"/>
              </a:rPr>
              <a:t/>
            </a:r>
            <a:br>
              <a:rPr lang="ru-RU" sz="2000" dirty="0">
                <a:latin typeface="Arial" pitchFamily="34" charset="0"/>
                <a:cs typeface="Arial" pitchFamily="34" charset="0"/>
              </a:rPr>
            </a:br>
            <a:r>
              <a:rPr lang="ru-RU" sz="2000" dirty="0">
                <a:latin typeface="Arial" pitchFamily="34" charset="0"/>
                <a:cs typeface="Arial" pitchFamily="34" charset="0"/>
              </a:rPr>
              <a:t>Пример. 1.Слон. 2.Слон, тигр. 3.Слон, тигр, лев и т. д. Первое время детям под силу назвать по порядку только 2–4 слова, в конце года – уже 8–10 слов. </a:t>
            </a:r>
            <a:br>
              <a:rPr lang="ru-RU" sz="2000" dirty="0">
                <a:latin typeface="Arial" pitchFamily="34" charset="0"/>
                <a:cs typeface="Arial" pitchFamily="34" charset="0"/>
              </a:rPr>
            </a:br>
            <a:endParaRPr lang="ru-RU"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«Толстый и тонкий вопрос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95536" y="1196752"/>
            <a:ext cx="8568952" cy="1754326"/>
          </a:xfrm>
          <a:prstGeom prst="rect">
            <a:avLst/>
          </a:prstGeom>
        </p:spPr>
        <p:txBody>
          <a:bodyPr wrap="square">
            <a:spAutoFit/>
          </a:bodyPr>
          <a:lstStyle/>
          <a:p>
            <a:r>
              <a:rPr lang="ru-RU" dirty="0" smtClean="0"/>
              <a:t> </a:t>
            </a:r>
            <a:r>
              <a:rPr lang="ru-RU" dirty="0"/>
              <a:t>"Умный вопрос — это уже добрая половина дела”, — писал Ф.Бекон. </a:t>
            </a:r>
            <a:endParaRPr lang="ru-RU" dirty="0" smtClean="0"/>
          </a:p>
          <a:p>
            <a:endParaRPr lang="ru-RU" dirty="0"/>
          </a:p>
          <a:p>
            <a:r>
              <a:rPr lang="ru-RU" dirty="0" smtClean="0"/>
              <a:t>Таблица </a:t>
            </a:r>
            <a:r>
              <a:rPr lang="ru-RU" dirty="0"/>
              <a:t>"толстых” и "тонких” вопросов может быть использована на любой из трёх фаз урока: </a:t>
            </a:r>
            <a:r>
              <a:rPr lang="ru-RU" dirty="0" smtClean="0"/>
              <a:t>на </a:t>
            </a:r>
            <a:r>
              <a:rPr lang="ru-RU" dirty="0"/>
              <a:t>стадии вызова — это вопросы до изучения темы, на стадии осмысления — способ активной фиксации вопросов по ходу чтения, слушания, при размышлении — демонстрация понимания пройденного</a:t>
            </a:r>
          </a:p>
        </p:txBody>
      </p:sp>
      <p:sp>
        <p:nvSpPr>
          <p:cNvPr id="4" name="Прямоугольник 3"/>
          <p:cNvSpPr/>
          <p:nvPr/>
        </p:nvSpPr>
        <p:spPr>
          <a:xfrm>
            <a:off x="539552" y="3284984"/>
            <a:ext cx="8208912" cy="1754326"/>
          </a:xfrm>
          <a:prstGeom prst="rect">
            <a:avLst/>
          </a:prstGeom>
        </p:spPr>
        <p:txBody>
          <a:bodyPr wrap="square">
            <a:spAutoFit/>
          </a:bodyPr>
          <a:lstStyle/>
          <a:p>
            <a:r>
              <a:rPr lang="ru-RU" dirty="0"/>
              <a:t>После изучения темы учащимся предлагается сформулировать по три «тонких» и три «толстых» вопроса», связанных с пройденным материалом. Затем они опрашивают друг друга, используя таблицы «толстых» и «тонких» вопросов. </a:t>
            </a:r>
            <a:endParaRPr lang="ru-RU" dirty="0" smtClean="0"/>
          </a:p>
          <a:p>
            <a:r>
              <a:rPr lang="ru-RU" dirty="0"/>
              <a:t/>
            </a:r>
            <a:br>
              <a:rPr lang="ru-RU" dirty="0"/>
            </a:br>
            <a:r>
              <a:rPr lang="ru-RU" dirty="0">
                <a:solidFill>
                  <a:prstClr val="black"/>
                </a:solidFill>
              </a:rPr>
              <a:t>Формирует познавательные, личностные, регулятивные и коммуникативные  уд.</a:t>
            </a:r>
            <a:br>
              <a:rPr lang="ru-RU" dirty="0">
                <a:solidFill>
                  <a:prstClr val="black"/>
                </a:solidFill>
              </a:rPr>
            </a:br>
            <a:endParaRPr lang="ru-RU"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908720"/>
            <a:ext cx="8686800" cy="841248"/>
          </a:xfrm>
        </p:spPr>
        <p:txBody>
          <a:bodyPr>
            <a:normAutofit fontScale="90000"/>
          </a:bodyPr>
          <a:lstStyle/>
          <a:p>
            <a:pPr algn="ctr"/>
            <a:r>
              <a:rPr lang="ru-RU" b="1" u="sng" dirty="0" smtClean="0">
                <a:solidFill>
                  <a:srgbClr val="C00000"/>
                </a:solidFill>
              </a:rPr>
              <a:t>Приём: “Составь меню для </a:t>
            </a:r>
            <a:r>
              <a:rPr lang="ru-RU" b="1" u="sng" dirty="0" err="1" smtClean="0">
                <a:solidFill>
                  <a:srgbClr val="C00000"/>
                </a:solidFill>
              </a:rPr>
              <a:t>Робина-Бобина-Барабека</a:t>
            </a:r>
            <a:r>
              <a:rPr lang="ru-RU" b="1" u="sng" dirty="0" smtClean="0">
                <a:solidFill>
                  <a:srgbClr val="C00000"/>
                </a:solidFill>
              </a:rPr>
              <a:t>”</a:t>
            </a:r>
            <a:r>
              <a:rPr lang="ru-RU" dirty="0" smtClean="0"/>
              <a:t/>
            </a:r>
            <a:br>
              <a:rPr lang="ru-RU" dirty="0" smtClean="0"/>
            </a:br>
            <a:r>
              <a:rPr lang="ru-RU" dirty="0" smtClean="0"/>
              <a:t/>
            </a:r>
            <a:br>
              <a:rPr lang="ru-RU" dirty="0" smtClean="0"/>
            </a:br>
            <a:endParaRPr lang="ru-RU" dirty="0"/>
          </a:p>
        </p:txBody>
      </p:sp>
      <p:sp>
        <p:nvSpPr>
          <p:cNvPr id="3" name="Прямоугольник 2"/>
          <p:cNvSpPr/>
          <p:nvPr/>
        </p:nvSpPr>
        <p:spPr>
          <a:xfrm>
            <a:off x="323528" y="1484784"/>
            <a:ext cx="8568952" cy="1477328"/>
          </a:xfrm>
          <a:prstGeom prst="rect">
            <a:avLst/>
          </a:prstGeom>
        </p:spPr>
        <p:txBody>
          <a:bodyPr wrap="square">
            <a:spAutoFit/>
          </a:bodyPr>
          <a:lstStyle/>
          <a:p>
            <a:r>
              <a:rPr lang="ru-RU" dirty="0"/>
              <a:t>Описание: прием для учащихся начальных классов, </a:t>
            </a:r>
            <a:r>
              <a:rPr lang="ru-RU" dirty="0" smtClean="0"/>
              <a:t>ценен </a:t>
            </a:r>
            <a:r>
              <a:rPr lang="ru-RU" dirty="0"/>
              <a:t>тем, что связан с процессом познания, догадкой, поиском, игрой ума. Дети отлично знают персонаж произведения С. Маршака </a:t>
            </a:r>
            <a:r>
              <a:rPr lang="ru-RU" dirty="0" err="1"/>
              <a:t>Робина-Бобина</a:t>
            </a:r>
            <a:r>
              <a:rPr lang="ru-RU" dirty="0"/>
              <a:t>, который “скушал 40 человек и корову, и быка, и кривого мясника”. Начинается игра со слов: Изменился человек, </a:t>
            </a:r>
            <a:r>
              <a:rPr lang="ru-RU" dirty="0" err="1"/>
              <a:t>Робин-Бобин-Барабек</a:t>
            </a:r>
            <a:r>
              <a:rPr lang="ru-RU" dirty="0"/>
              <a:t>. </a:t>
            </a:r>
          </a:p>
        </p:txBody>
      </p:sp>
      <p:sp>
        <p:nvSpPr>
          <p:cNvPr id="4" name="Прямоугольник 3"/>
          <p:cNvSpPr/>
          <p:nvPr/>
        </p:nvSpPr>
        <p:spPr>
          <a:xfrm>
            <a:off x="395536" y="3140968"/>
            <a:ext cx="8568952" cy="2585323"/>
          </a:xfrm>
          <a:prstGeom prst="rect">
            <a:avLst/>
          </a:prstGeom>
        </p:spPr>
        <p:txBody>
          <a:bodyPr wrap="square">
            <a:spAutoFit/>
          </a:bodyPr>
          <a:lstStyle/>
          <a:p>
            <a:r>
              <a:rPr lang="ru-RU" dirty="0"/>
              <a:t>Ведь представьте-ка вы сами</a:t>
            </a:r>
            <a:r>
              <a:rPr lang="ru-RU" dirty="0" smtClean="0"/>
              <a:t>:</a:t>
            </a:r>
          </a:p>
          <a:p>
            <a:r>
              <a:rPr lang="ru-RU" dirty="0" smtClean="0"/>
              <a:t> </a:t>
            </a:r>
            <a:r>
              <a:rPr lang="ru-RU" dirty="0"/>
              <a:t>Ест он фрукты с овощами. 10 килограммов он Вносит за день в рацион. Что ж при этом он съедает? Кто ж из вас скорей узнает? </a:t>
            </a:r>
            <a:br>
              <a:rPr lang="ru-RU" dirty="0"/>
            </a:br>
            <a:r>
              <a:rPr lang="ru-RU" dirty="0"/>
              <a:t/>
            </a:r>
            <a:br>
              <a:rPr lang="ru-RU" dirty="0"/>
            </a:br>
            <a:r>
              <a:rPr lang="ru-RU" dirty="0" smtClean="0"/>
              <a:t>Пример: </a:t>
            </a:r>
            <a:r>
              <a:rPr lang="ru-RU" dirty="0"/>
              <a:t>на плакате изображены фрукты и </a:t>
            </a:r>
            <a:r>
              <a:rPr lang="ru-RU" dirty="0" smtClean="0"/>
              <a:t>овощи, под </a:t>
            </a:r>
            <a:r>
              <a:rPr lang="ru-RU" dirty="0"/>
              <a:t>каждым рисунком пример на сложение и вычитание</a:t>
            </a:r>
            <a:r>
              <a:rPr lang="ru-RU" dirty="0" smtClean="0"/>
              <a:t>.</a:t>
            </a:r>
          </a:p>
          <a:p>
            <a:r>
              <a:rPr lang="ru-RU" dirty="0" smtClean="0"/>
              <a:t>Задача </a:t>
            </a:r>
            <a:r>
              <a:rPr lang="ru-RU" dirty="0"/>
              <a:t>детей: решить примеры так, чтоб сумма ответов составила определенное число. </a:t>
            </a:r>
            <a:endParaRPr lang="ru-RU" dirty="0" smtClean="0"/>
          </a:p>
          <a:p>
            <a:r>
              <a:rPr lang="ru-RU" dirty="0" smtClean="0"/>
              <a:t>Например, сегодня </a:t>
            </a:r>
            <a:r>
              <a:rPr lang="ru-RU" dirty="0"/>
              <a:t>меню для </a:t>
            </a:r>
            <a:r>
              <a:rPr lang="ru-RU" dirty="0" smtClean="0"/>
              <a:t>Робин -</a:t>
            </a:r>
            <a:r>
              <a:rPr lang="ru-RU" dirty="0"/>
              <a:t>Бобин-</a:t>
            </a:r>
            <a:r>
              <a:rPr lang="ru-RU" dirty="0" err="1"/>
              <a:t>Барабека</a:t>
            </a:r>
            <a:r>
              <a:rPr lang="ru-RU" dirty="0"/>
              <a:t> составит 15 баллов</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"Ромб ассоциаций". </a:t>
            </a:r>
            <a:endParaRPr lang="ru-RU" u="sng" dirty="0">
              <a:solidFill>
                <a:srgbClr val="C00000"/>
              </a:solidFill>
            </a:endParaRPr>
          </a:p>
        </p:txBody>
      </p:sp>
      <p:sp>
        <p:nvSpPr>
          <p:cNvPr id="3" name="Прямоугольник 2"/>
          <p:cNvSpPr/>
          <p:nvPr/>
        </p:nvSpPr>
        <p:spPr>
          <a:xfrm>
            <a:off x="467544" y="1916832"/>
            <a:ext cx="8352928" cy="2862322"/>
          </a:xfrm>
          <a:prstGeom prst="rect">
            <a:avLst/>
          </a:prstGeom>
        </p:spPr>
        <p:txBody>
          <a:bodyPr wrap="square">
            <a:spAutoFit/>
          </a:bodyPr>
          <a:lstStyle/>
          <a:p>
            <a:r>
              <a:rPr lang="ru-RU" dirty="0"/>
              <a:t>Описание: приём актуализации субъективного опыта</a:t>
            </a:r>
            <a:r>
              <a:rPr lang="ru-RU" dirty="0" smtClean="0"/>
              <a:t>.</a:t>
            </a:r>
          </a:p>
          <a:p>
            <a:r>
              <a:rPr lang="ru-RU" dirty="0" smtClean="0"/>
              <a:t> </a:t>
            </a:r>
            <a:r>
              <a:rPr lang="ru-RU" dirty="0"/>
              <a:t>Применяется при анализе стихотворения, текста, эпизода на основе </a:t>
            </a:r>
            <a:r>
              <a:rPr lang="ru-RU" dirty="0" smtClean="0"/>
              <a:t>ассоциаций.</a:t>
            </a:r>
          </a:p>
          <a:p>
            <a:endParaRPr lang="ru-RU" dirty="0"/>
          </a:p>
          <a:p>
            <a:r>
              <a:rPr lang="ru-RU" dirty="0" smtClean="0"/>
              <a:t> </a:t>
            </a:r>
            <a:r>
              <a:rPr lang="ru-RU" dirty="0"/>
              <a:t>Посередине страницы чертится ромб, внутри которого записывается тема текста или эпизода. </a:t>
            </a:r>
            <a:endParaRPr lang="ru-RU" dirty="0" smtClean="0"/>
          </a:p>
          <a:p>
            <a:endParaRPr lang="ru-RU" dirty="0"/>
          </a:p>
          <a:p>
            <a:r>
              <a:rPr lang="ru-RU" dirty="0" smtClean="0"/>
              <a:t>Слева </a:t>
            </a:r>
            <a:r>
              <a:rPr lang="ru-RU" dirty="0"/>
              <a:t>– фразы, слова, словосочетания из текста, справа – чувства, образы, ассоциации, возникшие при чтении этих </a:t>
            </a:r>
            <a:r>
              <a:rPr lang="ru-RU" dirty="0" smtClean="0"/>
              <a:t>слов.</a:t>
            </a:r>
            <a:r>
              <a:rPr lang="ru-RU" dirty="0"/>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"Письменное высказывание."</a:t>
            </a:r>
            <a:endParaRPr lang="ru-RU" u="sng" dirty="0">
              <a:solidFill>
                <a:srgbClr val="C00000"/>
              </a:solidFill>
            </a:endParaRPr>
          </a:p>
        </p:txBody>
      </p:sp>
      <p:sp>
        <p:nvSpPr>
          <p:cNvPr id="3" name="Прямоугольник 2"/>
          <p:cNvSpPr/>
          <p:nvPr/>
        </p:nvSpPr>
        <p:spPr>
          <a:xfrm>
            <a:off x="251520" y="1268760"/>
            <a:ext cx="8712968" cy="923330"/>
          </a:xfrm>
          <a:prstGeom prst="rect">
            <a:avLst/>
          </a:prstGeom>
        </p:spPr>
        <p:txBody>
          <a:bodyPr wrap="square">
            <a:spAutoFit/>
          </a:bodyPr>
          <a:lstStyle/>
          <a:p>
            <a:r>
              <a:rPr lang="ru-RU" dirty="0"/>
              <a:t>Описание: Для актуализации субъектного опыта письменное высказывание должно быть обращено к внутреннему миру личности ученика. </a:t>
            </a:r>
            <a:br>
              <a:rPr lang="ru-RU" dirty="0"/>
            </a:br>
            <a:endParaRPr lang="ru-RU" dirty="0"/>
          </a:p>
        </p:txBody>
      </p:sp>
      <p:sp>
        <p:nvSpPr>
          <p:cNvPr id="4" name="Прямоугольник 3"/>
          <p:cNvSpPr/>
          <p:nvPr/>
        </p:nvSpPr>
        <p:spPr>
          <a:xfrm>
            <a:off x="179512" y="2564904"/>
            <a:ext cx="8533456" cy="3416320"/>
          </a:xfrm>
          <a:prstGeom prst="rect">
            <a:avLst/>
          </a:prstGeom>
        </p:spPr>
        <p:txBody>
          <a:bodyPr wrap="square">
            <a:spAutoFit/>
          </a:bodyPr>
          <a:lstStyle/>
          <a:p>
            <a:r>
              <a:rPr lang="ru-RU" dirty="0"/>
              <a:t>Урок литературы</a:t>
            </a:r>
            <a:r>
              <a:rPr lang="ru-RU" dirty="0" smtClean="0"/>
              <a:t>.</a:t>
            </a:r>
          </a:p>
          <a:p>
            <a:r>
              <a:rPr lang="ru-RU" dirty="0" smtClean="0"/>
              <a:t> </a:t>
            </a:r>
            <a:r>
              <a:rPr lang="ru-RU" dirty="0"/>
              <a:t>После изучения сведений о жизни и творчестве писателя можно предложить следующие мини-сочинения: </a:t>
            </a:r>
            <a:endParaRPr lang="ru-RU" dirty="0" smtClean="0"/>
          </a:p>
          <a:p>
            <a:r>
              <a:rPr lang="ru-RU" dirty="0" smtClean="0"/>
              <a:t>Каким </a:t>
            </a:r>
            <a:r>
              <a:rPr lang="ru-RU" dirty="0"/>
              <a:t>я представляю себе писателя</a:t>
            </a:r>
            <a:r>
              <a:rPr lang="ru-RU" dirty="0" smtClean="0"/>
              <a:t>?</a:t>
            </a:r>
          </a:p>
          <a:p>
            <a:r>
              <a:rPr lang="ru-RU" dirty="0" smtClean="0"/>
              <a:t> </a:t>
            </a:r>
            <a:r>
              <a:rPr lang="ru-RU" dirty="0"/>
              <a:t>Каких качеств личности писателя мне не хватает и почему</a:t>
            </a:r>
            <a:r>
              <a:rPr lang="ru-RU" dirty="0" smtClean="0"/>
              <a:t>?</a:t>
            </a:r>
          </a:p>
          <a:p>
            <a:r>
              <a:rPr lang="ru-RU" dirty="0" smtClean="0"/>
              <a:t> </a:t>
            </a:r>
            <a:r>
              <a:rPr lang="ru-RU" dirty="0"/>
              <a:t>Какие качества личности писателя я хотел бы видеть у себя и почему</a:t>
            </a:r>
            <a:r>
              <a:rPr lang="ru-RU" dirty="0" smtClean="0"/>
              <a:t>?</a:t>
            </a:r>
          </a:p>
          <a:p>
            <a:endParaRPr lang="ru-RU" dirty="0"/>
          </a:p>
          <a:p>
            <a:r>
              <a:rPr lang="ru-RU" dirty="0" smtClean="0"/>
              <a:t> </a:t>
            </a:r>
            <a:r>
              <a:rPr lang="ru-RU" dirty="0"/>
              <a:t>Хорошо дополнить такую работу высказываниями о писателе его современников или критиков. Анализируя высказывания и вспоминания услышанное на уроке, при написании работы ученики невольно обращаются к своему личному опыту, т.к. это предполагает сама формулировка вопроса. </a:t>
            </a:r>
            <a:br>
              <a:rPr lang="ru-RU" dirty="0"/>
            </a:br>
            <a:endParaRPr lang="ru-RU"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"Встреча с героем."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179512" y="2413338"/>
            <a:ext cx="8568952" cy="2031325"/>
          </a:xfrm>
          <a:prstGeom prst="rect">
            <a:avLst/>
          </a:prstGeom>
        </p:spPr>
        <p:txBody>
          <a:bodyPr wrap="square">
            <a:spAutoFit/>
          </a:bodyPr>
          <a:lstStyle/>
          <a:p>
            <a:r>
              <a:rPr lang="ru-RU" dirty="0"/>
              <a:t>'Пример</a:t>
            </a:r>
            <a:r>
              <a:rPr lang="ru-RU" dirty="0" smtClean="0"/>
              <a:t>.</a:t>
            </a:r>
          </a:p>
          <a:p>
            <a:r>
              <a:rPr lang="ru-RU" dirty="0" smtClean="0"/>
              <a:t> </a:t>
            </a:r>
            <a:r>
              <a:rPr lang="ru-RU" dirty="0"/>
              <a:t>Представьте, что вам предстоит встретиться с героем изучаемого произведения. </a:t>
            </a:r>
            <a:endParaRPr lang="ru-RU" dirty="0" smtClean="0"/>
          </a:p>
          <a:p>
            <a:r>
              <a:rPr lang="ru-RU" dirty="0" smtClean="0"/>
              <a:t>У </a:t>
            </a:r>
            <a:r>
              <a:rPr lang="ru-RU" dirty="0"/>
              <a:t>вас всего два вопроса, чтобы что-то узнать про него, про вас самих. </a:t>
            </a:r>
            <a:endParaRPr lang="ru-RU" dirty="0" smtClean="0"/>
          </a:p>
          <a:p>
            <a:r>
              <a:rPr lang="ru-RU" dirty="0" smtClean="0"/>
              <a:t>Что </a:t>
            </a:r>
            <a:r>
              <a:rPr lang="ru-RU" dirty="0"/>
              <a:t>вы спросите</a:t>
            </a:r>
            <a:r>
              <a:rPr lang="ru-RU" dirty="0" smtClean="0"/>
              <a:t>?</a:t>
            </a:r>
          </a:p>
          <a:p>
            <a:r>
              <a:rPr lang="ru-RU" dirty="0" smtClean="0"/>
              <a:t> </a:t>
            </a:r>
            <a:r>
              <a:rPr lang="ru-RU" dirty="0"/>
              <a:t>Что, как вы думаете, что ответит герой? </a:t>
            </a:r>
            <a:br>
              <a:rPr lang="ru-RU" dirty="0"/>
            </a:br>
            <a:endParaRPr lang="ru-RU"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"Шкатулка."</a:t>
            </a:r>
            <a:endParaRPr lang="ru-RU" u="sng" dirty="0">
              <a:solidFill>
                <a:srgbClr val="C00000"/>
              </a:solidFill>
            </a:endParaRPr>
          </a:p>
        </p:txBody>
      </p:sp>
      <p:sp>
        <p:nvSpPr>
          <p:cNvPr id="3" name="Прямоугольник 2"/>
          <p:cNvSpPr/>
          <p:nvPr/>
        </p:nvSpPr>
        <p:spPr>
          <a:xfrm>
            <a:off x="323528" y="1859340"/>
            <a:ext cx="8568952" cy="2585323"/>
          </a:xfrm>
          <a:prstGeom prst="rect">
            <a:avLst/>
          </a:prstGeom>
        </p:spPr>
        <p:txBody>
          <a:bodyPr wrap="square">
            <a:spAutoFit/>
          </a:bodyPr>
          <a:lstStyle/>
          <a:p>
            <a:r>
              <a:rPr lang="ru-RU" dirty="0"/>
              <a:t>Учитель предлагает заполнить шкатулку, положив в неё что-то абстрактное, качества характера, пожелания и т.д. </a:t>
            </a:r>
            <a:br>
              <a:rPr lang="ru-RU" dirty="0"/>
            </a:br>
            <a:r>
              <a:rPr lang="ru-RU" dirty="0"/>
              <a:t/>
            </a:r>
            <a:br>
              <a:rPr lang="ru-RU" dirty="0"/>
            </a:br>
            <a:r>
              <a:rPr lang="ru-RU" dirty="0" smtClean="0"/>
              <a:t>Пример</a:t>
            </a:r>
            <a:r>
              <a:rPr lang="ru-RU" dirty="0"/>
              <a:t>. Собери в шкатулку все, что необходимо герою с твоей точки зрения, все, что поможет ему в </a:t>
            </a:r>
            <a:r>
              <a:rPr lang="ru-RU" dirty="0" smtClean="0"/>
              <a:t>дальнейшем.</a:t>
            </a:r>
          </a:p>
          <a:p>
            <a:endParaRPr lang="ru-RU" dirty="0"/>
          </a:p>
          <a:p>
            <a:r>
              <a:rPr lang="ru-RU" dirty="0" smtClean="0"/>
              <a:t> </a:t>
            </a:r>
            <a:r>
              <a:rPr lang="ru-RU" dirty="0"/>
              <a:t>А что бы ты положил в данной ситуации для себя?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"Описание с закрытыми глазами."</a:t>
            </a:r>
            <a:endParaRPr lang="ru-RU" u="sng" dirty="0">
              <a:solidFill>
                <a:srgbClr val="C00000"/>
              </a:solidFill>
            </a:endParaRPr>
          </a:p>
        </p:txBody>
      </p:sp>
      <p:sp>
        <p:nvSpPr>
          <p:cNvPr id="3" name="Прямоугольник 2"/>
          <p:cNvSpPr/>
          <p:nvPr/>
        </p:nvSpPr>
        <p:spPr>
          <a:xfrm>
            <a:off x="395536" y="1443841"/>
            <a:ext cx="8496944" cy="2308324"/>
          </a:xfrm>
          <a:prstGeom prst="rect">
            <a:avLst/>
          </a:prstGeom>
        </p:spPr>
        <p:txBody>
          <a:bodyPr wrap="square">
            <a:spAutoFit/>
          </a:bodyPr>
          <a:lstStyle/>
          <a:p>
            <a:r>
              <a:rPr lang="ru-RU" dirty="0"/>
              <a:t>Описание: Для актуализации субъектного опыта на уроках литературы. Учитель предлагает следующую инструкцию : закройте глаза и представьте свою комнату. Какие предметы вы видите в ней? Какого они цвета? Что находится на столе? Почему именно так, а не иначе ты расположил вещи на полке? Можно ли что-то убрать? Важно ли для тебя то, что находится в твоей комнате? и т.д. Затем провести аналогии с художественным произведением </a:t>
            </a:r>
            <a:br>
              <a:rPr lang="ru-RU" dirty="0"/>
            </a:br>
            <a:endParaRPr lang="ru-RU" dirty="0"/>
          </a:p>
        </p:txBody>
      </p:sp>
      <p:sp>
        <p:nvSpPr>
          <p:cNvPr id="4" name="Прямоугольник 3"/>
          <p:cNvSpPr/>
          <p:nvPr/>
        </p:nvSpPr>
        <p:spPr>
          <a:xfrm>
            <a:off x="395536" y="3717032"/>
            <a:ext cx="8424936" cy="2031325"/>
          </a:xfrm>
          <a:prstGeom prst="rect">
            <a:avLst/>
          </a:prstGeom>
        </p:spPr>
        <p:txBody>
          <a:bodyPr wrap="square">
            <a:spAutoFit/>
          </a:bodyPr>
          <a:lstStyle/>
          <a:p>
            <a:r>
              <a:rPr lang="ru-RU" dirty="0"/>
              <a:t>Пример. Часто мы пытаемся обратить внимание детей на какую-то художественную деталь текста, чтобы вывести на понимание характера героя или символичного авторского знака. </a:t>
            </a:r>
            <a:endParaRPr lang="ru-RU" dirty="0" smtClean="0"/>
          </a:p>
          <a:p>
            <a:endParaRPr lang="ru-RU" dirty="0"/>
          </a:p>
          <a:p>
            <a:r>
              <a:rPr lang="ru-RU" dirty="0" smtClean="0"/>
              <a:t>Чтобы </a:t>
            </a:r>
            <a:r>
              <a:rPr lang="ru-RU" dirty="0"/>
              <a:t>ученикам было понятнее, зачем, например, обращать внимание на предметы в комнате Евгения Онегина или почему у гоголевской Коробочки обои «в куриную лапочку.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"Мое личное место."</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1916832"/>
            <a:ext cx="8568952" cy="3693319"/>
          </a:xfrm>
          <a:prstGeom prst="rect">
            <a:avLst/>
          </a:prstGeom>
        </p:spPr>
        <p:txBody>
          <a:bodyPr wrap="square">
            <a:spAutoFit/>
          </a:bodyPr>
          <a:lstStyle/>
          <a:p>
            <a:r>
              <a:rPr lang="ru-RU" dirty="0"/>
              <a:t>Описание: Для актуализации субъектного опыта на уроках литературы. Учитель предлагает ученику занять место, которое ему нравится, может быть, ближе к кому-то, или, наоборот, подальше. </a:t>
            </a:r>
            <a:endParaRPr lang="ru-RU" dirty="0" smtClean="0"/>
          </a:p>
          <a:p>
            <a:r>
              <a:rPr lang="ru-RU" dirty="0" smtClean="0"/>
              <a:t>Если ребёнок </a:t>
            </a:r>
            <a:r>
              <a:rPr lang="ru-RU" dirty="0"/>
              <a:t>вдруг понял, что место чем-то его не устраивает, разрешается перейти на другое. Когда ученик нашёл «свое» место, можно провести аналогию с жизнью и с изучаемым произведением («Твое место там, где ты сейчас находишься. Почувствуй «почву» под ногами. Точно так же в поисках своего места человек идет по жизни и т.д.) </a:t>
            </a:r>
            <a:br>
              <a:rPr lang="ru-RU" dirty="0"/>
            </a:br>
            <a:r>
              <a:rPr lang="ru-RU" dirty="0"/>
              <a:t/>
            </a:r>
            <a:br>
              <a:rPr lang="ru-RU" dirty="0"/>
            </a:br>
            <a:r>
              <a:rPr lang="ru-RU" dirty="0" smtClean="0"/>
              <a:t> </a:t>
            </a:r>
            <a:r>
              <a:rPr lang="ru-RU" dirty="0"/>
              <a:t>Пример. Данный прием можно использовать при изучении произведений, где главный герой мечется в поисках смысла жизни, своего места в этой жизни.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"Предмет как проблема."</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1556792"/>
            <a:ext cx="8640960" cy="4801314"/>
          </a:xfrm>
          <a:prstGeom prst="rect">
            <a:avLst/>
          </a:prstGeom>
        </p:spPr>
        <p:txBody>
          <a:bodyPr wrap="square">
            <a:spAutoFit/>
          </a:bodyPr>
          <a:lstStyle/>
          <a:p>
            <a:r>
              <a:rPr lang="ru-RU" dirty="0"/>
              <a:t>Описание: Для актуализации субъектного опыта на уроках литературы</a:t>
            </a:r>
            <a:r>
              <a:rPr lang="ru-RU" dirty="0" smtClean="0"/>
              <a:t>.</a:t>
            </a:r>
          </a:p>
          <a:p>
            <a:endParaRPr lang="ru-RU" dirty="0"/>
          </a:p>
          <a:p>
            <a:r>
              <a:rPr lang="ru-RU" dirty="0" smtClean="0"/>
              <a:t>Учитель </a:t>
            </a:r>
            <a:r>
              <a:rPr lang="ru-RU" dirty="0"/>
              <a:t>предлагает представить проблему произведения, урока в виде обычного предмета и предложить варианты решения: отставить в сторону, перешагнуть, выбросить, не обращать внимания и т.д</a:t>
            </a:r>
            <a:r>
              <a:rPr lang="ru-RU" dirty="0" smtClean="0"/>
              <a:t>.</a:t>
            </a:r>
          </a:p>
          <a:p>
            <a:endParaRPr lang="ru-RU" dirty="0"/>
          </a:p>
          <a:p>
            <a:r>
              <a:rPr lang="ru-RU" dirty="0" smtClean="0"/>
              <a:t> </a:t>
            </a:r>
            <a:r>
              <a:rPr lang="ru-RU" dirty="0"/>
              <a:t>А есть ли возможность выхода из ситуации у нашего героя? На первом уроке, не объявляя тему, перед изучением произведения задать прямой вопрос, касающийся проблемы урока, поставив учеников на место героя: Как бы вы поступили в такой ситуации? Давайте посмотрим, какой выход нашли герои произведения… </a:t>
            </a:r>
            <a:br>
              <a:rPr lang="ru-RU" dirty="0"/>
            </a:br>
            <a:r>
              <a:rPr lang="ru-RU" dirty="0"/>
              <a:t/>
            </a:r>
            <a:br>
              <a:rPr lang="ru-RU" dirty="0"/>
            </a:br>
            <a:r>
              <a:rPr lang="ru-RU" dirty="0" smtClean="0"/>
              <a:t>Пример</a:t>
            </a:r>
            <a:r>
              <a:rPr lang="ru-RU" dirty="0"/>
              <a:t>. До изучения повести «Кавказский пленник» Л.Н. Толстого задается вопрос: представьте, что вы попали в плен. Что бы вы чувствовали, что предпринимали? Обратимся к повести и посмотрим, как ведут себя герои повести. </a:t>
            </a:r>
            <a:br>
              <a:rPr lang="ru-RU" dirty="0"/>
            </a:br>
            <a:endParaRPr lang="ru-RU"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"Построчный анализ стихотворения"</a:t>
            </a:r>
            <a:endParaRPr lang="ru-RU" u="sng" dirty="0">
              <a:solidFill>
                <a:srgbClr val="C00000"/>
              </a:solidFill>
            </a:endParaRPr>
          </a:p>
        </p:txBody>
      </p:sp>
      <p:sp>
        <p:nvSpPr>
          <p:cNvPr id="3" name="Прямоугольник 2"/>
          <p:cNvSpPr/>
          <p:nvPr/>
        </p:nvSpPr>
        <p:spPr>
          <a:xfrm>
            <a:off x="323528" y="2413338"/>
            <a:ext cx="8496944" cy="1754326"/>
          </a:xfrm>
          <a:prstGeom prst="rect">
            <a:avLst/>
          </a:prstGeom>
        </p:spPr>
        <p:txBody>
          <a:bodyPr wrap="square">
            <a:spAutoFit/>
          </a:bodyPr>
          <a:lstStyle/>
          <a:p>
            <a:r>
              <a:rPr lang="ru-RU" dirty="0"/>
              <a:t>Описание: </a:t>
            </a:r>
            <a:endParaRPr lang="ru-RU" dirty="0" smtClean="0"/>
          </a:p>
          <a:p>
            <a:endParaRPr lang="ru-RU" dirty="0"/>
          </a:p>
          <a:p>
            <a:r>
              <a:rPr lang="ru-RU" dirty="0" smtClean="0"/>
              <a:t>Для </a:t>
            </a:r>
            <a:r>
              <a:rPr lang="ru-RU" dirty="0"/>
              <a:t>актуализации субъектного опыта на уроках литературы. Стихотворение читается не сразу, а постепенно, построчно. Данный прием учит детей предугадывать развитие ситуации, развивает интуицию. </a:t>
            </a:r>
            <a:br>
              <a:rPr lang="ru-RU" dirty="0"/>
            </a:br>
            <a:endParaRPr lang="ru-RU"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 Я беру тебя с собой»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1196752"/>
            <a:ext cx="8496944" cy="5078313"/>
          </a:xfrm>
          <a:prstGeom prst="rect">
            <a:avLst/>
          </a:prstGeom>
        </p:spPr>
        <p:txBody>
          <a:bodyPr wrap="square">
            <a:spAutoFit/>
          </a:bodyPr>
          <a:lstStyle/>
          <a:p>
            <a:r>
              <a:rPr lang="ru-RU" dirty="0"/>
              <a:t>Формирует: </a:t>
            </a:r>
            <a:br>
              <a:rPr lang="ru-RU" dirty="0"/>
            </a:br>
            <a:r>
              <a:rPr lang="ru-RU" dirty="0"/>
              <a:t/>
            </a:r>
            <a:br>
              <a:rPr lang="ru-RU" dirty="0"/>
            </a:br>
            <a:r>
              <a:rPr lang="ru-RU" dirty="0"/>
              <a:t>умение объединять объекты по общему значению признака; </a:t>
            </a:r>
            <a:br>
              <a:rPr lang="ru-RU" dirty="0"/>
            </a:br>
            <a:r>
              <a:rPr lang="ru-RU" dirty="0"/>
              <a:t/>
            </a:r>
            <a:br>
              <a:rPr lang="ru-RU" dirty="0"/>
            </a:br>
            <a:r>
              <a:rPr lang="ru-RU" dirty="0"/>
              <a:t>умение определять имя признака, по которому объекты имеют общее значение; </a:t>
            </a:r>
            <a:br>
              <a:rPr lang="ru-RU" dirty="0"/>
            </a:br>
            <a:r>
              <a:rPr lang="ru-RU" dirty="0"/>
              <a:t/>
            </a:r>
            <a:br>
              <a:rPr lang="ru-RU" dirty="0"/>
            </a:br>
            <a:r>
              <a:rPr lang="ru-RU" dirty="0"/>
              <a:t>умение сопоставлять, сравнивать большое количество объектов; </a:t>
            </a:r>
            <a:br>
              <a:rPr lang="ru-RU" dirty="0"/>
            </a:br>
            <a:r>
              <a:rPr lang="ru-RU" dirty="0"/>
              <a:t/>
            </a:r>
            <a:br>
              <a:rPr lang="ru-RU" dirty="0"/>
            </a:br>
            <a:r>
              <a:rPr lang="ru-RU" dirty="0"/>
              <a:t>умение составлять целостный образ объекта из отдельных его признаков. </a:t>
            </a:r>
            <a:br>
              <a:rPr lang="ru-RU" dirty="0"/>
            </a:br>
            <a:r>
              <a:rPr lang="ru-RU" dirty="0"/>
              <a:t/>
            </a:r>
            <a:br>
              <a:rPr lang="ru-RU" dirty="0"/>
            </a:br>
            <a:r>
              <a:rPr lang="ru-RU" dirty="0"/>
              <a:t>Педагог загадывает признак, по которому собирается множество объектов и называет первый объект. Ученики пытаются угадать этот признак и по очереди называют объекты, обладающие, по их мнению, тем же значением признака. Учитель отвечает, берет он этот объект или нет. Игра продолжается до тех пор, пока кто-то из детей не определит, по какому признаку собирается множество. Можно использовать в качестве разминки на уроках. </a:t>
            </a:r>
            <a:br>
              <a:rPr lang="ru-RU" dirty="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539552" y="692696"/>
          <a:ext cx="8208912" cy="6150356"/>
        </p:xfrm>
        <a:graphic>
          <a:graphicData uri="http://schemas.openxmlformats.org/drawingml/2006/table">
            <a:tbl>
              <a:tblPr/>
              <a:tblGrid>
                <a:gridCol w="4104456"/>
                <a:gridCol w="4104456"/>
              </a:tblGrid>
              <a:tr h="397438">
                <a:tc>
                  <a:txBody>
                    <a:bodyPr/>
                    <a:lstStyle/>
                    <a:p>
                      <a:pPr algn="ctr">
                        <a:lnSpc>
                          <a:spcPct val="115000"/>
                        </a:lnSpc>
                        <a:spcAft>
                          <a:spcPts val="0"/>
                        </a:spcAft>
                      </a:pPr>
                      <a:r>
                        <a:rPr lang="ru-RU" sz="1600" b="1" dirty="0">
                          <a:latin typeface="Arial" pitchFamily="34" charset="0"/>
                          <a:ea typeface="Times New Roman"/>
                          <a:cs typeface="Arial" pitchFamily="34" charset="0"/>
                        </a:rPr>
                        <a:t>"Тонкие” вопросы</a:t>
                      </a:r>
                      <a:endParaRPr lang="ru-RU" sz="1600" dirty="0">
                        <a:latin typeface="Arial" pitchFamily="34" charset="0"/>
                        <a:ea typeface="Calibri"/>
                        <a:cs typeface="Arial" pitchFamily="34" charset="0"/>
                      </a:endParaRPr>
                    </a:p>
                  </a:txBody>
                  <a:tcPr marL="66675" marR="66675" marT="66675" marB="66675" anchor="ctr">
                    <a:lnL>
                      <a:noFill/>
                    </a:lnL>
                    <a:lnR>
                      <a:noFill/>
                    </a:lnR>
                    <a:lnT>
                      <a:noFill/>
                    </a:lnT>
                    <a:lnB>
                      <a:noFill/>
                    </a:lnB>
                  </a:tcPr>
                </a:tc>
                <a:tc>
                  <a:txBody>
                    <a:bodyPr/>
                    <a:lstStyle/>
                    <a:p>
                      <a:pPr algn="ctr">
                        <a:lnSpc>
                          <a:spcPct val="115000"/>
                        </a:lnSpc>
                        <a:spcAft>
                          <a:spcPts val="0"/>
                        </a:spcAft>
                      </a:pPr>
                      <a:r>
                        <a:rPr lang="ru-RU" sz="1600" b="1" dirty="0">
                          <a:latin typeface="Arial" pitchFamily="34" charset="0"/>
                          <a:ea typeface="Times New Roman"/>
                          <a:cs typeface="Arial" pitchFamily="34" charset="0"/>
                        </a:rPr>
                        <a:t>"Толстые” вопросы </a:t>
                      </a:r>
                      <a:endParaRPr lang="ru-RU" sz="1600" dirty="0">
                        <a:latin typeface="Arial" pitchFamily="34" charset="0"/>
                        <a:ea typeface="Calibri"/>
                        <a:cs typeface="Arial" pitchFamily="34" charset="0"/>
                      </a:endParaRPr>
                    </a:p>
                  </a:txBody>
                  <a:tcPr marL="66675" marR="66675" marT="66675" marB="66675" anchor="ctr">
                    <a:lnL>
                      <a:noFill/>
                    </a:lnL>
                    <a:lnR>
                      <a:noFill/>
                    </a:lnR>
                    <a:lnT>
                      <a:noFill/>
                    </a:lnT>
                    <a:lnB>
                      <a:noFill/>
                    </a:lnB>
                  </a:tcPr>
                </a:tc>
              </a:tr>
              <a:tr h="5075170">
                <a:tc>
                  <a:txBody>
                    <a:bodyPr/>
                    <a:lstStyle/>
                    <a:p>
                      <a:pPr>
                        <a:lnSpc>
                          <a:spcPct val="115000"/>
                        </a:lnSpc>
                        <a:spcAft>
                          <a:spcPts val="0"/>
                        </a:spcAft>
                      </a:pPr>
                      <a:r>
                        <a:rPr lang="ru-RU" sz="1600">
                          <a:latin typeface="Arial" pitchFamily="34" charset="0"/>
                          <a:ea typeface="Times New Roman"/>
                          <a:cs typeface="Arial" pitchFamily="34" charset="0"/>
                        </a:rPr>
                        <a:t>Вопросы, требующие однословного ответа, вопросы репродуктивного плана. </a:t>
                      </a:r>
                      <a:endParaRPr lang="ru-RU" sz="1600">
                        <a:latin typeface="Arial" pitchFamily="34" charset="0"/>
                        <a:ea typeface="Calibri"/>
                        <a:cs typeface="Arial" pitchFamily="34" charset="0"/>
                      </a:endParaRPr>
                    </a:p>
                    <a:p>
                      <a:pPr>
                        <a:lnSpc>
                          <a:spcPct val="115000"/>
                        </a:lnSpc>
                        <a:spcAft>
                          <a:spcPts val="1000"/>
                        </a:spcAft>
                      </a:pPr>
                      <a:r>
                        <a:rPr lang="ru-RU" sz="1600">
                          <a:latin typeface="Arial" pitchFamily="34" charset="0"/>
                          <a:ea typeface="Times New Roman"/>
                          <a:cs typeface="Arial" pitchFamily="34" charset="0"/>
                        </a:rPr>
                        <a:t>Кто? (Кто автор рассказа «Злоумышленник»?)</a:t>
                      </a:r>
                      <a:endParaRPr lang="ru-RU" sz="1600">
                        <a:latin typeface="Arial" pitchFamily="34" charset="0"/>
                        <a:ea typeface="Calibri"/>
                        <a:cs typeface="Arial" pitchFamily="34" charset="0"/>
                      </a:endParaRPr>
                    </a:p>
                    <a:p>
                      <a:pPr>
                        <a:lnSpc>
                          <a:spcPct val="115000"/>
                        </a:lnSpc>
                        <a:spcAft>
                          <a:spcPts val="1000"/>
                        </a:spcAft>
                      </a:pPr>
                      <a:r>
                        <a:rPr lang="ru-RU" sz="1600">
                          <a:latin typeface="Arial" pitchFamily="34" charset="0"/>
                          <a:ea typeface="Times New Roman"/>
                          <a:cs typeface="Arial" pitchFamily="34" charset="0"/>
                        </a:rPr>
                        <a:t>Что?</a:t>
                      </a:r>
                      <a:endParaRPr lang="ru-RU" sz="1600">
                        <a:latin typeface="Arial" pitchFamily="34" charset="0"/>
                        <a:ea typeface="Calibri"/>
                        <a:cs typeface="Arial" pitchFamily="34" charset="0"/>
                      </a:endParaRPr>
                    </a:p>
                    <a:p>
                      <a:pPr>
                        <a:lnSpc>
                          <a:spcPct val="115000"/>
                        </a:lnSpc>
                        <a:spcAft>
                          <a:spcPts val="1000"/>
                        </a:spcAft>
                      </a:pPr>
                      <a:r>
                        <a:rPr lang="ru-RU" sz="1600">
                          <a:latin typeface="Arial" pitchFamily="34" charset="0"/>
                          <a:ea typeface="Times New Roman"/>
                          <a:cs typeface="Arial" pitchFamily="34" charset="0"/>
                        </a:rPr>
                        <a:t>Когда?</a:t>
                      </a:r>
                      <a:endParaRPr lang="ru-RU" sz="1600">
                        <a:latin typeface="Arial" pitchFamily="34" charset="0"/>
                        <a:ea typeface="Calibri"/>
                        <a:cs typeface="Arial" pitchFamily="34" charset="0"/>
                      </a:endParaRPr>
                    </a:p>
                    <a:p>
                      <a:pPr>
                        <a:lnSpc>
                          <a:spcPct val="115000"/>
                        </a:lnSpc>
                        <a:spcAft>
                          <a:spcPts val="1000"/>
                        </a:spcAft>
                      </a:pPr>
                      <a:r>
                        <a:rPr lang="ru-RU" sz="1600">
                          <a:latin typeface="Arial" pitchFamily="34" charset="0"/>
                          <a:ea typeface="Times New Roman"/>
                          <a:cs typeface="Arial" pitchFamily="34" charset="0"/>
                        </a:rPr>
                        <a:t>Как звать ...?</a:t>
                      </a:r>
                      <a:endParaRPr lang="ru-RU" sz="1600">
                        <a:latin typeface="Arial" pitchFamily="34" charset="0"/>
                        <a:ea typeface="Calibri"/>
                        <a:cs typeface="Arial" pitchFamily="34" charset="0"/>
                      </a:endParaRPr>
                    </a:p>
                    <a:p>
                      <a:pPr>
                        <a:lnSpc>
                          <a:spcPct val="115000"/>
                        </a:lnSpc>
                        <a:spcAft>
                          <a:spcPts val="1000"/>
                        </a:spcAft>
                      </a:pPr>
                      <a:r>
                        <a:rPr lang="ru-RU" sz="1600">
                          <a:latin typeface="Arial" pitchFamily="34" charset="0"/>
                          <a:ea typeface="Times New Roman"/>
                          <a:cs typeface="Arial" pitchFamily="34" charset="0"/>
                        </a:rPr>
                        <a:t>Было ли ...? </a:t>
                      </a:r>
                      <a:endParaRPr lang="ru-RU" sz="1600">
                        <a:latin typeface="Arial" pitchFamily="34" charset="0"/>
                        <a:ea typeface="Calibri"/>
                        <a:cs typeface="Arial" pitchFamily="34" charset="0"/>
                      </a:endParaRPr>
                    </a:p>
                  </a:txBody>
                  <a:tcPr marL="66675" marR="66675" marT="66675" marB="66675">
                    <a:lnL>
                      <a:noFill/>
                    </a:lnL>
                    <a:lnR>
                      <a:noFill/>
                    </a:lnR>
                    <a:lnT>
                      <a:noFill/>
                    </a:lnT>
                    <a:lnB>
                      <a:noFill/>
                    </a:lnB>
                  </a:tcPr>
                </a:tc>
                <a:tc>
                  <a:txBody>
                    <a:bodyPr/>
                    <a:lstStyle/>
                    <a:p>
                      <a:pPr>
                        <a:lnSpc>
                          <a:spcPct val="115000"/>
                        </a:lnSpc>
                        <a:spcAft>
                          <a:spcPts val="0"/>
                        </a:spcAft>
                      </a:pPr>
                      <a:r>
                        <a:rPr lang="ru-RU" sz="1600" dirty="0">
                          <a:latin typeface="Arial" pitchFamily="34" charset="0"/>
                          <a:ea typeface="Times New Roman"/>
                          <a:cs typeface="Arial" pitchFamily="34" charset="0"/>
                        </a:rPr>
                        <a:t>Вопросы, требующие размышления, привлечения дополнительных знаний, умения анализировать.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Дайте три объяснения, почему...?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Объясните, почему...?</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Почему, вы думаете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Почему вы считаете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В чём различие ...?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Предположите, что будет, если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Что, если ...?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Может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Будет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Мог ли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Согласны ли вы ...?</a:t>
                      </a:r>
                      <a:endParaRPr lang="ru-RU" sz="1600" dirty="0">
                        <a:latin typeface="Arial" pitchFamily="34" charset="0"/>
                        <a:ea typeface="Calibri"/>
                        <a:cs typeface="Arial" pitchFamily="34" charset="0"/>
                      </a:endParaRPr>
                    </a:p>
                    <a:p>
                      <a:pPr>
                        <a:lnSpc>
                          <a:spcPct val="115000"/>
                        </a:lnSpc>
                        <a:spcAft>
                          <a:spcPts val="1000"/>
                        </a:spcAft>
                      </a:pPr>
                      <a:r>
                        <a:rPr lang="ru-RU" sz="1600" dirty="0">
                          <a:latin typeface="Arial" pitchFamily="34" charset="0"/>
                          <a:ea typeface="Times New Roman"/>
                          <a:cs typeface="Arial" pitchFamily="34" charset="0"/>
                        </a:rPr>
                        <a:t>Верно ли ...?</a:t>
                      </a:r>
                      <a:endParaRPr lang="ru-RU" sz="1600" dirty="0">
                        <a:latin typeface="Arial" pitchFamily="34" charset="0"/>
                        <a:ea typeface="Calibri"/>
                        <a:cs typeface="Arial" pitchFamily="34" charset="0"/>
                      </a:endParaRPr>
                    </a:p>
                  </a:txBody>
                  <a:tcPr marL="66675" marR="66675" marT="66675" marB="66675">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195736" y="332656"/>
            <a:ext cx="4572000" cy="5262979"/>
          </a:xfrm>
          <a:prstGeom prst="rect">
            <a:avLst/>
          </a:prstGeom>
        </p:spPr>
        <p:txBody>
          <a:bodyPr>
            <a:spAutoFit/>
          </a:bodyPr>
          <a:lstStyle/>
          <a:p>
            <a:r>
              <a:rPr lang="ru-RU" sz="1600" dirty="0">
                <a:latin typeface="Arial" pitchFamily="34" charset="0"/>
                <a:cs typeface="Arial" pitchFamily="34" charset="0"/>
              </a:rPr>
              <a:t>Пример.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У: Я собралась в путешествие. Я собираю чемодан и беру с собой объекты, которые чем-то похожи. Угадайте, по какому признаку я собираю объекты. Для этого предлагайте мне объекты, чем-то похожие на мой, а я буду говорить, могу ли я взять их с собой. Итак, я беру с собой морковку. А что у вас?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Д: Я беру с собой капусту.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У: Я не беру тебя с собой.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Д: Я беру апельсин.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У: Я не беру тебя с собой.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Д: Я беру медузу.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286000" y="197346"/>
            <a:ext cx="4572000" cy="6463308"/>
          </a:xfrm>
          <a:prstGeom prst="rect">
            <a:avLst/>
          </a:prstGeom>
        </p:spPr>
        <p:txBody>
          <a:bodyPr>
            <a:spAutoFit/>
          </a:bodyPr>
          <a:lstStyle/>
          <a:p>
            <a:r>
              <a:rPr lang="ru-RU" dirty="0" smtClean="0">
                <a:latin typeface="Arial" pitchFamily="34" charset="0"/>
                <a:cs typeface="Arial" pitchFamily="34" charset="0"/>
              </a:rPr>
              <a:t>У: Я беру тебя с собой.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latin typeface="Arial" pitchFamily="34" charset="0"/>
                <a:cs typeface="Arial" pitchFamily="34" charset="0"/>
              </a:rPr>
              <a:t>Д: А я беру с собой мокрицу.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latin typeface="Arial" pitchFamily="34" charset="0"/>
                <a:cs typeface="Arial" pitchFamily="34" charset="0"/>
              </a:rPr>
              <a:t>У: Я беру тебя с собой.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latin typeface="Arial" pitchFamily="34" charset="0"/>
                <a:cs typeface="Arial" pitchFamily="34" charset="0"/>
              </a:rPr>
              <a:t>Д: Вы берете все предметы, чье название начинается с буквы «М»?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latin typeface="Arial" pitchFamily="34" charset="0"/>
                <a:cs typeface="Arial" pitchFamily="34" charset="0"/>
              </a:rPr>
              <a:t>У: Да! Итак, по какому имени признака мы собирали объекты? На какой вопрос все они отвечают одинаково?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latin typeface="Arial" pitchFamily="34" charset="0"/>
                <a:cs typeface="Arial" pitchFamily="34" charset="0"/>
              </a:rPr>
              <a:t>Д: Он начинается с буквы «М»? У: А кто иначе поставит вопрос, чтобы на него можно было ответить: «начинается с буквы «М»»?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latin typeface="Arial" pitchFamily="34" charset="0"/>
                <a:cs typeface="Arial" pitchFamily="34" charset="0"/>
              </a:rPr>
              <a:t>Д: С какой буквы начинается?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latin typeface="Arial" pitchFamily="34" charset="0"/>
                <a:cs typeface="Arial" pitchFamily="34" charset="0"/>
              </a:rPr>
              <a:t>У: Согласна. Итак, имя признака здесь – первая буква слова, обозначающего наш предмет. </a:t>
            </a:r>
            <a:endParaRPr lang="ru-RU"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«Маша-растеряша» </a:t>
            </a:r>
            <a:r>
              <a:rPr lang="ru-RU" u="sng" dirty="0" smtClean="0">
                <a:solidFill>
                  <a:srgbClr val="C00000"/>
                </a:solidFill>
              </a:rPr>
              <a:t/>
            </a:r>
            <a:br>
              <a:rPr lang="ru-RU" u="sng" dirty="0" smtClean="0">
                <a:solidFill>
                  <a:srgbClr val="C00000"/>
                </a:solidFill>
              </a:rPr>
            </a:br>
            <a:r>
              <a:rPr lang="ru-RU" dirty="0" smtClean="0"/>
              <a:t> </a:t>
            </a:r>
            <a:br>
              <a:rPr lang="ru-RU" dirty="0" smtClean="0"/>
            </a:br>
            <a:endParaRPr lang="ru-RU" dirty="0"/>
          </a:p>
        </p:txBody>
      </p:sp>
      <p:sp>
        <p:nvSpPr>
          <p:cNvPr id="3" name="Прямоугольник 2"/>
          <p:cNvSpPr/>
          <p:nvPr/>
        </p:nvSpPr>
        <p:spPr>
          <a:xfrm>
            <a:off x="0" y="1052736"/>
            <a:ext cx="8784976" cy="923330"/>
          </a:xfrm>
          <a:prstGeom prst="rect">
            <a:avLst/>
          </a:prstGeom>
        </p:spPr>
        <p:txBody>
          <a:bodyPr wrap="square">
            <a:spAutoFit/>
          </a:bodyPr>
          <a:lstStyle/>
          <a:p>
            <a:r>
              <a:rPr lang="ru-RU" dirty="0"/>
              <a:t>Описание: универсальный приём , способствующий накоплению информации о разных способах решения проблем. </a:t>
            </a:r>
            <a:br>
              <a:rPr lang="ru-RU" dirty="0"/>
            </a:br>
            <a:endParaRPr lang="ru-RU" dirty="0"/>
          </a:p>
        </p:txBody>
      </p:sp>
      <p:sp>
        <p:nvSpPr>
          <p:cNvPr id="4" name="Прямоугольник 3"/>
          <p:cNvSpPr/>
          <p:nvPr/>
        </p:nvSpPr>
        <p:spPr>
          <a:xfrm>
            <a:off x="179512" y="1772816"/>
            <a:ext cx="8784976" cy="2031325"/>
          </a:xfrm>
          <a:prstGeom prst="rect">
            <a:avLst/>
          </a:prstGeom>
        </p:spPr>
        <p:txBody>
          <a:bodyPr wrap="square">
            <a:spAutoFit/>
          </a:bodyPr>
          <a:lstStyle/>
          <a:p>
            <a:r>
              <a:rPr lang="ru-RU" dirty="0"/>
              <a:t>Ученик, играющий роль Маши-растеряши, задает функцию, которую требуется выполнить («Ой – что с тобой? – Потеряла (называет объект) – Как мне теперь выполнить (называет функцию)?») Другие дети предлагают ресурсы, которые могут служить инструментами для получения требуемого результата и, при необходимости, – способы их преобразования. Тот, кто предложил подходящий ресурс, сам становится ведущим (роль Маши-растеряши переходит к нему). </a:t>
            </a:r>
            <a:br>
              <a:rPr lang="ru-RU" dirty="0"/>
            </a:br>
            <a:endParaRPr lang="ru-RU" dirty="0"/>
          </a:p>
        </p:txBody>
      </p:sp>
      <p:sp>
        <p:nvSpPr>
          <p:cNvPr id="5" name="Прямоугольник 4"/>
          <p:cNvSpPr/>
          <p:nvPr/>
        </p:nvSpPr>
        <p:spPr>
          <a:xfrm>
            <a:off x="251520" y="4005064"/>
            <a:ext cx="8640960" cy="1200329"/>
          </a:xfrm>
          <a:prstGeom prst="rect">
            <a:avLst/>
          </a:prstGeom>
        </p:spPr>
        <p:txBody>
          <a:bodyPr wrap="square">
            <a:spAutoFit/>
          </a:bodyPr>
          <a:lstStyle/>
          <a:p>
            <a:r>
              <a:rPr lang="ru-RU" dirty="0"/>
              <a:t>На русском языке можно «потерять» проверочное слово, которым дети привыкли пользоваться, что побудит их искать другие проверочные слова. «Потеря» некоторых слов из целостного текста заставит учеников искать синонимы и т. п.</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a:t>
            </a:r>
            <a:r>
              <a:rPr lang="ru-RU" b="1" i="1" u="sng" dirty="0" smtClean="0">
                <a:solidFill>
                  <a:srgbClr val="C00000"/>
                </a:solidFill>
              </a:rPr>
              <a:t>: «Хочу спросить»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1772816"/>
            <a:ext cx="8640960" cy="646331"/>
          </a:xfrm>
          <a:prstGeom prst="rect">
            <a:avLst/>
          </a:prstGeom>
        </p:spPr>
        <p:txBody>
          <a:bodyPr wrap="square">
            <a:spAutoFit/>
          </a:bodyPr>
          <a:lstStyle/>
          <a:p>
            <a:r>
              <a:rPr lang="ru-RU" dirty="0"/>
              <a:t>Описание: рефлексивный прием, способствующий организации эмоционального отклика на уроке.</a:t>
            </a:r>
          </a:p>
        </p:txBody>
      </p:sp>
      <p:sp>
        <p:nvSpPr>
          <p:cNvPr id="4" name="Прямоугольник 3"/>
          <p:cNvSpPr/>
          <p:nvPr/>
        </p:nvSpPr>
        <p:spPr>
          <a:xfrm>
            <a:off x="251520" y="3789040"/>
            <a:ext cx="8568952" cy="1477328"/>
          </a:xfrm>
          <a:prstGeom prst="rect">
            <a:avLst/>
          </a:prstGeom>
        </p:spPr>
        <p:txBody>
          <a:bodyPr wrap="square">
            <a:spAutoFit/>
          </a:bodyPr>
          <a:lstStyle/>
          <a:p>
            <a:r>
              <a:rPr lang="ru-RU" dirty="0"/>
              <a:t>Ученик задает вопрос, начиная со слов «Хочу спросить…». На полученный ответ сообщает свое эмоциональное отношение: «Я удовлетворен….» или «Я неудовлетворен, потому что …»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«Согласен – Не согласен» </a:t>
            </a:r>
            <a:endParaRPr lang="ru-RU" u="sng" dirty="0">
              <a:solidFill>
                <a:srgbClr val="C00000"/>
              </a:solidFill>
            </a:endParaRPr>
          </a:p>
        </p:txBody>
      </p:sp>
      <p:sp>
        <p:nvSpPr>
          <p:cNvPr id="3" name="Прямоугольник 2"/>
          <p:cNvSpPr/>
          <p:nvPr/>
        </p:nvSpPr>
        <p:spPr>
          <a:xfrm>
            <a:off x="323528" y="1268761"/>
            <a:ext cx="8640960" cy="1754326"/>
          </a:xfrm>
          <a:prstGeom prst="rect">
            <a:avLst/>
          </a:prstGeom>
        </p:spPr>
        <p:txBody>
          <a:bodyPr wrap="square">
            <a:spAutoFit/>
          </a:bodyPr>
          <a:lstStyle/>
          <a:p>
            <a:r>
              <a:rPr lang="ru-RU" dirty="0"/>
              <a:t>Описание: универсальный прием, способствующий актуализации знаний учащихся и активизации мыслительной деятельности. Данный прием дает возможность быстро включить детей в мыслительную деятельность и логично перейти к изучению темы урока. </a:t>
            </a:r>
            <a:br>
              <a:rPr lang="ru-RU" dirty="0"/>
            </a:br>
            <a:r>
              <a:rPr lang="ru-RU" dirty="0"/>
              <a:t/>
            </a:r>
            <a:br>
              <a:rPr lang="ru-RU" dirty="0"/>
            </a:br>
            <a:endParaRPr lang="ru-RU" dirty="0"/>
          </a:p>
        </p:txBody>
      </p:sp>
      <p:sp>
        <p:nvSpPr>
          <p:cNvPr id="4" name="Прямоугольник 3"/>
          <p:cNvSpPr/>
          <p:nvPr/>
        </p:nvSpPr>
        <p:spPr>
          <a:xfrm>
            <a:off x="395536" y="2924944"/>
            <a:ext cx="8568952" cy="3416320"/>
          </a:xfrm>
          <a:prstGeom prst="rect">
            <a:avLst/>
          </a:prstGeom>
        </p:spPr>
        <p:txBody>
          <a:bodyPr wrap="square">
            <a:spAutoFit/>
          </a:bodyPr>
          <a:lstStyle/>
          <a:p>
            <a:r>
              <a:rPr lang="ru-RU" dirty="0"/>
              <a:t>Формирует: </a:t>
            </a:r>
            <a:br>
              <a:rPr lang="ru-RU" dirty="0"/>
            </a:br>
            <a:r>
              <a:rPr lang="ru-RU" dirty="0"/>
              <a:t/>
            </a:r>
            <a:br>
              <a:rPr lang="ru-RU" dirty="0"/>
            </a:br>
            <a:r>
              <a:rPr lang="ru-RU" dirty="0"/>
              <a:t>умение оценивать ситуацию или факты; </a:t>
            </a:r>
            <a:br>
              <a:rPr lang="ru-RU" dirty="0"/>
            </a:br>
            <a:r>
              <a:rPr lang="ru-RU" dirty="0"/>
              <a:t/>
            </a:r>
            <a:br>
              <a:rPr lang="ru-RU" dirty="0"/>
            </a:br>
            <a:r>
              <a:rPr lang="ru-RU" dirty="0"/>
              <a:t>умение анализировать информацию; </a:t>
            </a:r>
            <a:br>
              <a:rPr lang="ru-RU" dirty="0"/>
            </a:br>
            <a:r>
              <a:rPr lang="ru-RU" dirty="0"/>
              <a:t/>
            </a:r>
            <a:br>
              <a:rPr lang="ru-RU" dirty="0"/>
            </a:br>
            <a:r>
              <a:rPr lang="ru-RU" dirty="0"/>
              <a:t>умение отражать свое мнение. </a:t>
            </a:r>
            <a:br>
              <a:rPr lang="ru-RU" dirty="0"/>
            </a:br>
            <a:r>
              <a:rPr lang="ru-RU" dirty="0"/>
              <a:t/>
            </a:r>
            <a:br>
              <a:rPr lang="ru-RU" dirty="0"/>
            </a:br>
            <a:r>
              <a:rPr lang="ru-RU" dirty="0"/>
              <a:t>Детям предлагается выразить свое отношение к ряду утверждений по правилу: согласен – «+», не согласен – «-».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«Мысли во времени»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179512" y="1124744"/>
            <a:ext cx="8712968" cy="4524315"/>
          </a:xfrm>
          <a:prstGeom prst="rect">
            <a:avLst/>
          </a:prstGeom>
        </p:spPr>
        <p:txBody>
          <a:bodyPr wrap="square">
            <a:spAutoFit/>
          </a:bodyPr>
          <a:lstStyle/>
          <a:p>
            <a:r>
              <a:rPr lang="ru-RU" dirty="0"/>
              <a:t>Описание: рефлексивный прием, способствующий развитию умения осмысливать свой опыт и давать личностную оценку проживаемому опыту. </a:t>
            </a:r>
            <a:br>
              <a:rPr lang="ru-RU" dirty="0"/>
            </a:br>
            <a:r>
              <a:rPr lang="ru-RU" dirty="0"/>
              <a:t/>
            </a:r>
            <a:br>
              <a:rPr lang="ru-RU" dirty="0"/>
            </a:br>
            <a:r>
              <a:rPr lang="ru-RU" dirty="0"/>
              <a:t>Учитель называет ключевое слово. как правило, оно тесно связано с темой урока. В течение 1 минуты учащимся необходимо непрерывно записывать свои мысли, которые "</a:t>
            </a:r>
            <a:r>
              <a:rPr lang="ru-RU" dirty="0" smtClean="0"/>
              <a:t>приходят в </a:t>
            </a:r>
            <a:r>
              <a:rPr lang="ru-RU" dirty="0"/>
              <a:t>голову" и связаны с заданным словом. По истечении времени. Ученики читают записи про себя. Затем мысленно отвечают на следующие вопросы. </a:t>
            </a:r>
            <a:br>
              <a:rPr lang="ru-RU" dirty="0"/>
            </a:br>
            <a:r>
              <a:rPr lang="ru-RU" dirty="0"/>
              <a:t/>
            </a:r>
            <a:br>
              <a:rPr lang="ru-RU" dirty="0"/>
            </a:br>
            <a:r>
              <a:rPr lang="ru-RU" dirty="0"/>
              <a:t>Почему я записал именно эти слова? </a:t>
            </a:r>
            <a:br>
              <a:rPr lang="ru-RU" dirty="0"/>
            </a:br>
            <a:r>
              <a:rPr lang="ru-RU" dirty="0"/>
              <a:t/>
            </a:r>
            <a:br>
              <a:rPr lang="ru-RU" dirty="0"/>
            </a:br>
            <a:r>
              <a:rPr lang="ru-RU" dirty="0"/>
              <a:t>О чем я думал, когда писал эти слова? </a:t>
            </a:r>
            <a:br>
              <a:rPr lang="ru-RU" dirty="0"/>
            </a:br>
            <a:r>
              <a:rPr lang="ru-RU" dirty="0"/>
              <a:t/>
            </a:r>
            <a:br>
              <a:rPr lang="ru-RU" dirty="0"/>
            </a:br>
            <a:r>
              <a:rPr lang="ru-RU" dirty="0"/>
              <a:t>Чтобы я хотел в записях изменить? </a:t>
            </a:r>
            <a:br>
              <a:rPr lang="ru-RU" dirty="0"/>
            </a:br>
            <a:r>
              <a:rPr lang="ru-RU" dirty="0"/>
              <a:t/>
            </a:r>
            <a:br>
              <a:rPr lang="ru-RU" dirty="0"/>
            </a:br>
            <a:r>
              <a:rPr lang="ru-RU" dirty="0"/>
              <a:t>Написанное мной имеет или не имеет для меня значение? </a:t>
            </a:r>
            <a:br>
              <a:rPr lang="ru-RU" dirty="0"/>
            </a:br>
            <a:endParaRPr lang="ru-RU"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a:t>
            </a:r>
            <a:r>
              <a:rPr lang="ru-RU" b="1" u="sng" dirty="0" err="1" smtClean="0">
                <a:solidFill>
                  <a:srgbClr val="C00000"/>
                </a:solidFill>
              </a:rPr>
              <a:t>Верные-неверные</a:t>
            </a:r>
            <a:r>
              <a:rPr lang="ru-RU" b="1" u="sng" dirty="0" smtClean="0">
                <a:solidFill>
                  <a:srgbClr val="C00000"/>
                </a:solidFill>
              </a:rPr>
              <a:t> утверждения»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2276872"/>
            <a:ext cx="8712968" cy="1323439"/>
          </a:xfrm>
          <a:prstGeom prst="rect">
            <a:avLst/>
          </a:prstGeom>
        </p:spPr>
        <p:txBody>
          <a:bodyPr wrap="square">
            <a:spAutoFit/>
          </a:bodyPr>
          <a:lstStyle/>
          <a:p>
            <a:r>
              <a:rPr lang="ru-RU" sz="1600" dirty="0">
                <a:latin typeface="Arial" pitchFamily="34" charset="0"/>
                <a:cs typeface="Arial" pitchFamily="34" charset="0"/>
              </a:rPr>
              <a:t>Описание: утверждения могут быть самыми неожиданными и нелогичными. Задача ученика – согласиться или не согласиться с данными предположениями, поставить «плюс» или «минус».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«Корзина идей, понятий, имен»</a:t>
            </a:r>
            <a:endParaRPr lang="ru-RU" u="sng" dirty="0">
              <a:solidFill>
                <a:srgbClr val="C00000"/>
              </a:solidFill>
            </a:endParaRPr>
          </a:p>
        </p:txBody>
      </p:sp>
      <p:sp>
        <p:nvSpPr>
          <p:cNvPr id="3" name="Прямоугольник 2"/>
          <p:cNvSpPr/>
          <p:nvPr/>
        </p:nvSpPr>
        <p:spPr>
          <a:xfrm>
            <a:off x="251520" y="2852936"/>
            <a:ext cx="8568952" cy="2554545"/>
          </a:xfrm>
          <a:prstGeom prst="rect">
            <a:avLst/>
          </a:prstGeom>
        </p:spPr>
        <p:txBody>
          <a:bodyPr wrap="square">
            <a:spAutoFit/>
          </a:bodyPr>
          <a:lstStyle/>
          <a:p>
            <a:r>
              <a:rPr lang="ru-RU" sz="2000" dirty="0">
                <a:latin typeface="Arial" pitchFamily="34" charset="0"/>
                <a:cs typeface="Arial" pitchFamily="34" charset="0"/>
              </a:rPr>
              <a:t>Описание: Это прием организации индивидуальной и групповой работы учащихся на начальной стадии урока, когда идет актуализация имеющегося у них опыта и знаний. Он позволяет выяснить все, что знают или думают ученики по обсуждаемой теме урока. На доске можно нарисовать значок корзины, в которой условно будет собрано все то, что все ученики вместе знают об изучаемой теме. </a:t>
            </a:r>
            <a:br>
              <a:rPr lang="ru-RU" sz="2000" dirty="0">
                <a:latin typeface="Arial" pitchFamily="34" charset="0"/>
                <a:cs typeface="Arial" pitchFamily="34" charset="0"/>
              </a:rPr>
            </a:br>
            <a:endParaRPr lang="ru-RU"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«Список»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95536" y="1305342"/>
            <a:ext cx="8748464" cy="2308324"/>
          </a:xfrm>
          <a:prstGeom prst="rect">
            <a:avLst/>
          </a:prstGeom>
        </p:spPr>
        <p:txBody>
          <a:bodyPr wrap="square">
            <a:spAutoFit/>
          </a:bodyPr>
          <a:lstStyle/>
          <a:p>
            <a:r>
              <a:rPr lang="ru-RU" dirty="0"/>
              <a:t>Я попрошу вас прочитать небольшую статью об одном из родов художественной литературы, о </a:t>
            </a:r>
            <a:r>
              <a:rPr lang="ru-RU" dirty="0" smtClean="0"/>
              <a:t>басне. </a:t>
            </a:r>
            <a:r>
              <a:rPr lang="ru-RU" dirty="0"/>
              <a:t>Однако, перед тем, как читать, давайте немножко подумаем о </a:t>
            </a:r>
            <a:r>
              <a:rPr lang="ru-RU" dirty="0" smtClean="0"/>
              <a:t>басне. </a:t>
            </a:r>
            <a:r>
              <a:rPr lang="ru-RU" dirty="0"/>
              <a:t>Возьмите лист бумаги и ручку. В течение 3-х минут запишите всё, что вы думаете о </a:t>
            </a:r>
            <a:r>
              <a:rPr lang="ru-RU" dirty="0" smtClean="0"/>
              <a:t>басне. </a:t>
            </a:r>
            <a:r>
              <a:rPr lang="ru-RU" dirty="0"/>
              <a:t>Важно писать всё, что придёт на ум. Не имеет значения, правильно ли то, что вы записали или нет. Важно писать как можно больше. Начинайте. После предлагается обсудить и </a:t>
            </a:r>
            <a:r>
              <a:rPr lang="ru-RU" dirty="0" err="1"/>
              <a:t>систематизаровать</a:t>
            </a:r>
            <a:r>
              <a:rPr lang="ru-RU" dirty="0"/>
              <a:t> записи, вывести рабочее определение. </a:t>
            </a:r>
            <a:br>
              <a:rPr lang="ru-RU" dirty="0"/>
            </a:br>
            <a:endParaRPr lang="ru-RU"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 </a:t>
            </a:r>
            <a:r>
              <a:rPr lang="ru-RU" dirty="0" smtClean="0"/>
              <a:t/>
            </a:r>
            <a:br>
              <a:rPr lang="ru-RU" dirty="0" smtClean="0"/>
            </a:br>
            <a:r>
              <a:rPr lang="ru-RU" b="1" u="sng" dirty="0" smtClean="0">
                <a:solidFill>
                  <a:srgbClr val="C00000"/>
                </a:solidFill>
              </a:rPr>
              <a:t>Приём: «Зигзаг»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1196752"/>
            <a:ext cx="8712968" cy="2308324"/>
          </a:xfrm>
          <a:prstGeom prst="rect">
            <a:avLst/>
          </a:prstGeom>
        </p:spPr>
        <p:txBody>
          <a:bodyPr wrap="square">
            <a:spAutoFit/>
          </a:bodyPr>
          <a:lstStyle/>
          <a:p>
            <a:r>
              <a:rPr lang="ru-RU" dirty="0"/>
              <a:t>Описание: Данную стратегию уместно использовать для развития у школьников следующих умений</a:t>
            </a:r>
            <a:r>
              <a:rPr lang="ru-RU" dirty="0" smtClean="0"/>
              <a:t>:</a:t>
            </a:r>
          </a:p>
          <a:p>
            <a:r>
              <a:rPr lang="ru-RU" dirty="0" smtClean="0"/>
              <a:t> </a:t>
            </a:r>
            <a:r>
              <a:rPr lang="ru-RU" dirty="0"/>
              <a:t>• анализировать текст совместно с другими людьми; </a:t>
            </a:r>
            <a:endParaRPr lang="ru-RU" dirty="0" smtClean="0"/>
          </a:p>
          <a:p>
            <a:r>
              <a:rPr lang="ru-RU" dirty="0" smtClean="0"/>
              <a:t>• </a:t>
            </a:r>
            <a:r>
              <a:rPr lang="ru-RU" dirty="0"/>
              <a:t>вести исследовательскую работу в группе</a:t>
            </a:r>
            <a:r>
              <a:rPr lang="ru-RU" dirty="0" smtClean="0"/>
              <a:t>;</a:t>
            </a:r>
          </a:p>
          <a:p>
            <a:r>
              <a:rPr lang="ru-RU" dirty="0" smtClean="0"/>
              <a:t> </a:t>
            </a:r>
            <a:r>
              <a:rPr lang="ru-RU" dirty="0"/>
              <a:t>• доступно передавать информацию другому человеку</a:t>
            </a:r>
            <a:r>
              <a:rPr lang="ru-RU" dirty="0" smtClean="0"/>
              <a:t>;</a:t>
            </a:r>
          </a:p>
          <a:p>
            <a:r>
              <a:rPr lang="ru-RU" dirty="0" smtClean="0"/>
              <a:t> </a:t>
            </a:r>
            <a:r>
              <a:rPr lang="ru-RU" dirty="0"/>
              <a:t>• самостоятельно определять направление в изучении какого-то предмета с учетом интересов группы. </a:t>
            </a:r>
            <a:br>
              <a:rPr lang="ru-RU" dirty="0"/>
            </a:br>
            <a:endParaRPr lang="ru-RU" dirty="0"/>
          </a:p>
        </p:txBody>
      </p:sp>
      <p:sp>
        <p:nvSpPr>
          <p:cNvPr id="4" name="Прямоугольник 3"/>
          <p:cNvSpPr/>
          <p:nvPr/>
        </p:nvSpPr>
        <p:spPr>
          <a:xfrm>
            <a:off x="323528" y="3429000"/>
            <a:ext cx="8568952" cy="2585323"/>
          </a:xfrm>
          <a:prstGeom prst="rect">
            <a:avLst/>
          </a:prstGeom>
        </p:spPr>
        <p:txBody>
          <a:bodyPr wrap="square">
            <a:spAutoFit/>
          </a:bodyPr>
          <a:lstStyle/>
          <a:p>
            <a:r>
              <a:rPr lang="ru-RU" dirty="0"/>
              <a:t>Пример. </a:t>
            </a:r>
            <a:br>
              <a:rPr lang="ru-RU" dirty="0"/>
            </a:br>
            <a:r>
              <a:rPr lang="ru-RU" dirty="0"/>
              <a:t/>
            </a:r>
            <a:br>
              <a:rPr lang="ru-RU" dirty="0"/>
            </a:br>
            <a:r>
              <a:rPr lang="ru-RU" dirty="0"/>
              <a:t>прием используется для изучения и систематизации большого по объему материала. Для этого предстоит сначала разбить текст на смысловые отрывки для </a:t>
            </a:r>
            <a:r>
              <a:rPr lang="ru-RU" dirty="0" err="1"/>
              <a:t>взаимообучения</a:t>
            </a:r>
            <a:r>
              <a:rPr lang="ru-RU" dirty="0"/>
              <a:t>. Количество отрывков должно совпадать с количеством членов групп. Например, если текст разбит на 5 смысловых отрывков, то в группах (назовем их условно рабочими) - 5 человек.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«Хорошо-плохо»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2132856"/>
            <a:ext cx="8568952" cy="4801314"/>
          </a:xfrm>
          <a:prstGeom prst="rect">
            <a:avLst/>
          </a:prstGeom>
        </p:spPr>
        <p:txBody>
          <a:bodyPr wrap="square">
            <a:spAutoFit/>
          </a:bodyPr>
          <a:lstStyle/>
          <a:p>
            <a:r>
              <a:rPr lang="ru-RU" dirty="0"/>
              <a:t>Описание: универсальный приём , направленный на активизацию мыслительной деятельности учащихся на уроке, формирующий представление о том, как устроено противоречие. </a:t>
            </a:r>
            <a:br>
              <a:rPr lang="ru-RU" dirty="0"/>
            </a:br>
            <a:r>
              <a:rPr lang="ru-RU" dirty="0"/>
              <a:t/>
            </a:r>
            <a:br>
              <a:rPr lang="ru-RU" dirty="0"/>
            </a:br>
            <a:r>
              <a:rPr lang="ru-RU" dirty="0"/>
              <a:t>Формирует: </a:t>
            </a:r>
            <a:br>
              <a:rPr lang="ru-RU" dirty="0"/>
            </a:br>
            <a:r>
              <a:rPr lang="ru-RU" dirty="0"/>
              <a:t/>
            </a:r>
            <a:br>
              <a:rPr lang="ru-RU" dirty="0"/>
            </a:br>
            <a:r>
              <a:rPr lang="ru-RU" dirty="0"/>
              <a:t>умение находить положительные и отрицательные стороны в любом объекте, ситуации; </a:t>
            </a:r>
            <a:br>
              <a:rPr lang="ru-RU" dirty="0"/>
            </a:br>
            <a:r>
              <a:rPr lang="ru-RU" dirty="0"/>
              <a:t/>
            </a:r>
            <a:br>
              <a:rPr lang="ru-RU" dirty="0"/>
            </a:br>
            <a:r>
              <a:rPr lang="ru-RU" dirty="0"/>
              <a:t>умение разрешать противоречия (убирать «минусы», сохраняя «плюсы»); </a:t>
            </a:r>
            <a:br>
              <a:rPr lang="ru-RU" dirty="0"/>
            </a:br>
            <a:r>
              <a:rPr lang="ru-RU" dirty="0"/>
              <a:t/>
            </a:r>
            <a:br>
              <a:rPr lang="ru-RU" dirty="0"/>
            </a:br>
            <a:r>
              <a:rPr lang="ru-RU" dirty="0"/>
              <a:t>умение оценивать объект, ситуацию с разных позиций, учитывая разные роли. </a:t>
            </a:r>
            <a:endParaRPr lang="ru-RU" dirty="0" smtClean="0"/>
          </a:p>
          <a:p>
            <a:endParaRPr lang="ru-RU" dirty="0">
              <a:solidFill>
                <a:prstClr val="black"/>
              </a:solidFill>
            </a:endParaRPr>
          </a:p>
          <a:p>
            <a:r>
              <a:rPr lang="ru-RU" dirty="0" smtClean="0">
                <a:solidFill>
                  <a:prstClr val="black"/>
                </a:solidFill>
              </a:rPr>
              <a:t>Формирует </a:t>
            </a:r>
            <a:r>
              <a:rPr lang="ru-RU" dirty="0">
                <a:solidFill>
                  <a:prstClr val="black"/>
                </a:solidFill>
              </a:rPr>
              <a:t>познавательные, личностные, регулятивные и коммуникативные  уд.</a:t>
            </a:r>
            <a:br>
              <a:rPr lang="ru-RU" dirty="0">
                <a:solidFill>
                  <a:prstClr val="black"/>
                </a:solidFill>
              </a:rPr>
            </a:br>
            <a:r>
              <a:rPr lang="ru-RU" dirty="0"/>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57200" y="457200"/>
            <a:ext cx="8686800" cy="841375"/>
          </a:xfrm>
        </p:spPr>
        <p:txBody>
          <a:bodyPr>
            <a:normAutofit fontScale="90000"/>
          </a:bodyPr>
          <a:lstStyle/>
          <a:p>
            <a:pPr algn="ctr"/>
            <a:r>
              <a:rPr lang="ru-RU" b="1" u="sng" dirty="0" smtClean="0">
                <a:solidFill>
                  <a:srgbClr val="C00000"/>
                </a:solidFill>
              </a:rPr>
              <a:t>Приём: «Мудрые совы» </a:t>
            </a:r>
            <a:r>
              <a:rPr lang="ru-RU" u="sng" dirty="0" smtClean="0">
                <a:solidFill>
                  <a:srgbClr val="C00000"/>
                </a:solidFill>
              </a:rPr>
              <a:t/>
            </a:r>
            <a:br>
              <a:rPr lang="ru-RU" u="sng" dirty="0" smtClean="0">
                <a:solidFill>
                  <a:srgbClr val="C00000"/>
                </a:solidFill>
              </a:rPr>
            </a:b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908720"/>
            <a:ext cx="8712968" cy="2585323"/>
          </a:xfrm>
          <a:prstGeom prst="rect">
            <a:avLst/>
          </a:prstGeom>
        </p:spPr>
        <p:txBody>
          <a:bodyPr wrap="square">
            <a:spAutoFit/>
          </a:bodyPr>
          <a:lstStyle/>
          <a:p>
            <a:r>
              <a:rPr lang="ru-RU" dirty="0"/>
              <a:t>Описание: Данную стратегию уместно использовать для развития у школьников следующих умений</a:t>
            </a:r>
            <a:r>
              <a:rPr lang="ru-RU" dirty="0" smtClean="0"/>
              <a:t>:</a:t>
            </a:r>
          </a:p>
          <a:p>
            <a:r>
              <a:rPr lang="ru-RU" dirty="0" smtClean="0"/>
              <a:t> </a:t>
            </a:r>
            <a:r>
              <a:rPr lang="ru-RU" dirty="0"/>
              <a:t>• анализировать текст совместно с другими людьми; </a:t>
            </a:r>
            <a:endParaRPr lang="ru-RU" dirty="0" smtClean="0"/>
          </a:p>
          <a:p>
            <a:r>
              <a:rPr lang="ru-RU" dirty="0" smtClean="0"/>
              <a:t>• </a:t>
            </a:r>
            <a:r>
              <a:rPr lang="ru-RU" dirty="0"/>
              <a:t>вести исследовательскую работу в группе</a:t>
            </a:r>
            <a:r>
              <a:rPr lang="ru-RU" dirty="0" smtClean="0"/>
              <a:t>;</a:t>
            </a:r>
          </a:p>
          <a:p>
            <a:r>
              <a:rPr lang="ru-RU" dirty="0" smtClean="0"/>
              <a:t> </a:t>
            </a:r>
            <a:r>
              <a:rPr lang="ru-RU" dirty="0"/>
              <a:t>• доступно передавать информацию другому человеку; </a:t>
            </a:r>
            <a:endParaRPr lang="ru-RU" dirty="0" smtClean="0"/>
          </a:p>
          <a:p>
            <a:r>
              <a:rPr lang="ru-RU" dirty="0" smtClean="0"/>
              <a:t>• </a:t>
            </a:r>
            <a:r>
              <a:rPr lang="ru-RU" dirty="0"/>
              <a:t>самостоятельно определять направление в изучении какого-то предмета с учетом интересов группы.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332656"/>
            <a:ext cx="8640960" cy="5355312"/>
          </a:xfrm>
          <a:prstGeom prst="rect">
            <a:avLst/>
          </a:prstGeom>
        </p:spPr>
        <p:txBody>
          <a:bodyPr wrap="square">
            <a:spAutoFit/>
          </a:bodyPr>
          <a:lstStyle/>
          <a:p>
            <a:r>
              <a:rPr lang="ru-RU" dirty="0"/>
              <a:t>Пример. </a:t>
            </a:r>
            <a:br>
              <a:rPr lang="ru-RU" dirty="0"/>
            </a:br>
            <a:r>
              <a:rPr lang="ru-RU" dirty="0"/>
              <a:t/>
            </a:r>
            <a:br>
              <a:rPr lang="ru-RU" dirty="0"/>
            </a:br>
            <a:r>
              <a:rPr lang="ru-RU" dirty="0"/>
              <a:t>Учащимся предлагается самостоятельно проработать содержание текста учебника (индивидуально или в группе). Затем ученики получают рабочий лист с конкретными вопросами и заданиями с целью обработки содержащейся в тексте информации. Рассмотрим примеры таких заданий: Азы работы над текстом. Найдите в тексте основные (новые) понятия и запишите их в алфавитном порядке. Что не ждали? Выберите из текста новую информацию, которая является для Вас неожиданной, так как противоречит Вашим ожиданиям и первоначальным представлениям. Ты уже знаешь, последние новости? Запишите ту информацию, которая является для Вас новой. Главная жизненная мудрость. Постарайтесь выразить главную мысль текста одной фразой. Или какая из фраз каждого раздела является центральным высказыванием, какие фразы являются ключевыми? Иллюстративное изображение. Постарайтесь проиллюстрировать основную мысль текста и, если возможно, Вашу реакцию на нее в виде рисунка, схемы, карикатуры и т.д. Поучительный вывод. Можно ли сделать из прочитанного такие выводы, которые были бы значимы для будущей деятельности и жизни? </a:t>
            </a:r>
            <a:br>
              <a:rPr lang="ru-RU" dirty="0"/>
            </a:br>
            <a:endParaRPr lang="ru-RU"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«Прием (метод) маленьких человечков - ММЧ» </a:t>
            </a:r>
            <a:endParaRPr lang="ru-RU" u="sng" dirty="0">
              <a:solidFill>
                <a:srgbClr val="C00000"/>
              </a:solidFill>
            </a:endParaRPr>
          </a:p>
        </p:txBody>
      </p:sp>
      <p:sp>
        <p:nvSpPr>
          <p:cNvPr id="3" name="Прямоугольник 2"/>
          <p:cNvSpPr/>
          <p:nvPr/>
        </p:nvSpPr>
        <p:spPr>
          <a:xfrm>
            <a:off x="323528" y="1628800"/>
            <a:ext cx="8424936" cy="3416320"/>
          </a:xfrm>
          <a:prstGeom prst="rect">
            <a:avLst/>
          </a:prstGeom>
        </p:spPr>
        <p:txBody>
          <a:bodyPr wrap="square">
            <a:spAutoFit/>
          </a:bodyPr>
          <a:lstStyle/>
          <a:p>
            <a:r>
              <a:rPr lang="ru-RU" dirty="0"/>
              <a:t>Описание: задача- посмотреть на объект "изнутри", глазами маленьких человечков </a:t>
            </a:r>
            <a:br>
              <a:rPr lang="ru-RU" dirty="0"/>
            </a:br>
            <a:r>
              <a:rPr lang="ru-RU" dirty="0"/>
              <a:t/>
            </a:r>
            <a:br>
              <a:rPr lang="ru-RU" dirty="0"/>
            </a:br>
            <a:r>
              <a:rPr lang="ru-RU" dirty="0"/>
              <a:t>Пример. </a:t>
            </a:r>
            <a:br>
              <a:rPr lang="ru-RU" dirty="0"/>
            </a:br>
            <a:r>
              <a:rPr lang="ru-RU" dirty="0"/>
              <a:t/>
            </a:r>
            <a:br>
              <a:rPr lang="ru-RU" dirty="0"/>
            </a:br>
            <a:r>
              <a:rPr lang="ru-RU" dirty="0"/>
              <a:t>Как, скажем, с помощью ММЧ объяснить тепловое расширение и испарение? Очень просто. Вот перед вами кубик, состоящий из толпы маленьких человечков. Вы кубик нагреваете, человечкам становится жарко, верно? Вот они и стараются отодвинуться друг от друга. А если очень сильно кубик нагреть, человечки и вовсе разбегутся в разные стороны - кубик испарится... </a:t>
            </a:r>
            <a:br>
              <a:rPr lang="ru-RU" dirty="0"/>
            </a:br>
            <a:endParaRPr lang="ru-RU"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“Целое-часть. Часть- целое”. </a:t>
            </a:r>
            <a:endParaRPr lang="ru-RU" u="sng" dirty="0">
              <a:solidFill>
                <a:srgbClr val="C00000"/>
              </a:solidFill>
            </a:endParaRPr>
          </a:p>
        </p:txBody>
      </p:sp>
      <p:sp>
        <p:nvSpPr>
          <p:cNvPr id="3" name="Прямоугольник 2"/>
          <p:cNvSpPr/>
          <p:nvPr/>
        </p:nvSpPr>
        <p:spPr>
          <a:xfrm>
            <a:off x="395536" y="1916832"/>
            <a:ext cx="8280920" cy="3693319"/>
          </a:xfrm>
          <a:prstGeom prst="rect">
            <a:avLst/>
          </a:prstGeom>
        </p:spPr>
        <p:txBody>
          <a:bodyPr wrap="square">
            <a:spAutoFit/>
          </a:bodyPr>
          <a:lstStyle/>
          <a:p>
            <a:r>
              <a:rPr lang="ru-RU" dirty="0"/>
              <a:t>Описание: Прием на развитие логического мышления. По первой паре слов вам следует определить, какое правило имеет здесь место: целое-часть или часть-целое. Для слова второй пары нужно из предложенных вариантов указать тот, который соответствует найденному правилу </a:t>
            </a:r>
            <a:br>
              <a:rPr lang="ru-RU" dirty="0"/>
            </a:br>
            <a:r>
              <a:rPr lang="ru-RU" dirty="0"/>
              <a:t/>
            </a:r>
            <a:br>
              <a:rPr lang="ru-RU" dirty="0"/>
            </a:br>
            <a:r>
              <a:rPr lang="ru-RU" dirty="0"/>
              <a:t>Пример. </a:t>
            </a:r>
            <a:br>
              <a:rPr lang="ru-RU" dirty="0"/>
            </a:br>
            <a:r>
              <a:rPr lang="ru-RU" dirty="0"/>
              <a:t/>
            </a:r>
            <a:br>
              <a:rPr lang="ru-RU" dirty="0"/>
            </a:br>
            <a:r>
              <a:rPr lang="ru-RU" dirty="0"/>
              <a:t>1. Автомобиль - колесо; </a:t>
            </a:r>
            <a:br>
              <a:rPr lang="ru-RU" dirty="0"/>
            </a:br>
            <a:r>
              <a:rPr lang="ru-RU" dirty="0"/>
              <a:t/>
            </a:r>
            <a:br>
              <a:rPr lang="ru-RU" dirty="0"/>
            </a:br>
            <a:r>
              <a:rPr lang="ru-RU" dirty="0"/>
              <a:t>ружье - </a:t>
            </a:r>
            <a:br>
              <a:rPr lang="ru-RU" dirty="0"/>
            </a:br>
            <a:r>
              <a:rPr lang="ru-RU" dirty="0"/>
              <a:t/>
            </a:r>
            <a:br>
              <a:rPr lang="ru-RU" dirty="0"/>
            </a:br>
            <a:r>
              <a:rPr lang="ru-RU" dirty="0"/>
              <a:t>а) стрелять б) курок в) оружие </a:t>
            </a:r>
            <a:br>
              <a:rPr lang="ru-RU" dirty="0"/>
            </a:br>
            <a:endParaRPr lang="ru-RU"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«Буквенный диктант» </a:t>
            </a:r>
            <a:endParaRPr lang="ru-RU" u="sng" dirty="0">
              <a:solidFill>
                <a:srgbClr val="C00000"/>
              </a:solidFill>
            </a:endParaRPr>
          </a:p>
        </p:txBody>
      </p:sp>
      <p:sp>
        <p:nvSpPr>
          <p:cNvPr id="3" name="Прямоугольник 2"/>
          <p:cNvSpPr/>
          <p:nvPr/>
        </p:nvSpPr>
        <p:spPr>
          <a:xfrm>
            <a:off x="251520" y="1484784"/>
            <a:ext cx="8568952" cy="4801314"/>
          </a:xfrm>
          <a:prstGeom prst="rect">
            <a:avLst/>
          </a:prstGeom>
        </p:spPr>
        <p:txBody>
          <a:bodyPr wrap="square">
            <a:spAutoFit/>
          </a:bodyPr>
          <a:lstStyle/>
          <a:p>
            <a:r>
              <a:rPr lang="ru-RU" dirty="0"/>
              <a:t>Технология приема: Требуется отгадать зашифрованное слово, расшифровывая его по буквам. Буквы закодированы в вопросах по изученной или изучаемой теме. Ученики записывают только указанную букву из отгадываемого понятия. </a:t>
            </a:r>
            <a:br>
              <a:rPr lang="ru-RU" dirty="0"/>
            </a:br>
            <a:r>
              <a:rPr lang="ru-RU" dirty="0"/>
              <a:t/>
            </a:r>
            <a:br>
              <a:rPr lang="ru-RU" dirty="0"/>
            </a:br>
            <a:r>
              <a:rPr lang="ru-RU" dirty="0"/>
              <a:t>Когда и зачем может быть использован прием развивает навыки работы в </a:t>
            </a:r>
            <a:r>
              <a:rPr lang="ru-RU" dirty="0" err="1"/>
              <a:t>аудиальной</a:t>
            </a:r>
            <a:r>
              <a:rPr lang="ru-RU" dirty="0"/>
              <a:t> модальности, активизирует внимание. </a:t>
            </a:r>
            <a:br>
              <a:rPr lang="ru-RU" dirty="0"/>
            </a:br>
            <a:r>
              <a:rPr lang="ru-RU" dirty="0"/>
              <a:t/>
            </a:r>
            <a:br>
              <a:rPr lang="ru-RU" dirty="0"/>
            </a:br>
            <a:r>
              <a:rPr lang="ru-RU" dirty="0"/>
              <a:t>Возможности применения: 1. прием отлично работает при введении новой темы, объяснение которой основано на актуализации опорных знаний; в этом случае зашифровывается тема урока; </a:t>
            </a:r>
            <a:br>
              <a:rPr lang="ru-RU" dirty="0"/>
            </a:br>
            <a:r>
              <a:rPr lang="ru-RU" dirty="0"/>
              <a:t/>
            </a:r>
            <a:br>
              <a:rPr lang="ru-RU" dirty="0"/>
            </a:br>
            <a:r>
              <a:rPr lang="ru-RU" dirty="0"/>
              <a:t>2. на этапе усвоения понятийного аппарата темы; </a:t>
            </a:r>
            <a:br>
              <a:rPr lang="ru-RU" dirty="0"/>
            </a:br>
            <a:r>
              <a:rPr lang="ru-RU" dirty="0"/>
              <a:t/>
            </a:r>
            <a:br>
              <a:rPr lang="ru-RU" dirty="0"/>
            </a:br>
            <a:r>
              <a:rPr lang="ru-RU" dirty="0"/>
              <a:t>3. на этапе предварительной диагностики перед зачетом.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908720"/>
            <a:ext cx="8686800" cy="841248"/>
          </a:xfrm>
        </p:spPr>
        <p:txBody>
          <a:bodyPr>
            <a:normAutofit fontScale="90000"/>
          </a:bodyPr>
          <a:lstStyle/>
          <a:p>
            <a:pPr algn="ctr"/>
            <a:r>
              <a:rPr lang="ru-RU" b="1" u="sng" dirty="0" smtClean="0">
                <a:solidFill>
                  <a:srgbClr val="C00000"/>
                </a:solidFill>
              </a:rPr>
              <a:t>Развивающая игра «Загадай понятие» </a:t>
            </a:r>
            <a:r>
              <a:rPr lang="ru-RU" u="sng" dirty="0" smtClean="0">
                <a:solidFill>
                  <a:srgbClr val="C00000"/>
                </a:solidFill>
              </a:rPr>
              <a:t/>
            </a:r>
            <a:br>
              <a:rPr lang="ru-RU" u="sng" dirty="0" smtClean="0">
                <a:solidFill>
                  <a:srgbClr val="C00000"/>
                </a:solidFill>
              </a:rPr>
            </a:br>
            <a:r>
              <a:rPr lang="ru-RU" dirty="0" smtClean="0"/>
              <a:t/>
            </a:r>
            <a:br>
              <a:rPr lang="ru-RU" dirty="0" smtClean="0"/>
            </a:br>
            <a:endParaRPr lang="ru-RU" dirty="0"/>
          </a:p>
        </p:txBody>
      </p:sp>
      <p:sp>
        <p:nvSpPr>
          <p:cNvPr id="3" name="Прямоугольник 2"/>
          <p:cNvSpPr/>
          <p:nvPr/>
        </p:nvSpPr>
        <p:spPr>
          <a:xfrm>
            <a:off x="323528" y="1412776"/>
            <a:ext cx="8568952" cy="3970318"/>
          </a:xfrm>
          <a:prstGeom prst="rect">
            <a:avLst/>
          </a:prstGeom>
        </p:spPr>
        <p:txBody>
          <a:bodyPr wrap="square">
            <a:spAutoFit/>
          </a:bodyPr>
          <a:lstStyle/>
          <a:p>
            <a:r>
              <a:rPr lang="ru-RU" dirty="0"/>
              <a:t>Технология приема: </a:t>
            </a:r>
            <a:br>
              <a:rPr lang="ru-RU" dirty="0"/>
            </a:br>
            <a:r>
              <a:rPr lang="ru-RU" dirty="0"/>
              <a:t/>
            </a:r>
            <a:br>
              <a:rPr lang="ru-RU" dirty="0"/>
            </a:br>
            <a:r>
              <a:rPr lang="ru-RU" dirty="0"/>
              <a:t>игру можно проводить как викторину: все желающие загадывают всему классу понятия изучаемой темы; </a:t>
            </a:r>
            <a:br>
              <a:rPr lang="ru-RU" dirty="0"/>
            </a:br>
            <a:r>
              <a:rPr lang="ru-RU" dirty="0"/>
              <a:t/>
            </a:r>
            <a:br>
              <a:rPr lang="ru-RU" dirty="0"/>
            </a:br>
            <a:r>
              <a:rPr lang="ru-RU" dirty="0"/>
              <a:t>можно разделить класс на группы или пары и играть </a:t>
            </a:r>
            <a:r>
              <a:rPr lang="ru-RU" dirty="0" err="1"/>
              <a:t>соревновательно</a:t>
            </a:r>
            <a:r>
              <a:rPr lang="ru-RU" dirty="0"/>
              <a:t>; </a:t>
            </a:r>
            <a:br>
              <a:rPr lang="ru-RU" dirty="0"/>
            </a:br>
            <a:r>
              <a:rPr lang="ru-RU" dirty="0"/>
              <a:t/>
            </a:r>
            <a:br>
              <a:rPr lang="ru-RU" dirty="0"/>
            </a:br>
            <a:r>
              <a:rPr lang="ru-RU" dirty="0"/>
              <a:t>можно играть в «да–нет»: учитель загадывает понятия, а ученики задают ему вопросы, предполагающие прямой или альтернативный ответ. </a:t>
            </a:r>
            <a:br>
              <a:rPr lang="ru-RU" dirty="0"/>
            </a:br>
            <a:r>
              <a:rPr lang="ru-RU" dirty="0"/>
              <a:t/>
            </a:r>
            <a:br>
              <a:rPr lang="ru-RU" dirty="0"/>
            </a:br>
            <a:r>
              <a:rPr lang="ru-RU" dirty="0"/>
              <a:t>Желательно, чтобы учителю загадали понятие и на этом примере показал, как надо задавать наводящие вопросы, чтобы эффективнее отгадывать.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«Игровая цель»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980728"/>
            <a:ext cx="8712968" cy="1477328"/>
          </a:xfrm>
          <a:prstGeom prst="rect">
            <a:avLst/>
          </a:prstGeom>
        </p:spPr>
        <p:txBody>
          <a:bodyPr wrap="square">
            <a:spAutoFit/>
          </a:bodyPr>
          <a:lstStyle/>
          <a:p>
            <a:r>
              <a:rPr lang="ru-RU" dirty="0"/>
              <a:t>Описание: универсальный приём-игра, направленный на активизацию мыслительной деятельности учащихся на уроке. Позволяет включить в игровую оболочку большое число однообразных примеров или заданий. </a:t>
            </a:r>
            <a:br>
              <a:rPr lang="ru-RU" dirty="0"/>
            </a:br>
            <a:r>
              <a:rPr lang="ru-RU" dirty="0"/>
              <a:t/>
            </a:r>
            <a:br>
              <a:rPr lang="ru-RU" dirty="0"/>
            </a:br>
            <a:endParaRPr lang="ru-RU" dirty="0"/>
          </a:p>
        </p:txBody>
      </p:sp>
      <p:sp>
        <p:nvSpPr>
          <p:cNvPr id="4" name="Прямоугольник 3"/>
          <p:cNvSpPr/>
          <p:nvPr/>
        </p:nvSpPr>
        <p:spPr>
          <a:xfrm>
            <a:off x="323528" y="2204864"/>
            <a:ext cx="8352928" cy="2585323"/>
          </a:xfrm>
          <a:prstGeom prst="rect">
            <a:avLst/>
          </a:prstGeom>
        </p:spPr>
        <p:txBody>
          <a:bodyPr wrap="square">
            <a:spAutoFit/>
          </a:bodyPr>
          <a:lstStyle/>
          <a:p>
            <a:r>
              <a:rPr lang="ru-RU" dirty="0"/>
              <a:t>Формирует: </a:t>
            </a:r>
            <a:br>
              <a:rPr lang="ru-RU" dirty="0"/>
            </a:br>
            <a:r>
              <a:rPr lang="ru-RU" dirty="0" smtClean="0"/>
              <a:t>учебные </a:t>
            </a:r>
            <a:r>
              <a:rPr lang="ru-RU" dirty="0"/>
              <a:t>умения; </a:t>
            </a:r>
            <a:br>
              <a:rPr lang="ru-RU" dirty="0"/>
            </a:br>
            <a:r>
              <a:rPr lang="ru-RU" dirty="0" smtClean="0"/>
              <a:t>умение </a:t>
            </a:r>
            <a:r>
              <a:rPr lang="ru-RU" dirty="0"/>
              <a:t>работать в команде; </a:t>
            </a:r>
            <a:br>
              <a:rPr lang="ru-RU" dirty="0"/>
            </a:br>
            <a:r>
              <a:rPr lang="ru-RU" dirty="0" smtClean="0"/>
              <a:t>умение </a:t>
            </a:r>
            <a:r>
              <a:rPr lang="ru-RU" dirty="0"/>
              <a:t>слушать и слышать друг друга. </a:t>
            </a:r>
            <a:br>
              <a:rPr lang="ru-RU" dirty="0"/>
            </a:br>
            <a:r>
              <a:rPr lang="ru-RU" dirty="0"/>
              <a:t/>
            </a:r>
            <a:br>
              <a:rPr lang="ru-RU" dirty="0"/>
            </a:br>
            <a:r>
              <a:rPr lang="ru-RU" dirty="0"/>
              <a:t>Предлагается в игровой форме команде или группе учащихся выполнить ряд однотипных заданий на скорость и правильность.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484784"/>
            <a:ext cx="8208912" cy="3693319"/>
          </a:xfrm>
          <a:prstGeom prst="rect">
            <a:avLst/>
          </a:prstGeom>
        </p:spPr>
        <p:txBody>
          <a:bodyPr wrap="square">
            <a:spAutoFit/>
          </a:bodyPr>
          <a:lstStyle/>
          <a:p>
            <a:r>
              <a:rPr lang="ru-RU" dirty="0"/>
              <a:t>Пример 1. </a:t>
            </a:r>
            <a:br>
              <a:rPr lang="ru-RU" dirty="0"/>
            </a:br>
            <a:r>
              <a:rPr lang="ru-RU" dirty="0"/>
              <a:t/>
            </a:r>
            <a:br>
              <a:rPr lang="ru-RU" dirty="0"/>
            </a:br>
            <a:r>
              <a:rPr lang="ru-RU" dirty="0"/>
              <a:t>Представьте, что вы работаете редактором газеты и отвечаете за выпуск очередного номера, а в текст вкрались ошибки, - найдите и исправьте их. </a:t>
            </a:r>
            <a:br>
              <a:rPr lang="ru-RU" dirty="0"/>
            </a:br>
            <a:r>
              <a:rPr lang="ru-RU" dirty="0"/>
              <a:t/>
            </a:r>
            <a:br>
              <a:rPr lang="ru-RU" dirty="0"/>
            </a:br>
            <a:r>
              <a:rPr lang="ru-RU" dirty="0"/>
              <a:t>Пример 2. </a:t>
            </a:r>
            <a:br>
              <a:rPr lang="ru-RU" dirty="0"/>
            </a:br>
            <a:r>
              <a:rPr lang="ru-RU" dirty="0"/>
              <a:t/>
            </a:r>
            <a:br>
              <a:rPr lang="ru-RU" dirty="0"/>
            </a:br>
            <a:r>
              <a:rPr lang="ru-RU" dirty="0"/>
              <a:t>На доске записаны примеры в три столбика по количеству команд. Первый участник от команды выходит и решает первый пример, затем выходит второй участник и так далее. Выигрывает та команда, которая быстрее и правильнее выполнит задание.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1305342"/>
            <a:ext cx="7848872" cy="3139321"/>
          </a:xfrm>
          <a:prstGeom prst="rect">
            <a:avLst/>
          </a:prstGeom>
        </p:spPr>
        <p:txBody>
          <a:bodyPr wrap="square">
            <a:spAutoFit/>
          </a:bodyPr>
          <a:lstStyle/>
          <a:p>
            <a:r>
              <a:rPr lang="ru-RU" dirty="0"/>
              <a:t>Пример </a:t>
            </a:r>
            <a:br>
              <a:rPr lang="ru-RU" dirty="0"/>
            </a:br>
            <a:r>
              <a:rPr lang="ru-RU" dirty="0"/>
              <a:t/>
            </a:r>
            <a:br>
              <a:rPr lang="ru-RU" dirty="0"/>
            </a:br>
            <a:r>
              <a:rPr lang="ru-RU" dirty="0"/>
              <a:t>На уроке </a:t>
            </a:r>
            <a:r>
              <a:rPr lang="ru-RU" dirty="0" smtClean="0"/>
              <a:t>окружающего мира  </a:t>
            </a:r>
            <a:r>
              <a:rPr lang="ru-RU" dirty="0"/>
              <a:t>при изучении реальных механизмов защиты животных в экстремальных температурных </a:t>
            </a:r>
            <a:r>
              <a:rPr lang="ru-RU" dirty="0" smtClean="0"/>
              <a:t>условиях </a:t>
            </a:r>
            <a:r>
              <a:rPr lang="ru-RU" dirty="0"/>
              <a:t>можно предложить следующую ситуацию. </a:t>
            </a:r>
            <a:br>
              <a:rPr lang="ru-RU" dirty="0"/>
            </a:br>
            <a:r>
              <a:rPr lang="ru-RU" dirty="0"/>
              <a:t/>
            </a:r>
            <a:br>
              <a:rPr lang="ru-RU" dirty="0"/>
            </a:br>
            <a:r>
              <a:rPr lang="ru-RU" dirty="0"/>
              <a:t>Представьте, что на Антарктиде минимальная температура понизилась еще на 10 градусов. Что смогут «придумать» пингвины, чтобы выжить в таких условиях?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 </a:t>
            </a:r>
            <a:r>
              <a:rPr lang="ru-RU" b="1" u="sng" dirty="0" smtClean="0">
                <a:solidFill>
                  <a:srgbClr val="C00000"/>
                </a:solidFill>
              </a:rPr>
              <a:t>Приём: «Урок без темы»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1196752"/>
            <a:ext cx="8568952" cy="738664"/>
          </a:xfrm>
          <a:prstGeom prst="rect">
            <a:avLst/>
          </a:prstGeom>
        </p:spPr>
        <p:txBody>
          <a:bodyPr wrap="square">
            <a:spAutoFit/>
          </a:bodyPr>
          <a:lstStyle/>
          <a:p>
            <a:r>
              <a:rPr lang="ru-RU" sz="1400" dirty="0">
                <a:latin typeface="Arial" pitchFamily="34" charset="0"/>
                <a:cs typeface="Arial" pitchFamily="34" charset="0"/>
              </a:rPr>
              <a:t>Описание: универсальный приём </a:t>
            </a:r>
            <a:r>
              <a:rPr lang="ru-RU" sz="1400" dirty="0" smtClean="0">
                <a:latin typeface="Arial" pitchFamily="34" charset="0"/>
                <a:cs typeface="Arial" pitchFamily="34" charset="0"/>
              </a:rPr>
              <a:t>, </a:t>
            </a:r>
            <a:r>
              <a:rPr lang="ru-RU" sz="1400" dirty="0">
                <a:latin typeface="Arial" pitchFamily="34" charset="0"/>
                <a:cs typeface="Arial" pitchFamily="34" charset="0"/>
              </a:rPr>
              <a:t>направленный создание внешней мотивации изучения темы урока. Данный прием позволяет привлечь интерес учащихся к изучению новой темы, не блокируя восприятия непонятными терминами. </a:t>
            </a:r>
          </a:p>
        </p:txBody>
      </p:sp>
      <p:sp>
        <p:nvSpPr>
          <p:cNvPr id="4" name="Прямоугольник 3"/>
          <p:cNvSpPr/>
          <p:nvPr/>
        </p:nvSpPr>
        <p:spPr>
          <a:xfrm>
            <a:off x="467544" y="2060848"/>
            <a:ext cx="8136904" cy="4031873"/>
          </a:xfrm>
          <a:prstGeom prst="rect">
            <a:avLst/>
          </a:prstGeom>
        </p:spPr>
        <p:txBody>
          <a:bodyPr wrap="square">
            <a:spAutoFit/>
          </a:bodyPr>
          <a:lstStyle/>
          <a:p>
            <a:r>
              <a:rPr lang="ru-RU" sz="1600" dirty="0">
                <a:latin typeface="Arial" pitchFamily="34" charset="0"/>
                <a:cs typeface="Arial" pitchFamily="34" charset="0"/>
              </a:rPr>
              <a:t>Пример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Учитель записывает на доске слово «Тема», выдерживает паузу до тех пор, пока все не обратят внимание на руку учителя, которая не хочет выводит саму тему.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Учитель: Ребята, извините, но моя рука отказалась написать тему урока, и, кажется, неслучайно! Вот вам еще одна загадка, которую вы разгадаете уже в середине урока: почему рука отказалась записать тему урока?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Данный вопрос записывает в уголке классной доски.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r>
              <a:rPr lang="ru-RU" sz="1600" dirty="0">
                <a:latin typeface="Arial" pitchFamily="34" charset="0"/>
                <a:cs typeface="Arial" pitchFamily="34" charset="0"/>
              </a:rPr>
              <a:t>Учитель: Ребята, вам предстоит проанализировать и доказать, с точки зрения полезности, отсутствие темы в начале урока! Но начинать урок нам все равно надо, и начнем с хорошо знакомого материала… </a:t>
            </a:r>
            <a:br>
              <a:rPr lang="ru-RU" sz="1600" dirty="0">
                <a:latin typeface="Arial" pitchFamily="34" charset="0"/>
                <a:cs typeface="Arial" pitchFamily="34" charset="0"/>
              </a:rPr>
            </a:br>
            <a:r>
              <a:rPr lang="ru-RU" sz="1600" dirty="0">
                <a:latin typeface="Arial" pitchFamily="34" charset="0"/>
                <a:cs typeface="Arial" pitchFamily="34" charset="0"/>
              </a:rPr>
              <a:t/>
            </a:r>
            <a:br>
              <a:rPr lang="ru-RU" sz="1600" dirty="0">
                <a:latin typeface="Arial" pitchFamily="34" charset="0"/>
                <a:cs typeface="Arial" pitchFamily="34" charset="0"/>
              </a:rPr>
            </a:b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424936" cy="923330"/>
          </a:xfrm>
          <a:prstGeom prst="rect">
            <a:avLst/>
          </a:prstGeom>
        </p:spPr>
        <p:txBody>
          <a:bodyPr wrap="square">
            <a:spAutoFit/>
          </a:bodyPr>
          <a:lstStyle/>
          <a:p>
            <a:r>
              <a:rPr lang="ru-RU" dirty="0"/>
              <a:t>Вариант 1 </a:t>
            </a:r>
            <a:br>
              <a:rPr lang="ru-RU" dirty="0"/>
            </a:br>
            <a:r>
              <a:rPr lang="ru-RU" dirty="0" smtClean="0"/>
              <a:t>Учитель </a:t>
            </a:r>
            <a:r>
              <a:rPr lang="ru-RU" dirty="0"/>
              <a:t>задает объект или ситуацию. Учащиеся (группы) по очереди называют «плюсы» и «минусы».</a:t>
            </a:r>
          </a:p>
        </p:txBody>
      </p:sp>
      <p:sp>
        <p:nvSpPr>
          <p:cNvPr id="5" name="Прямоугольник 4"/>
          <p:cNvSpPr/>
          <p:nvPr/>
        </p:nvSpPr>
        <p:spPr>
          <a:xfrm>
            <a:off x="323528" y="1628800"/>
            <a:ext cx="8496944" cy="1477328"/>
          </a:xfrm>
          <a:prstGeom prst="rect">
            <a:avLst/>
          </a:prstGeom>
        </p:spPr>
        <p:txBody>
          <a:bodyPr wrap="square">
            <a:spAutoFit/>
          </a:bodyPr>
          <a:lstStyle/>
          <a:p>
            <a:r>
              <a:rPr lang="ru-RU" dirty="0"/>
              <a:t>Вариант 2 </a:t>
            </a:r>
            <a:br>
              <a:rPr lang="ru-RU" dirty="0"/>
            </a:br>
            <a:r>
              <a:rPr lang="ru-RU" dirty="0" smtClean="0"/>
              <a:t>Учитель </a:t>
            </a:r>
            <a:r>
              <a:rPr lang="ru-RU" dirty="0"/>
              <a:t>задает объект (ситуацию). Ученик описывает ситуацию, для которой это полезно. Следующий ученик ищет, чем вредна эта последняя ситуация и т. д. </a:t>
            </a:r>
            <a:br>
              <a:rPr lang="ru-RU" dirty="0"/>
            </a:br>
            <a:endParaRPr lang="ru-RU" dirty="0"/>
          </a:p>
        </p:txBody>
      </p:sp>
      <p:sp>
        <p:nvSpPr>
          <p:cNvPr id="6" name="Прямоугольник 5"/>
          <p:cNvSpPr/>
          <p:nvPr/>
        </p:nvSpPr>
        <p:spPr>
          <a:xfrm>
            <a:off x="251520" y="3140967"/>
            <a:ext cx="8496944" cy="1754326"/>
          </a:xfrm>
          <a:prstGeom prst="rect">
            <a:avLst/>
          </a:prstGeom>
        </p:spPr>
        <p:txBody>
          <a:bodyPr wrap="square">
            <a:spAutoFit/>
          </a:bodyPr>
          <a:lstStyle/>
          <a:p>
            <a:r>
              <a:rPr lang="ru-RU" dirty="0"/>
              <a:t>Вариант 3 </a:t>
            </a:r>
            <a:br>
              <a:rPr lang="ru-RU" dirty="0"/>
            </a:br>
            <a:r>
              <a:rPr lang="ru-RU" dirty="0" smtClean="0"/>
              <a:t>Ученики </a:t>
            </a:r>
            <a:r>
              <a:rPr lang="ru-RU" dirty="0"/>
              <a:t>делятся на продавцов и покупателей. И те и другие представляют каких-то известных персонажей. Дальше играют по схеме. Только «плюсы» ищут с позиции персонажа – продавца, а «минусы» – с позиции персонажа – покупателя. </a:t>
            </a:r>
            <a:br>
              <a:rPr lang="ru-RU" dirty="0"/>
            </a:br>
            <a:endParaRPr lang="ru-RU" dirty="0"/>
          </a:p>
        </p:txBody>
      </p:sp>
      <p:sp>
        <p:nvSpPr>
          <p:cNvPr id="7" name="Прямоугольник 6"/>
          <p:cNvSpPr/>
          <p:nvPr/>
        </p:nvSpPr>
        <p:spPr>
          <a:xfrm>
            <a:off x="251520" y="4826675"/>
            <a:ext cx="8424936" cy="1477328"/>
          </a:xfrm>
          <a:prstGeom prst="rect">
            <a:avLst/>
          </a:prstGeom>
        </p:spPr>
        <p:txBody>
          <a:bodyPr wrap="square">
            <a:spAutoFit/>
          </a:bodyPr>
          <a:lstStyle/>
          <a:p>
            <a:r>
              <a:rPr lang="ru-RU" dirty="0"/>
              <a:t>Вариант 4 </a:t>
            </a:r>
            <a:br>
              <a:rPr lang="ru-RU" dirty="0"/>
            </a:br>
            <a:r>
              <a:rPr lang="ru-RU" dirty="0" smtClean="0"/>
              <a:t>Ученики </a:t>
            </a:r>
            <a:r>
              <a:rPr lang="ru-RU" dirty="0"/>
              <a:t>делятся на три группы: «прокуроры», «адвокаты», «судьи». Первые обвиняют (ищут минусы), вторые защищают (ищут плюсы), третьи пытаются разрешить противоречие (оставить «плюс» и убрать «минус»). </a:t>
            </a:r>
            <a:br>
              <a:rPr lang="ru-RU" dirty="0"/>
            </a:br>
            <a:endParaRPr lang="ru-RU"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«Дуэль»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1443841"/>
            <a:ext cx="8568952" cy="2585323"/>
          </a:xfrm>
          <a:prstGeom prst="rect">
            <a:avLst/>
          </a:prstGeom>
        </p:spPr>
        <p:txBody>
          <a:bodyPr wrap="square">
            <a:spAutoFit/>
          </a:bodyPr>
          <a:lstStyle/>
          <a:p>
            <a:r>
              <a:rPr lang="ru-RU" dirty="0"/>
              <a:t>Описание: Класс делится на команды, каждая команда тренирует одного участника по изучаемому материалу</a:t>
            </a:r>
            <a:r>
              <a:rPr lang="ru-RU" dirty="0" smtClean="0"/>
              <a:t>, причем </a:t>
            </a:r>
            <a:r>
              <a:rPr lang="ru-RU" dirty="0"/>
              <a:t>к выступлению готовят наиболее слабых участников</a:t>
            </a:r>
            <a:r>
              <a:rPr lang="ru-RU" dirty="0" smtClean="0"/>
              <a:t>.</a:t>
            </a:r>
          </a:p>
          <a:p>
            <a:endParaRPr lang="ru-RU" dirty="0"/>
          </a:p>
          <a:p>
            <a:r>
              <a:rPr lang="ru-RU" dirty="0" smtClean="0"/>
              <a:t>"</a:t>
            </a:r>
            <a:r>
              <a:rPr lang="ru-RU" dirty="0"/>
              <a:t>Дуэлянту" могут помогать "секунданты", как правило, их двое</a:t>
            </a:r>
            <a:r>
              <a:rPr lang="ru-RU" dirty="0" smtClean="0"/>
              <a:t>,</a:t>
            </a:r>
          </a:p>
          <a:p>
            <a:r>
              <a:rPr lang="ru-RU" dirty="0" smtClean="0"/>
              <a:t>учитель </a:t>
            </a:r>
            <a:r>
              <a:rPr lang="ru-RU" dirty="0"/>
              <a:t>ставит оценку по результатам "дуэли" всем участникам. </a:t>
            </a:r>
            <a:br>
              <a:rPr lang="ru-RU" dirty="0"/>
            </a:br>
            <a:r>
              <a:rPr lang="ru-RU" dirty="0"/>
              <a:t/>
            </a:r>
            <a:br>
              <a:rPr lang="ru-RU" dirty="0"/>
            </a:br>
            <a:r>
              <a:rPr lang="ru-RU" dirty="0"/>
              <a:t/>
            </a:r>
            <a:br>
              <a:rPr lang="ru-RU" dirty="0"/>
            </a:br>
            <a:r>
              <a:rPr lang="ru-RU" dirty="0" smtClean="0"/>
              <a:t>Такой </a:t>
            </a:r>
            <a:r>
              <a:rPr lang="ru-RU" dirty="0"/>
              <a:t>прием можно использовать на уроке любого предмета. </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«Конкурс шпаргалок»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539552" y="1340768"/>
            <a:ext cx="8280920" cy="4247317"/>
          </a:xfrm>
          <a:prstGeom prst="rect">
            <a:avLst/>
          </a:prstGeom>
        </p:spPr>
        <p:txBody>
          <a:bodyPr wrap="square">
            <a:spAutoFit/>
          </a:bodyPr>
          <a:lstStyle/>
          <a:p>
            <a:r>
              <a:rPr lang="ru-RU" dirty="0"/>
              <a:t>Описание: </a:t>
            </a:r>
            <a:endParaRPr lang="ru-RU" dirty="0" smtClean="0"/>
          </a:p>
          <a:p>
            <a:endParaRPr lang="ru-RU" dirty="0"/>
          </a:p>
          <a:p>
            <a:r>
              <a:rPr lang="ru-RU" dirty="0" smtClean="0"/>
              <a:t>Участники </a:t>
            </a:r>
            <a:r>
              <a:rPr lang="ru-RU" dirty="0"/>
              <a:t>за определенное время (5 минут, например)должны качественно, быстро, кратко, точно и разборчиво записать всю важную информацию на небольшом листке бумаги</a:t>
            </a:r>
            <a:r>
              <a:rPr lang="ru-RU" dirty="0" smtClean="0"/>
              <a:t>.</a:t>
            </a:r>
          </a:p>
          <a:p>
            <a:endParaRPr lang="ru-RU" dirty="0"/>
          </a:p>
          <a:p>
            <a:r>
              <a:rPr lang="ru-RU" dirty="0" smtClean="0"/>
              <a:t> </a:t>
            </a:r>
            <a:r>
              <a:rPr lang="ru-RU" dirty="0"/>
              <a:t>Побеждает тот, кто сможет ,соблюдая все условия,"запротоколировать" наибольшее количество текста, и кто воспроизведет свой текст бегло, без ошибок. </a:t>
            </a:r>
            <a:br>
              <a:rPr lang="ru-RU" dirty="0"/>
            </a:br>
            <a:r>
              <a:rPr lang="ru-RU" dirty="0"/>
              <a:t/>
            </a:r>
            <a:br>
              <a:rPr lang="ru-RU" dirty="0"/>
            </a:br>
            <a:r>
              <a:rPr lang="ru-RU" dirty="0" smtClean="0"/>
              <a:t> </a:t>
            </a:r>
            <a:r>
              <a:rPr lang="ru-RU" dirty="0"/>
              <a:t/>
            </a:r>
            <a:br>
              <a:rPr lang="ru-RU" dirty="0"/>
            </a:br>
            <a:r>
              <a:rPr lang="ru-RU" dirty="0"/>
              <a:t/>
            </a:r>
            <a:br>
              <a:rPr lang="ru-RU" dirty="0"/>
            </a:br>
            <a:r>
              <a:rPr lang="ru-RU" dirty="0" smtClean="0"/>
              <a:t>Такой </a:t>
            </a:r>
            <a:r>
              <a:rPr lang="ru-RU" dirty="0"/>
              <a:t>прием можно использовать на уроке любого предмета.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«Цветовой индекс»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539552" y="1628800"/>
            <a:ext cx="8208912" cy="4524315"/>
          </a:xfrm>
          <a:prstGeom prst="rect">
            <a:avLst/>
          </a:prstGeom>
        </p:spPr>
        <p:txBody>
          <a:bodyPr wrap="square">
            <a:spAutoFit/>
          </a:bodyPr>
          <a:lstStyle/>
          <a:p>
            <a:r>
              <a:rPr lang="ru-RU" dirty="0"/>
              <a:t>Описание: каждый ученик заводит по 3 карточки красного, желтого, зеленого цвета. </a:t>
            </a:r>
            <a:endParaRPr lang="ru-RU" dirty="0" smtClean="0"/>
          </a:p>
          <a:p>
            <a:endParaRPr lang="ru-RU" dirty="0"/>
          </a:p>
          <a:p>
            <a:r>
              <a:rPr lang="ru-RU" dirty="0" smtClean="0"/>
              <a:t>Карточка </a:t>
            </a:r>
            <a:r>
              <a:rPr lang="ru-RU" dirty="0"/>
              <a:t>красного цвета обозначает: "Я удовлетворен уроком, урок был полезен для меня! я получил заслуженную оценку</a:t>
            </a:r>
            <a:r>
              <a:rPr lang="ru-RU" dirty="0" smtClean="0"/>
              <a:t>!".</a:t>
            </a:r>
          </a:p>
          <a:p>
            <a:endParaRPr lang="ru-RU" dirty="0"/>
          </a:p>
          <a:p>
            <a:r>
              <a:rPr lang="ru-RU" dirty="0" smtClean="0"/>
              <a:t> </a:t>
            </a:r>
            <a:r>
              <a:rPr lang="ru-RU" dirty="0"/>
              <a:t>Желтый цвет- "Урок был в определенной степени полезен для меня." </a:t>
            </a:r>
            <a:endParaRPr lang="ru-RU" dirty="0" smtClean="0"/>
          </a:p>
          <a:p>
            <a:endParaRPr lang="ru-RU" dirty="0"/>
          </a:p>
          <a:p>
            <a:r>
              <a:rPr lang="ru-RU" dirty="0" smtClean="0"/>
              <a:t>Зеленый </a:t>
            </a:r>
            <a:r>
              <a:rPr lang="ru-RU" dirty="0"/>
              <a:t>цвет- "Пользы от урока я получил мало, не очень понимал, о чем идет речь." </a:t>
            </a:r>
            <a:br>
              <a:rPr lang="ru-RU" dirty="0"/>
            </a:br>
            <a:r>
              <a:rPr lang="ru-RU" dirty="0"/>
              <a:t/>
            </a:r>
            <a:br>
              <a:rPr lang="ru-RU" dirty="0"/>
            </a:br>
            <a:r>
              <a:rPr lang="ru-RU" dirty="0"/>
              <a:t>Пример. </a:t>
            </a:r>
            <a:br>
              <a:rPr lang="ru-RU" dirty="0"/>
            </a:br>
            <a:r>
              <a:rPr lang="ru-RU" dirty="0"/>
              <a:t/>
            </a:r>
            <a:br>
              <a:rPr lang="ru-RU" dirty="0"/>
            </a:br>
            <a:r>
              <a:rPr lang="ru-RU" dirty="0"/>
              <a:t>В конце урока каждый сдает карточку, педагог получает эмоциональный отклик, детскую рефлексию. </a:t>
            </a:r>
            <a:br>
              <a:rPr lang="ru-RU" dirty="0"/>
            </a:br>
            <a:endParaRPr lang="ru-RU"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052736"/>
            <a:ext cx="8686800" cy="841248"/>
          </a:xfrm>
        </p:spPr>
        <p:txBody>
          <a:bodyPr>
            <a:normAutofit fontScale="90000"/>
          </a:bodyPr>
          <a:lstStyle/>
          <a:p>
            <a:pPr algn="ctr"/>
            <a:r>
              <a:rPr lang="ru-RU" b="1" u="sng" dirty="0" smtClean="0">
                <a:solidFill>
                  <a:srgbClr val="C00000"/>
                </a:solidFill>
              </a:rPr>
              <a:t>Приём: «Бег ассоциаций» </a:t>
            </a:r>
            <a:r>
              <a:rPr lang="ru-RU" u="sng" dirty="0" smtClean="0">
                <a:solidFill>
                  <a:srgbClr val="C00000"/>
                </a:solidFill>
              </a:rPr>
              <a:t/>
            </a:r>
            <a:br>
              <a:rPr lang="ru-RU" u="sng" dirty="0" smtClean="0">
                <a:solidFill>
                  <a:srgbClr val="C00000"/>
                </a:solidFill>
              </a:rPr>
            </a:b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95536" y="2564904"/>
            <a:ext cx="8280920" cy="2585323"/>
          </a:xfrm>
          <a:prstGeom prst="rect">
            <a:avLst/>
          </a:prstGeom>
        </p:spPr>
        <p:txBody>
          <a:bodyPr wrap="square">
            <a:spAutoFit/>
          </a:bodyPr>
          <a:lstStyle/>
          <a:p>
            <a:r>
              <a:rPr lang="ru-RU" dirty="0"/>
              <a:t>Описание: Сидящий с краю ученик произносит вслух два случайных слова</a:t>
            </a:r>
            <a:r>
              <a:rPr lang="ru-RU" dirty="0" smtClean="0"/>
              <a:t>.</a:t>
            </a:r>
          </a:p>
          <a:p>
            <a:endParaRPr lang="ru-RU" dirty="0"/>
          </a:p>
          <a:p>
            <a:r>
              <a:rPr lang="ru-RU" dirty="0" smtClean="0"/>
              <a:t>Следующий </a:t>
            </a:r>
            <a:r>
              <a:rPr lang="ru-RU" dirty="0"/>
              <a:t>участник вслух описывает возникший образ, соединяющий второе слово с первым, и т.д. </a:t>
            </a:r>
            <a:br>
              <a:rPr lang="ru-RU" dirty="0"/>
            </a:br>
            <a:r>
              <a:rPr lang="ru-RU" dirty="0"/>
              <a:t/>
            </a:r>
            <a:br>
              <a:rPr lang="ru-RU" dirty="0"/>
            </a:br>
            <a:r>
              <a:rPr lang="ru-RU" dirty="0"/>
              <a:t>Пример. "сейф" и "апельсин". - "из открытого сейфа выкатывается апельсин"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«Рюкзак»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1124744"/>
            <a:ext cx="8568952" cy="4524315"/>
          </a:xfrm>
          <a:prstGeom prst="rect">
            <a:avLst/>
          </a:prstGeom>
        </p:spPr>
        <p:txBody>
          <a:bodyPr wrap="square">
            <a:spAutoFit/>
          </a:bodyPr>
          <a:lstStyle/>
          <a:p>
            <a:r>
              <a:rPr lang="ru-RU" dirty="0"/>
              <a:t>Описание: прием рефлексии. используется чаще всего на уроках после изучения большого раздела. Суть- зафиксировать свои продвижения в учебе, а также , возможно, в отношениях с другими. Рюкзак перемещается от одного ученика к другому. Каждый не просто фиксирует успех, но и приводит конкретный пример. Если нужно собраться с мыслями, можно сказать "пропускаю ход." </a:t>
            </a:r>
            <a:br>
              <a:rPr lang="ru-RU" dirty="0"/>
            </a:br>
            <a:r>
              <a:rPr lang="ru-RU" dirty="0"/>
              <a:t/>
            </a:r>
            <a:br>
              <a:rPr lang="ru-RU" dirty="0"/>
            </a:br>
            <a:r>
              <a:rPr lang="ru-RU" dirty="0"/>
              <a:t>Пример. </a:t>
            </a:r>
            <a:br>
              <a:rPr lang="ru-RU" dirty="0"/>
            </a:br>
            <a:r>
              <a:rPr lang="ru-RU" dirty="0"/>
              <a:t/>
            </a:r>
            <a:br>
              <a:rPr lang="ru-RU" dirty="0"/>
            </a:br>
            <a:r>
              <a:rPr lang="ru-RU" dirty="0"/>
              <a:t>я научился составлять план текста </a:t>
            </a:r>
            <a:br>
              <a:rPr lang="ru-RU" dirty="0"/>
            </a:br>
            <a:r>
              <a:rPr lang="ru-RU" dirty="0"/>
              <a:t/>
            </a:r>
            <a:br>
              <a:rPr lang="ru-RU" dirty="0"/>
            </a:br>
            <a:r>
              <a:rPr lang="ru-RU" dirty="0"/>
              <a:t>я разобрался в такой-то теме </a:t>
            </a:r>
            <a:br>
              <a:rPr lang="ru-RU" dirty="0"/>
            </a:br>
            <a:r>
              <a:rPr lang="ru-RU" dirty="0"/>
              <a:t/>
            </a:r>
            <a:br>
              <a:rPr lang="ru-RU" dirty="0"/>
            </a:br>
            <a:r>
              <a:rPr lang="ru-RU" dirty="0"/>
              <a:t>я наконец-то запомнил, чем причастие отличается от деепричастия и т.д.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"Мозговая атака 66" Д. </a:t>
            </a:r>
            <a:r>
              <a:rPr lang="ru-RU" b="1" u="sng" dirty="0" err="1" smtClean="0">
                <a:solidFill>
                  <a:srgbClr val="C00000"/>
                </a:solidFill>
              </a:rPr>
              <a:t>Филлипса</a:t>
            </a:r>
            <a:r>
              <a:rPr lang="ru-RU" b="1" u="sng" dirty="0" smtClean="0">
                <a:solidFill>
                  <a:srgbClr val="C00000"/>
                </a:solidFill>
              </a:rPr>
              <a:t>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980728"/>
            <a:ext cx="8568952" cy="2031325"/>
          </a:xfrm>
          <a:prstGeom prst="rect">
            <a:avLst/>
          </a:prstGeom>
        </p:spPr>
        <p:txBody>
          <a:bodyPr wrap="square">
            <a:spAutoFit/>
          </a:bodyPr>
          <a:lstStyle/>
          <a:p>
            <a:r>
              <a:rPr lang="ru-RU" dirty="0"/>
              <a:t>Описание: Учащиеся класса делятся на группы по 6 человек и в течение 6 минут проводят мозговую атаку. После этого все наиболее интересные идеи передаются другим группам для фантазирования и генерирования идей ассоциацией. Эти вторичные идеи и являются основой для решения содержательных проблем. </a:t>
            </a:r>
            <a:br>
              <a:rPr lang="ru-RU" dirty="0"/>
            </a:br>
            <a:r>
              <a:rPr lang="ru-RU" dirty="0"/>
              <a:t/>
            </a:r>
            <a:br>
              <a:rPr lang="ru-RU" dirty="0"/>
            </a:br>
            <a:endParaRPr lang="ru-RU" dirty="0"/>
          </a:p>
        </p:txBody>
      </p:sp>
      <p:sp>
        <p:nvSpPr>
          <p:cNvPr id="4" name="Прямоугольник 3"/>
          <p:cNvSpPr/>
          <p:nvPr/>
        </p:nvSpPr>
        <p:spPr>
          <a:xfrm>
            <a:off x="395536" y="2492896"/>
            <a:ext cx="8424936" cy="4031873"/>
          </a:xfrm>
          <a:prstGeom prst="rect">
            <a:avLst/>
          </a:prstGeom>
        </p:spPr>
        <p:txBody>
          <a:bodyPr wrap="square">
            <a:spAutoFit/>
          </a:bodyPr>
          <a:lstStyle/>
          <a:p>
            <a:r>
              <a:rPr lang="ru-RU" sz="1600" dirty="0"/>
              <a:t>Пример. «Как вы думаете, почему в творчестве Есенина образ березы встречается достаточно часто?» выдвинутые идеи, гипотезы: </a:t>
            </a:r>
            <a:br>
              <a:rPr lang="ru-RU" sz="1600" dirty="0"/>
            </a:br>
            <a:r>
              <a:rPr lang="ru-RU" sz="1600" dirty="0"/>
              <a:t/>
            </a:r>
            <a:br>
              <a:rPr lang="ru-RU" sz="1600" dirty="0"/>
            </a:br>
            <a:r>
              <a:rPr lang="ru-RU" sz="1600" dirty="0"/>
              <a:t>Береза - символ России. А поскольку Есенин так часто в своём творчестве использовал образ березы, можно сделать вывод о том, что поэт был большим патриотом своей Родины. </a:t>
            </a:r>
            <a:br>
              <a:rPr lang="ru-RU" sz="1600" dirty="0"/>
            </a:br>
            <a:r>
              <a:rPr lang="ru-RU" sz="1600" dirty="0"/>
              <a:t/>
            </a:r>
            <a:br>
              <a:rPr lang="ru-RU" sz="1600" dirty="0"/>
            </a:br>
            <a:r>
              <a:rPr lang="ru-RU" sz="1600" dirty="0"/>
              <a:t>Береза – часть природы. Значит, частое обращение к образу березы говорит о том, что Есенин очень любил </a:t>
            </a:r>
            <a:br>
              <a:rPr lang="ru-RU" sz="1600" dirty="0"/>
            </a:br>
            <a:r>
              <a:rPr lang="ru-RU" sz="1600" dirty="0"/>
              <a:t/>
            </a:r>
            <a:br>
              <a:rPr lang="ru-RU" sz="1600" dirty="0"/>
            </a:br>
            <a:r>
              <a:rPr lang="ru-RU" sz="1600" dirty="0"/>
              <a:t>природу и все то, что с ней связано. </a:t>
            </a:r>
            <a:br>
              <a:rPr lang="ru-RU" sz="1600" dirty="0"/>
            </a:br>
            <a:r>
              <a:rPr lang="ru-RU" sz="1600" dirty="0"/>
              <a:t/>
            </a:r>
            <a:br>
              <a:rPr lang="ru-RU" sz="1600" dirty="0"/>
            </a:br>
            <a:r>
              <a:rPr lang="ru-RU" sz="1600" dirty="0"/>
              <a:t>Береза ассоциируется с чем-то нежным , изящным. А любовь к березе как дереву свидетельствует о том, что Есенин был человеком тонким, ранимым, чувствительным. </a:t>
            </a:r>
            <a:br>
              <a:rPr lang="ru-RU" sz="1600" dirty="0"/>
            </a:br>
            <a:endParaRPr lang="ru-RU" sz="16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C00000"/>
                </a:solidFill>
              </a:rPr>
              <a:t>Приём: «Двойное кольцо Сократа.» </a:t>
            </a:r>
            <a:endParaRPr lang="ru-RU" u="sng" dirty="0">
              <a:solidFill>
                <a:srgbClr val="C00000"/>
              </a:solidFill>
            </a:endParaRPr>
          </a:p>
        </p:txBody>
      </p:sp>
      <p:sp>
        <p:nvSpPr>
          <p:cNvPr id="3" name="Прямоугольник 2"/>
          <p:cNvSpPr/>
          <p:nvPr/>
        </p:nvSpPr>
        <p:spPr>
          <a:xfrm>
            <a:off x="395536" y="1772816"/>
            <a:ext cx="8424936" cy="2585323"/>
          </a:xfrm>
          <a:prstGeom prst="rect">
            <a:avLst/>
          </a:prstGeom>
        </p:spPr>
        <p:txBody>
          <a:bodyPr wrap="square">
            <a:spAutoFit/>
          </a:bodyPr>
          <a:lstStyle/>
          <a:p>
            <a:r>
              <a:rPr lang="ru-RU" dirty="0"/>
              <a:t>Описание: Учащиеся делятся на две группы - круга: внутренний и внешний. В центре стоят семь стульев, шесть из них занимают участники, а седьмой всегда свободен. Во внешнем круге существует запрет на разговоры - здесь можно только писать. Говорить и обсуждать тему могут только те, кто находится во внутреннем круге. Если у кого-то из внешнего круга возникает желание что-то сказать, он занимает свободный стул, и тогда кто-то из внутреннего круга должен уйти, освободив седьмой стул. Руководитель и внешний круг фиксируют все варианты ответов. </a:t>
            </a:r>
            <a:br>
              <a:rPr lang="ru-RU" dirty="0"/>
            </a:br>
            <a:endParaRPr lang="ru-RU"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Техника сжатия учебной информации</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1052736"/>
            <a:ext cx="8568952" cy="1477328"/>
          </a:xfrm>
          <a:prstGeom prst="rect">
            <a:avLst/>
          </a:prstGeom>
        </p:spPr>
        <p:txBody>
          <a:bodyPr wrap="square">
            <a:spAutoFit/>
          </a:bodyPr>
          <a:lstStyle/>
          <a:p>
            <a:r>
              <a:rPr lang="ru-RU" dirty="0"/>
              <a:t>Любой объем информации можно сжать до одной фразы, до определенной </a:t>
            </a:r>
            <a:r>
              <a:rPr lang="ru-RU" dirty="0" err="1"/>
              <a:t>схемы.Приём</a:t>
            </a:r>
            <a:r>
              <a:rPr lang="ru-RU" dirty="0"/>
              <a:t> педагогической техники “Сжатая информация” или “Резюме” является составной частью техники сжатия учебной информации. Он может использоваться учителем и самостоятельно. </a:t>
            </a:r>
            <a:br>
              <a:rPr lang="ru-RU" dirty="0"/>
            </a:br>
            <a:endParaRPr lang="ru-RU"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Прием «Дай определение» </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179512" y="2636912"/>
            <a:ext cx="8784976" cy="369332"/>
          </a:xfrm>
          <a:prstGeom prst="rect">
            <a:avLst/>
          </a:prstGeom>
        </p:spPr>
        <p:txBody>
          <a:bodyPr wrap="square">
            <a:spAutoFit/>
          </a:bodyPr>
          <a:lstStyle/>
          <a:p>
            <a:r>
              <a:rPr lang="ru-RU" dirty="0"/>
              <a:t>Прием </a:t>
            </a:r>
            <a:r>
              <a:rPr lang="ru-RU" b="1" dirty="0"/>
              <a:t>«Дай определение»</a:t>
            </a:r>
            <a:r>
              <a:rPr lang="ru-RU" dirty="0"/>
              <a:t> – один из эффективных </a:t>
            </a:r>
            <a:r>
              <a:rPr lang="ru-RU" dirty="0" smtClean="0"/>
              <a:t>механизмов</a:t>
            </a:r>
            <a:r>
              <a:rPr lang="ru-RU" dirty="0"/>
              <a:t> обучения.</a:t>
            </a:r>
          </a:p>
        </p:txBody>
      </p:sp>
      <p:sp>
        <p:nvSpPr>
          <p:cNvPr id="4" name="Прямоугольник 3"/>
          <p:cNvSpPr/>
          <p:nvPr/>
        </p:nvSpPr>
        <p:spPr>
          <a:xfrm>
            <a:off x="251520" y="3933056"/>
            <a:ext cx="8712968" cy="1200329"/>
          </a:xfrm>
          <a:prstGeom prst="rect">
            <a:avLst/>
          </a:prstGeom>
        </p:spPr>
        <p:txBody>
          <a:bodyPr wrap="square">
            <a:spAutoFit/>
          </a:bodyPr>
          <a:lstStyle/>
          <a:p>
            <a:r>
              <a:rPr lang="ru-RU" dirty="0"/>
              <a:t>Что остается в голове ученика к концу урока, к концу изученной темы в условиях перенасыщенной информационно-образовательной среды? Как известно, что уже через несколько дней лишь 15% устной информации запоминается учениками, 25% наглядной. </a:t>
            </a:r>
          </a:p>
        </p:txBody>
      </p:sp>
      <p:graphicFrame>
        <p:nvGraphicFramePr>
          <p:cNvPr id="5" name="Таблица 4"/>
          <p:cNvGraphicFramePr>
            <a:graphicFrameLocks noGrp="1"/>
          </p:cNvGraphicFramePr>
          <p:nvPr/>
        </p:nvGraphicFramePr>
        <p:xfrm>
          <a:off x="971600" y="2924944"/>
          <a:ext cx="5743575" cy="1630680"/>
        </p:xfrm>
        <a:graphic>
          <a:graphicData uri="http://schemas.openxmlformats.org/drawingml/2006/table">
            <a:tbl>
              <a:tblPr/>
              <a:tblGrid>
                <a:gridCol w="2666302"/>
                <a:gridCol w="3077273"/>
              </a:tblGrid>
              <a:tr h="0">
                <a:tc>
                  <a:txBody>
                    <a:bodyPr/>
                    <a:lstStyle/>
                    <a:p>
                      <a:endParaRPr lang="ru-RU"/>
                    </a:p>
                  </a:txBody>
                  <a:tcPr marL="66675" marR="66675" marT="66675" marB="66675">
                    <a:lnL>
                      <a:noFill/>
                    </a:lnL>
                    <a:lnR>
                      <a:noFill/>
                    </a:lnR>
                    <a:lnT>
                      <a:noFill/>
                    </a:lnT>
                    <a:lnB>
                      <a:noFill/>
                    </a:lnB>
                  </a:tcPr>
                </a:tc>
                <a:tc>
                  <a:txBody>
                    <a:bodyPr/>
                    <a:lstStyle/>
                    <a:p>
                      <a:endParaRPr lang="ru-RU"/>
                    </a:p>
                  </a:txBody>
                  <a:tcPr marL="66675" marR="66675" marT="66675" marB="66675">
                    <a:lnL>
                      <a:noFill/>
                    </a:lnL>
                    <a:lnR>
                      <a:noFill/>
                    </a:lnR>
                    <a:lnT>
                      <a:noFill/>
                    </a:lnT>
                    <a:lnB>
                      <a:noFill/>
                    </a:lnB>
                  </a:tcPr>
                </a:tc>
              </a:tr>
              <a:tr h="0">
                <a:tc>
                  <a:txBody>
                    <a:bodyPr/>
                    <a:lstStyle/>
                    <a:p>
                      <a:endParaRPr lang="ru-RU"/>
                    </a:p>
                  </a:txBody>
                  <a:tcPr marL="66675" marR="66675" marT="66675" marB="66675">
                    <a:lnL>
                      <a:noFill/>
                    </a:lnL>
                    <a:lnR>
                      <a:noFill/>
                    </a:lnR>
                    <a:lnT>
                      <a:noFill/>
                    </a:lnT>
                    <a:lnB>
                      <a:noFill/>
                    </a:lnB>
                  </a:tcPr>
                </a:tc>
                <a:tc>
                  <a:txBody>
                    <a:bodyPr/>
                    <a:lstStyle/>
                    <a:p>
                      <a:endParaRPr lang="ru-RU"/>
                    </a:p>
                  </a:txBody>
                  <a:tcPr marL="66675" marR="66675" marT="66675" marB="66675">
                    <a:lnL>
                      <a:noFill/>
                    </a:lnL>
                    <a:lnR>
                      <a:noFill/>
                    </a:lnR>
                    <a:lnT>
                      <a:noFill/>
                    </a:lnT>
                    <a:lnB>
                      <a:noFill/>
                    </a:lnB>
                  </a:tcPr>
                </a:tc>
              </a:tr>
              <a:tr h="0">
                <a:tc>
                  <a:txBody>
                    <a:bodyPr/>
                    <a:lstStyle/>
                    <a:p>
                      <a:endParaRPr lang="ru-RU"/>
                    </a:p>
                  </a:txBody>
                  <a:tcPr marL="66675" marR="66675" marT="66675" marB="66675">
                    <a:lnL>
                      <a:noFill/>
                    </a:lnL>
                    <a:lnR>
                      <a:noFill/>
                    </a:lnR>
                    <a:lnT>
                      <a:noFill/>
                    </a:lnT>
                    <a:lnB>
                      <a:noFill/>
                    </a:lnB>
                  </a:tcPr>
                </a:tc>
                <a:tc>
                  <a:txBody>
                    <a:bodyPr/>
                    <a:lstStyle/>
                    <a:p>
                      <a:endParaRPr lang="ru-RU"/>
                    </a:p>
                  </a:txBody>
                  <a:tcPr marL="66675" marR="66675" marT="66675" marB="66675">
                    <a:lnL>
                      <a:noFill/>
                    </a:lnL>
                    <a:lnR>
                      <a:noFill/>
                    </a:lnR>
                    <a:lnT>
                      <a:noFill/>
                    </a:lnT>
                    <a:lnB>
                      <a:noFill/>
                    </a:lnB>
                  </a:tcPr>
                </a:tc>
              </a:tr>
              <a:tr h="0">
                <a:tc>
                  <a:txBody>
                    <a:bodyPr/>
                    <a:lstStyle/>
                    <a:p>
                      <a:endParaRPr lang="ru-RU"/>
                    </a:p>
                  </a:txBody>
                  <a:tcPr marL="66675" marR="66675" marT="66675" marB="66675">
                    <a:lnL>
                      <a:noFill/>
                    </a:lnL>
                    <a:lnR>
                      <a:noFill/>
                    </a:lnR>
                    <a:lnT>
                      <a:noFill/>
                    </a:lnT>
                    <a:lnB>
                      <a:noFill/>
                    </a:lnB>
                  </a:tcPr>
                </a:tc>
                <a:tc>
                  <a:txBody>
                    <a:bodyPr/>
                    <a:lstStyle/>
                    <a:p>
                      <a:endParaRPr lang="ru-RU" dirty="0"/>
                    </a:p>
                  </a:txBody>
                  <a:tcPr marL="66675" marR="66675" marT="66675" marB="66675">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260649"/>
            <a:ext cx="8784976" cy="2862322"/>
          </a:xfrm>
          <a:prstGeom prst="rect">
            <a:avLst/>
          </a:prstGeom>
        </p:spPr>
        <p:txBody>
          <a:bodyPr wrap="square">
            <a:spAutoFit/>
          </a:bodyPr>
          <a:lstStyle/>
          <a:p>
            <a:pPr lvl="0" fontAlgn="base">
              <a:spcBef>
                <a:spcPct val="0"/>
              </a:spcBef>
              <a:spcAft>
                <a:spcPct val="0"/>
              </a:spcAft>
            </a:pP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Класс: 4</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Урок: Окружающий мир</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Тема: Во времена Древней Руси.</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тексте вы встретили много новых слов, которые являются понятиями. Назовите их.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 разных уроках вы изучаете разные понятия и даете им определения. Что же такое понятие и определение? </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Понятие – это название предмета, действия, признака… А определение – это его объяснение.</a:t>
            </a:r>
            <a:b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Заполним таблицу</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Таблица 3"/>
          <p:cNvGraphicFramePr>
            <a:graphicFrameLocks noGrp="1"/>
          </p:cNvGraphicFramePr>
          <p:nvPr/>
        </p:nvGraphicFramePr>
        <p:xfrm>
          <a:off x="1115616" y="3140968"/>
          <a:ext cx="5743575" cy="3039618"/>
        </p:xfrm>
        <a:graphic>
          <a:graphicData uri="http://schemas.openxmlformats.org/drawingml/2006/table">
            <a:tbl>
              <a:tblPr/>
              <a:tblGrid>
                <a:gridCol w="2666302"/>
                <a:gridCol w="3077273"/>
              </a:tblGrid>
              <a:tr h="0">
                <a:tc>
                  <a:txBody>
                    <a:bodyPr/>
                    <a:lstStyle/>
                    <a:p>
                      <a:pPr>
                        <a:lnSpc>
                          <a:spcPct val="115000"/>
                        </a:lnSpc>
                        <a:spcAft>
                          <a:spcPts val="0"/>
                        </a:spcAft>
                      </a:pPr>
                      <a:r>
                        <a:rPr lang="ru-RU" sz="1100" dirty="0">
                          <a:latin typeface="Arial" pitchFamily="34" charset="0"/>
                          <a:ea typeface="SimHei" pitchFamily="49" charset="-122"/>
                          <a:cs typeface="Arial" pitchFamily="34" charset="0"/>
                        </a:rPr>
                        <a:t/>
                      </a:r>
                      <a:br>
                        <a:rPr lang="ru-RU" sz="1100" dirty="0">
                          <a:latin typeface="Arial" pitchFamily="34" charset="0"/>
                          <a:ea typeface="SimHei" pitchFamily="49" charset="-122"/>
                          <a:cs typeface="Arial" pitchFamily="34" charset="0"/>
                        </a:rPr>
                      </a:br>
                      <a:r>
                        <a:rPr lang="ru-RU" sz="1100" b="1" dirty="0">
                          <a:latin typeface="Arial" pitchFamily="34" charset="0"/>
                          <a:ea typeface="SimHei" pitchFamily="49" charset="-122"/>
                          <a:cs typeface="Arial" pitchFamily="34" charset="0"/>
                        </a:rPr>
                        <a:t>Понятие</a:t>
                      </a:r>
                      <a:endParaRPr lang="ru-RU" sz="1100" dirty="0">
                        <a:latin typeface="Arial" pitchFamily="34" charset="0"/>
                        <a:ea typeface="SimHei" pitchFamily="49" charset="-122"/>
                        <a:cs typeface="Arial" pitchFamily="34" charset="0"/>
                      </a:endParaRPr>
                    </a:p>
                  </a:txBody>
                  <a:tcPr marL="66675" marR="66675" marT="66675" marB="66675">
                    <a:lnL>
                      <a:noFill/>
                    </a:lnL>
                    <a:lnR>
                      <a:noFill/>
                    </a:lnR>
                    <a:lnT>
                      <a:noFill/>
                    </a:lnT>
                    <a:lnB>
                      <a:noFill/>
                    </a:lnB>
                  </a:tcPr>
                </a:tc>
                <a:tc>
                  <a:txBody>
                    <a:bodyPr/>
                    <a:lstStyle/>
                    <a:p>
                      <a:pPr>
                        <a:lnSpc>
                          <a:spcPct val="115000"/>
                        </a:lnSpc>
                        <a:spcAft>
                          <a:spcPts val="0"/>
                        </a:spcAft>
                      </a:pPr>
                      <a:r>
                        <a:rPr lang="ru-RU" sz="1100" dirty="0">
                          <a:latin typeface="Arial" pitchFamily="34" charset="0"/>
                          <a:ea typeface="SimHei" pitchFamily="49" charset="-122"/>
                          <a:cs typeface="Arial" pitchFamily="34" charset="0"/>
                        </a:rPr>
                        <a:t/>
                      </a:r>
                      <a:br>
                        <a:rPr lang="ru-RU" sz="1100" dirty="0">
                          <a:latin typeface="Arial" pitchFamily="34" charset="0"/>
                          <a:ea typeface="SimHei" pitchFamily="49" charset="-122"/>
                          <a:cs typeface="Arial" pitchFamily="34" charset="0"/>
                        </a:rPr>
                      </a:br>
                      <a:r>
                        <a:rPr lang="ru-RU" sz="1100" b="1" dirty="0">
                          <a:latin typeface="Arial" pitchFamily="34" charset="0"/>
                          <a:ea typeface="SimHei" pitchFamily="49" charset="-122"/>
                          <a:cs typeface="Arial" pitchFamily="34" charset="0"/>
                        </a:rPr>
                        <a:t>Определение</a:t>
                      </a:r>
                      <a:endParaRPr lang="ru-RU" sz="1100" dirty="0">
                        <a:latin typeface="Arial" pitchFamily="34" charset="0"/>
                        <a:ea typeface="SimHei" pitchFamily="49" charset="-122"/>
                        <a:cs typeface="Arial" pitchFamily="34" charset="0"/>
                      </a:endParaRPr>
                    </a:p>
                  </a:txBody>
                  <a:tcPr marL="66675" marR="66675" marT="66675" marB="66675">
                    <a:lnL>
                      <a:noFill/>
                    </a:lnL>
                    <a:lnR>
                      <a:noFill/>
                    </a:lnR>
                    <a:lnT>
                      <a:noFill/>
                    </a:lnT>
                    <a:lnB>
                      <a:noFill/>
                    </a:lnB>
                  </a:tcPr>
                </a:tc>
              </a:tr>
              <a:tr h="0">
                <a:tc>
                  <a:txBody>
                    <a:bodyPr/>
                    <a:lstStyle/>
                    <a:p>
                      <a:pPr>
                        <a:lnSpc>
                          <a:spcPct val="115000"/>
                        </a:lnSpc>
                        <a:spcAft>
                          <a:spcPts val="0"/>
                        </a:spcAft>
                      </a:pPr>
                      <a:r>
                        <a:rPr lang="ru-RU" sz="1100" dirty="0">
                          <a:latin typeface="Arial" pitchFamily="34" charset="0"/>
                          <a:ea typeface="SimHei" pitchFamily="49" charset="-122"/>
                          <a:cs typeface="Arial" pitchFamily="34" charset="0"/>
                        </a:rPr>
                        <a:t/>
                      </a:r>
                      <a:br>
                        <a:rPr lang="ru-RU" sz="1100" dirty="0">
                          <a:latin typeface="Arial" pitchFamily="34" charset="0"/>
                          <a:ea typeface="SimHei" pitchFamily="49" charset="-122"/>
                          <a:cs typeface="Arial" pitchFamily="34" charset="0"/>
                        </a:rPr>
                      </a:br>
                      <a:r>
                        <a:rPr lang="ru-RU" sz="1100" dirty="0">
                          <a:latin typeface="Arial" pitchFamily="34" charset="0"/>
                          <a:ea typeface="SimHei" pitchFamily="49" charset="-122"/>
                          <a:cs typeface="Arial" pitchFamily="34" charset="0"/>
                        </a:rPr>
                        <a:t>Великий князь</a:t>
                      </a:r>
                    </a:p>
                  </a:txBody>
                  <a:tcPr marL="66675" marR="66675" marT="66675" marB="66675">
                    <a:lnL>
                      <a:noFill/>
                    </a:lnL>
                    <a:lnR>
                      <a:noFill/>
                    </a:lnR>
                    <a:lnT>
                      <a:noFill/>
                    </a:lnT>
                    <a:lnB>
                      <a:noFill/>
                    </a:lnB>
                  </a:tcPr>
                </a:tc>
                <a:tc>
                  <a:txBody>
                    <a:bodyPr/>
                    <a:lstStyle/>
                    <a:p>
                      <a:pPr>
                        <a:lnSpc>
                          <a:spcPct val="115000"/>
                        </a:lnSpc>
                        <a:spcAft>
                          <a:spcPts val="0"/>
                        </a:spcAft>
                      </a:pPr>
                      <a:r>
                        <a:rPr lang="ru-RU" sz="1100" dirty="0">
                          <a:latin typeface="Arial" pitchFamily="34" charset="0"/>
                          <a:ea typeface="SimHei" pitchFamily="49" charset="-122"/>
                          <a:cs typeface="Arial" pitchFamily="34" charset="0"/>
                        </a:rPr>
                        <a:t/>
                      </a:r>
                      <a:br>
                        <a:rPr lang="ru-RU" sz="1100" dirty="0">
                          <a:latin typeface="Arial" pitchFamily="34" charset="0"/>
                          <a:ea typeface="SimHei" pitchFamily="49" charset="-122"/>
                          <a:cs typeface="Arial" pitchFamily="34" charset="0"/>
                        </a:rPr>
                      </a:br>
                      <a:r>
                        <a:rPr lang="ru-RU" sz="1100" dirty="0">
                          <a:latin typeface="Arial" pitchFamily="34" charset="0"/>
                          <a:ea typeface="SimHei" pitchFamily="49" charset="-122"/>
                          <a:cs typeface="Arial" pitchFamily="34" charset="0"/>
                        </a:rPr>
                        <a:t>Глава Древней Руси князь Владимир, Красное Солнышко</a:t>
                      </a:r>
                    </a:p>
                  </a:txBody>
                  <a:tcPr marL="66675" marR="66675" marT="66675" marB="66675">
                    <a:lnL>
                      <a:noFill/>
                    </a:lnL>
                    <a:lnR>
                      <a:noFill/>
                    </a:lnR>
                    <a:lnT>
                      <a:noFill/>
                    </a:lnT>
                    <a:lnB>
                      <a:noFill/>
                    </a:lnB>
                  </a:tcPr>
                </a:tc>
              </a:tr>
              <a:tr h="0">
                <a:tc>
                  <a:txBody>
                    <a:bodyPr/>
                    <a:lstStyle/>
                    <a:p>
                      <a:pPr>
                        <a:lnSpc>
                          <a:spcPct val="115000"/>
                        </a:lnSpc>
                        <a:spcAft>
                          <a:spcPts val="0"/>
                        </a:spcAft>
                      </a:pPr>
                      <a:r>
                        <a:rPr lang="ru-RU" sz="1100">
                          <a:latin typeface="Arial" pitchFamily="34" charset="0"/>
                          <a:ea typeface="SimHei" pitchFamily="49" charset="-122"/>
                          <a:cs typeface="Arial" pitchFamily="34" charset="0"/>
                        </a:rPr>
                        <a:t/>
                      </a:r>
                      <a:br>
                        <a:rPr lang="ru-RU" sz="1100">
                          <a:latin typeface="Arial" pitchFamily="34" charset="0"/>
                          <a:ea typeface="SimHei" pitchFamily="49" charset="-122"/>
                          <a:cs typeface="Arial" pitchFamily="34" charset="0"/>
                        </a:rPr>
                      </a:br>
                      <a:r>
                        <a:rPr lang="ru-RU" sz="1100">
                          <a:latin typeface="Arial" pitchFamily="34" charset="0"/>
                          <a:ea typeface="SimHei" pitchFamily="49" charset="-122"/>
                          <a:cs typeface="Arial" pitchFamily="34" charset="0"/>
                        </a:rPr>
                        <a:t>Бояре</a:t>
                      </a:r>
                    </a:p>
                  </a:txBody>
                  <a:tcPr marL="66675" marR="66675" marT="66675" marB="66675">
                    <a:lnL>
                      <a:noFill/>
                    </a:lnL>
                    <a:lnR>
                      <a:noFill/>
                    </a:lnR>
                    <a:lnT>
                      <a:noFill/>
                    </a:lnT>
                    <a:lnB>
                      <a:noFill/>
                    </a:lnB>
                  </a:tcPr>
                </a:tc>
                <a:tc>
                  <a:txBody>
                    <a:bodyPr/>
                    <a:lstStyle/>
                    <a:p>
                      <a:pPr>
                        <a:lnSpc>
                          <a:spcPct val="115000"/>
                        </a:lnSpc>
                        <a:spcAft>
                          <a:spcPts val="0"/>
                        </a:spcAft>
                      </a:pPr>
                      <a:r>
                        <a:rPr lang="ru-RU" sz="1100" dirty="0">
                          <a:latin typeface="Arial" pitchFamily="34" charset="0"/>
                          <a:ea typeface="SimHei" pitchFamily="49" charset="-122"/>
                          <a:cs typeface="Arial" pitchFamily="34" charset="0"/>
                        </a:rPr>
                        <a:t/>
                      </a:r>
                      <a:br>
                        <a:rPr lang="ru-RU" sz="1100" dirty="0">
                          <a:latin typeface="Arial" pitchFamily="34" charset="0"/>
                          <a:ea typeface="SimHei" pitchFamily="49" charset="-122"/>
                          <a:cs typeface="Arial" pitchFamily="34" charset="0"/>
                        </a:rPr>
                      </a:br>
                      <a:r>
                        <a:rPr lang="ru-RU" sz="1100" dirty="0">
                          <a:latin typeface="Arial" pitchFamily="34" charset="0"/>
                          <a:ea typeface="SimHei" pitchFamily="49" charset="-122"/>
                          <a:cs typeface="Arial" pitchFamily="34" charset="0"/>
                        </a:rPr>
                        <a:t>Советники и помощники Великого князя</a:t>
                      </a:r>
                    </a:p>
                  </a:txBody>
                  <a:tcPr marL="66675" marR="66675" marT="66675" marB="66675">
                    <a:lnL>
                      <a:noFill/>
                    </a:lnL>
                    <a:lnR>
                      <a:noFill/>
                    </a:lnR>
                    <a:lnT>
                      <a:noFill/>
                    </a:lnT>
                    <a:lnB>
                      <a:noFill/>
                    </a:lnB>
                  </a:tcPr>
                </a:tc>
              </a:tr>
              <a:tr h="0">
                <a:tc>
                  <a:txBody>
                    <a:bodyPr/>
                    <a:lstStyle/>
                    <a:p>
                      <a:pPr>
                        <a:lnSpc>
                          <a:spcPct val="115000"/>
                        </a:lnSpc>
                        <a:spcAft>
                          <a:spcPts val="0"/>
                        </a:spcAft>
                      </a:pPr>
                      <a:r>
                        <a:rPr lang="ru-RU" sz="1100">
                          <a:latin typeface="Arial" pitchFamily="34" charset="0"/>
                          <a:ea typeface="SimHei" pitchFamily="49" charset="-122"/>
                          <a:cs typeface="Arial" pitchFamily="34" charset="0"/>
                        </a:rPr>
                        <a:t/>
                      </a:r>
                      <a:br>
                        <a:rPr lang="ru-RU" sz="1100">
                          <a:latin typeface="Arial" pitchFamily="34" charset="0"/>
                          <a:ea typeface="SimHei" pitchFamily="49" charset="-122"/>
                          <a:cs typeface="Arial" pitchFamily="34" charset="0"/>
                        </a:rPr>
                      </a:br>
                      <a:r>
                        <a:rPr lang="ru-RU" sz="1100">
                          <a:latin typeface="Arial" pitchFamily="34" charset="0"/>
                          <a:ea typeface="SimHei" pitchFamily="49" charset="-122"/>
                          <a:cs typeface="Arial" pitchFamily="34" charset="0"/>
                        </a:rPr>
                        <a:t>Крещение</a:t>
                      </a:r>
                    </a:p>
                  </a:txBody>
                  <a:tcPr marL="66675" marR="66675" marT="66675" marB="66675">
                    <a:lnL>
                      <a:noFill/>
                    </a:lnL>
                    <a:lnR>
                      <a:noFill/>
                    </a:lnR>
                    <a:lnT>
                      <a:noFill/>
                    </a:lnT>
                    <a:lnB>
                      <a:noFill/>
                    </a:lnB>
                  </a:tcPr>
                </a:tc>
                <a:tc>
                  <a:txBody>
                    <a:bodyPr/>
                    <a:lstStyle/>
                    <a:p>
                      <a:pPr>
                        <a:lnSpc>
                          <a:spcPct val="115000"/>
                        </a:lnSpc>
                        <a:spcAft>
                          <a:spcPts val="0"/>
                        </a:spcAft>
                      </a:pPr>
                      <a:r>
                        <a:rPr lang="ru-RU" sz="1100" dirty="0">
                          <a:latin typeface="Arial" pitchFamily="34" charset="0"/>
                          <a:ea typeface="SimHei" pitchFamily="49" charset="-122"/>
                          <a:cs typeface="Arial" pitchFamily="34" charset="0"/>
                        </a:rPr>
                        <a:t/>
                      </a:r>
                      <a:br>
                        <a:rPr lang="ru-RU" sz="1100" dirty="0">
                          <a:latin typeface="Arial" pitchFamily="34" charset="0"/>
                          <a:ea typeface="SimHei" pitchFamily="49" charset="-122"/>
                          <a:cs typeface="Arial" pitchFamily="34" charset="0"/>
                        </a:rPr>
                      </a:br>
                      <a:r>
                        <a:rPr lang="ru-RU" sz="1100" dirty="0">
                          <a:latin typeface="Arial" pitchFamily="34" charset="0"/>
                          <a:ea typeface="SimHei" pitchFamily="49" charset="-122"/>
                          <a:cs typeface="Arial" pitchFamily="34" charset="0"/>
                        </a:rPr>
                        <a:t>Обряд, с помощью которого человека приобщают к христианской церкви.</a:t>
                      </a:r>
                      <a:br>
                        <a:rPr lang="ru-RU" sz="1100" dirty="0">
                          <a:latin typeface="Arial" pitchFamily="34" charset="0"/>
                          <a:ea typeface="SimHei" pitchFamily="49" charset="-122"/>
                          <a:cs typeface="Arial" pitchFamily="34" charset="0"/>
                        </a:rPr>
                      </a:br>
                      <a:r>
                        <a:rPr lang="ru-RU" sz="1100" dirty="0">
                          <a:latin typeface="Arial" pitchFamily="34" charset="0"/>
                          <a:ea typeface="SimHei" pitchFamily="49" charset="-122"/>
                          <a:cs typeface="Arial" pitchFamily="34" charset="0"/>
                        </a:rPr>
                        <a:t/>
                      </a:r>
                      <a:br>
                        <a:rPr lang="ru-RU" sz="1100" dirty="0">
                          <a:latin typeface="Arial" pitchFamily="34" charset="0"/>
                          <a:ea typeface="SimHei" pitchFamily="49" charset="-122"/>
                          <a:cs typeface="Arial" pitchFamily="34" charset="0"/>
                        </a:rPr>
                      </a:br>
                      <a:r>
                        <a:rPr lang="ru-RU" sz="1100" dirty="0">
                          <a:latin typeface="Arial" pitchFamily="34" charset="0"/>
                          <a:ea typeface="SimHei" pitchFamily="49" charset="-122"/>
                          <a:cs typeface="Arial" pitchFamily="34" charset="0"/>
                        </a:rPr>
                        <a:t>Важное событие в русской истории IX век 988год</a:t>
                      </a:r>
                    </a:p>
                  </a:txBody>
                  <a:tcPr marL="66675" marR="66675" marT="66675" marB="66675">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124744"/>
            <a:ext cx="8686800" cy="72008"/>
          </a:xfrm>
        </p:spPr>
        <p:txBody>
          <a:bodyPr>
            <a:normAutofit fontScale="90000"/>
          </a:bodyPr>
          <a:lstStyle/>
          <a:p>
            <a:pPr algn="ctr"/>
            <a:r>
              <a:rPr lang="ru-RU" b="1" u="sng" dirty="0" smtClean="0">
                <a:solidFill>
                  <a:srgbClr val="C00000"/>
                </a:solidFill>
              </a:rPr>
              <a:t>ОТСРОЧЕННАЯ ОТГАДКА</a:t>
            </a:r>
            <a:br>
              <a:rPr lang="ru-RU" b="1" u="sng" dirty="0" smtClean="0">
                <a:solidFill>
                  <a:srgbClr val="C00000"/>
                </a:solidFill>
              </a:rPr>
            </a:br>
            <a:r>
              <a:rPr lang="ru-RU" b="1" dirty="0" smtClean="0"/>
              <a:t/>
            </a:r>
            <a:br>
              <a:rPr lang="ru-RU" b="1" dirty="0" smtClean="0"/>
            </a:br>
            <a:endParaRPr lang="ru-RU" b="1" dirty="0"/>
          </a:p>
        </p:txBody>
      </p:sp>
      <p:sp>
        <p:nvSpPr>
          <p:cNvPr id="3" name="Содержимое 2"/>
          <p:cNvSpPr>
            <a:spLocks noGrp="1"/>
          </p:cNvSpPr>
          <p:nvPr>
            <p:ph idx="1"/>
          </p:nvPr>
        </p:nvSpPr>
        <p:spPr/>
        <p:txBody>
          <a:bodyPr>
            <a:normAutofit/>
          </a:bodyPr>
          <a:lstStyle/>
          <a:p>
            <a:r>
              <a:rPr lang="ru-RU" sz="1400" dirty="0" smtClean="0">
                <a:latin typeface="Arial" pitchFamily="34" charset="0"/>
                <a:cs typeface="Arial" pitchFamily="34" charset="0"/>
              </a:rPr>
              <a:t>Внимание учеников всегда привлекает спровоцированная учителем </a:t>
            </a:r>
            <a:r>
              <a:rPr lang="ru-RU" sz="1400" b="1" dirty="0" smtClean="0">
                <a:latin typeface="Arial" pitchFamily="34" charset="0"/>
                <a:cs typeface="Arial" pitchFamily="34" charset="0"/>
              </a:rPr>
              <a:t>интрига</a:t>
            </a:r>
            <a:r>
              <a:rPr lang="ru-RU" sz="1400" dirty="0" smtClean="0">
                <a:latin typeface="Arial" pitchFamily="34" charset="0"/>
                <a:cs typeface="Arial" pitchFamily="34" charset="0"/>
              </a:rPr>
              <a:t>. В начале урока учитель задаёт загадку (сообщает уди­вительный факт), разгадка которой (ключик для понимания) будет открыта на уроке при работе над новым материалом.</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dirty="0" smtClean="0"/>
              <a:t>ФОРМУЛА 1: в начале урока учитель дает загадку (удивительный факт), отгадка к которой (ключик для понимания) будет открыта на уроке при работе над новым материалом. </a:t>
            </a:r>
          </a:p>
          <a:p>
            <a:r>
              <a:rPr lang="ru-RU" sz="1400" dirty="0" smtClean="0"/>
              <a:t/>
            </a:r>
            <a:br>
              <a:rPr lang="ru-RU" sz="1400" dirty="0" smtClean="0"/>
            </a:br>
            <a:r>
              <a:rPr lang="ru-RU" sz="1400" dirty="0" smtClean="0"/>
              <a:t>ФОРМУЛА 2: загадку (удивительный факт) дать в конце урока, чтобы начать с нее следующее занятие. </a:t>
            </a:r>
            <a:br>
              <a:rPr lang="ru-RU" sz="1400" dirty="0" smtClean="0"/>
            </a:br>
            <a:r>
              <a:rPr lang="ru-RU" sz="1400" dirty="0" smtClean="0"/>
              <a:t/>
            </a:r>
            <a:br>
              <a:rPr lang="ru-RU" sz="1400" dirty="0" smtClean="0"/>
            </a:br>
            <a:r>
              <a:rPr lang="ru-RU" sz="1400" b="1" dirty="0" smtClean="0"/>
              <a:t>При использовании этого приёма не рекомендуется упрощать задание, когда ученики должны выполнить простейшую операцию на репродукцию знания, то есть найти в учебнике однозначный ответ на конкретно поставленный вопрос: «Кто…?», «Что…?»</a:t>
            </a:r>
            <a:r>
              <a:rPr lang="ru-RU" sz="1400" dirty="0" smtClean="0"/>
              <a:t> и т.д.</a:t>
            </a:r>
          </a:p>
          <a:p>
            <a:r>
              <a:rPr lang="ru-RU" sz="1400" dirty="0" smtClean="0"/>
              <a:t/>
            </a:r>
            <a:br>
              <a:rPr lang="ru-RU" sz="1400" dirty="0" smtClean="0"/>
            </a:br>
            <a:r>
              <a:rPr lang="ru-RU" sz="1400" b="1" dirty="0" smtClean="0"/>
              <a:t>отсроченную отгадку</a:t>
            </a:r>
            <a:r>
              <a:rPr lang="ru-RU" sz="1400" dirty="0" smtClean="0"/>
              <a:t> можно считать одним из вариантов постановки </a:t>
            </a:r>
            <a:r>
              <a:rPr lang="ru-RU" sz="1400" i="1" dirty="0" smtClean="0"/>
              <a:t>проблемной ситуации</a:t>
            </a:r>
            <a:r>
              <a:rPr lang="ru-RU" sz="1400" dirty="0" smtClean="0"/>
              <a:t> на уроке.</a:t>
            </a:r>
          </a:p>
          <a:p>
            <a:endParaRPr lang="ru-RU" sz="1400" dirty="0" smtClean="0"/>
          </a:p>
          <a:p>
            <a:endParaRPr lang="ru-RU" sz="1400" dirty="0"/>
          </a:p>
          <a:p>
            <a:r>
              <a:rPr lang="ru-RU" sz="1400" dirty="0" smtClean="0"/>
              <a:t>Формирует регулятивные уд.</a:t>
            </a:r>
            <a:br>
              <a:rPr lang="ru-RU" sz="1400" dirty="0" smtClean="0"/>
            </a:br>
            <a:r>
              <a:rPr lang="ru-RU" sz="1400" dirty="0" smtClean="0"/>
              <a:t/>
            </a:r>
            <a:br>
              <a:rPr lang="ru-RU" sz="1400" dirty="0" smtClean="0"/>
            </a:br>
            <a:endParaRPr lang="ru-RU"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686800" cy="841248"/>
          </a:xfrm>
        </p:spPr>
        <p:txBody>
          <a:bodyPr>
            <a:normAutofit fontScale="90000"/>
          </a:bodyPr>
          <a:lstStyle/>
          <a:p>
            <a:pPr algn="ctr"/>
            <a:r>
              <a:rPr lang="ru-RU" u="sng" dirty="0" smtClean="0">
                <a:solidFill>
                  <a:srgbClr val="C00000"/>
                </a:solidFill>
              </a:rPr>
              <a:t>Прием «</a:t>
            </a:r>
            <a:r>
              <a:rPr lang="ru-RU" i="1" u="sng" dirty="0" smtClean="0">
                <a:solidFill>
                  <a:srgbClr val="C00000"/>
                </a:solidFill>
              </a:rPr>
              <a:t>Рейтинг-лист»</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908720"/>
            <a:ext cx="8640960" cy="1015663"/>
          </a:xfrm>
          <a:prstGeom prst="rect">
            <a:avLst/>
          </a:prstGeom>
        </p:spPr>
        <p:txBody>
          <a:bodyPr wrap="square">
            <a:spAutoFit/>
          </a:bodyPr>
          <a:lstStyle/>
          <a:p>
            <a:r>
              <a:rPr lang="ru-RU" sz="1200" dirty="0">
                <a:latin typeface="Arial" pitchFamily="34" charset="0"/>
                <a:cs typeface="Arial" pitchFamily="34" charset="0"/>
              </a:rPr>
              <a:t>Для эффективного управления уроком нам необходима постоянная обратная связь с классом. Как усвоили ученики материал, какие проблемы возникли, каково их настроение? Одними опросами домашнего задания и эпизодическими самостоятельными и контрольными работами здесь не ограничишься. Нужны эффективные, динамичные (соответствующие темпу нашего времени) приемы, позволяющие учителю получить своевременные сигналы о «работоспособности» канала передачи информации. </a:t>
            </a:r>
          </a:p>
        </p:txBody>
      </p:sp>
      <p:pic>
        <p:nvPicPr>
          <p:cNvPr id="4" name="Рисунок 3" descr="http://docs.podelise.ru/pars_docs/animal_refs/3/2210/2210_html_m400377e0.jpg">
            <a:hlinkClick r:id="rId2"/>
          </p:cNvPr>
          <p:cNvPicPr/>
          <p:nvPr/>
        </p:nvPicPr>
        <p:blipFill>
          <a:blip r:embed="rId3" cstate="print"/>
          <a:srcRect/>
          <a:stretch>
            <a:fillRect/>
          </a:stretch>
        </p:blipFill>
        <p:spPr bwMode="auto">
          <a:xfrm>
            <a:off x="467544" y="2492896"/>
            <a:ext cx="8136904" cy="3448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Прием «Три уровня домашнего задания».</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323528" y="1124744"/>
            <a:ext cx="8568952" cy="2862322"/>
          </a:xfrm>
          <a:prstGeom prst="rect">
            <a:avLst/>
          </a:prstGeom>
        </p:spPr>
        <p:txBody>
          <a:bodyPr wrap="square">
            <a:spAutoFit/>
          </a:bodyPr>
          <a:lstStyle/>
          <a:p>
            <a:r>
              <a:rPr lang="ru-RU" dirty="0"/>
              <a:t>Учитель одновременно задает домашнее задание двух или трех уровней. </a:t>
            </a:r>
            <a:r>
              <a:rPr lang="ru-RU" u="sng" dirty="0"/>
              <a:t>Пер­вый уровень</a:t>
            </a:r>
            <a:r>
              <a:rPr lang="ru-RU" dirty="0"/>
              <a:t> - </a:t>
            </a:r>
            <a:r>
              <a:rPr lang="ru-RU" u="sng" dirty="0"/>
              <a:t>обязательный минимум.</a:t>
            </a:r>
            <a:r>
              <a:rPr lang="ru-RU" dirty="0"/>
              <a:t> Главное свойство этого задания: оно должно быть абсолютно понятно и посильно любому ученику. </a:t>
            </a:r>
            <a:r>
              <a:rPr lang="ru-RU" u="sng" dirty="0"/>
              <a:t>Второй уровень</a:t>
            </a:r>
            <a:r>
              <a:rPr lang="ru-RU" dirty="0"/>
              <a:t> задания - </a:t>
            </a:r>
            <a:r>
              <a:rPr lang="ru-RU" u="sng" dirty="0"/>
              <a:t>тренировочный.</a:t>
            </a:r>
            <a:r>
              <a:rPr lang="ru-RU" dirty="0"/>
              <a:t> Его выполняют ученики, которые желают хорошо знать предмет и без особых трудностей осваивают программу. По усмотрению учителя эти ученики могут освобождаться от задания первого уровня. </a:t>
            </a:r>
            <a:r>
              <a:rPr lang="ru-RU" u="sng" dirty="0"/>
              <a:t>Третий уровень</a:t>
            </a:r>
            <a:r>
              <a:rPr lang="ru-RU" dirty="0"/>
              <a:t> используется учи­телем в зависимости от темы урока, подготовленности класса. Это - </a:t>
            </a:r>
            <a:r>
              <a:rPr lang="ru-RU" u="sng" dirty="0"/>
              <a:t>творческое задание</a:t>
            </a:r>
            <a:r>
              <a:rPr lang="ru-RU" dirty="0"/>
              <a:t>. Обычно оно выполняется по желанию и стимулируется учителем высокой оценкой и похвалой. Диапазон творческих заданий широк.</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u="sng" dirty="0" smtClean="0">
                <a:solidFill>
                  <a:srgbClr val="C00000"/>
                </a:solidFill>
              </a:rPr>
              <a:t>Приём «</a:t>
            </a:r>
            <a:r>
              <a:rPr lang="ru-RU" b="1" u="sng" dirty="0" err="1" smtClean="0">
                <a:solidFill>
                  <a:srgbClr val="C00000"/>
                </a:solidFill>
              </a:rPr>
              <a:t>Попс-формула</a:t>
            </a:r>
            <a:r>
              <a:rPr lang="ru-RU" b="1" u="sng" dirty="0" smtClean="0">
                <a:solidFill>
                  <a:srgbClr val="C00000"/>
                </a:solidFill>
              </a:rPr>
              <a:t>»</a:t>
            </a:r>
            <a:r>
              <a:rPr lang="ru-RU" u="sng" dirty="0" smtClean="0">
                <a:solidFill>
                  <a:srgbClr val="C00000"/>
                </a:solidFill>
              </a:rPr>
              <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251520" y="1052736"/>
            <a:ext cx="8712968" cy="1200329"/>
          </a:xfrm>
          <a:prstGeom prst="rect">
            <a:avLst/>
          </a:prstGeom>
        </p:spPr>
        <p:txBody>
          <a:bodyPr wrap="square">
            <a:spAutoFit/>
          </a:bodyPr>
          <a:lstStyle/>
          <a:p>
            <a:r>
              <a:rPr lang="ru-RU" i="1" dirty="0"/>
              <a:t>Ценность этого технологического приёма заключается в том, что позволяет уча­щимся кратко и всесторонне выразить собственную позицию по изученной теме.</a:t>
            </a:r>
            <a:r>
              <a:rPr lang="ru-RU" dirty="0"/>
              <a:t/>
            </a:r>
            <a:br>
              <a:rPr lang="ru-RU" dirty="0"/>
            </a:br>
            <a:endParaRPr lang="ru-RU" dirty="0"/>
          </a:p>
        </p:txBody>
      </p:sp>
      <p:sp>
        <p:nvSpPr>
          <p:cNvPr id="4" name="Прямоугольник 3"/>
          <p:cNvSpPr/>
          <p:nvPr/>
        </p:nvSpPr>
        <p:spPr>
          <a:xfrm>
            <a:off x="395536" y="2204865"/>
            <a:ext cx="8496944" cy="2585323"/>
          </a:xfrm>
          <a:prstGeom prst="rect">
            <a:avLst/>
          </a:prstGeom>
        </p:spPr>
        <p:txBody>
          <a:bodyPr wrap="square">
            <a:spAutoFit/>
          </a:bodyPr>
          <a:lstStyle/>
          <a:p>
            <a:r>
              <a:rPr lang="ru-RU" dirty="0"/>
              <a:t>В данном случае учащимся предлагается написать четыре предложения, отражающие следующие четыре момента </a:t>
            </a:r>
            <a:r>
              <a:rPr lang="ru-RU" i="1" dirty="0"/>
              <a:t>ПОПС – формулы</a:t>
            </a:r>
            <a:r>
              <a:rPr lang="ru-RU" dirty="0"/>
              <a:t>:</a:t>
            </a:r>
            <a:br>
              <a:rPr lang="ru-RU" dirty="0"/>
            </a:br>
            <a:r>
              <a:rPr lang="ru-RU" dirty="0"/>
              <a:t/>
            </a:r>
            <a:br>
              <a:rPr lang="ru-RU" dirty="0"/>
            </a:br>
            <a:r>
              <a:rPr lang="ru-RU" b="1" dirty="0"/>
              <a:t>П </a:t>
            </a:r>
            <a:r>
              <a:rPr lang="ru-RU" dirty="0"/>
              <a:t>– позиция</a:t>
            </a:r>
            <a:br>
              <a:rPr lang="ru-RU" dirty="0"/>
            </a:br>
            <a:r>
              <a:rPr lang="ru-RU" b="1" dirty="0" smtClean="0"/>
              <a:t>О </a:t>
            </a:r>
            <a:r>
              <a:rPr lang="ru-RU" dirty="0"/>
              <a:t>– объяснение (или обоснование)</a:t>
            </a:r>
            <a:br>
              <a:rPr lang="ru-RU" dirty="0"/>
            </a:br>
            <a:r>
              <a:rPr lang="ru-RU" b="1" dirty="0" smtClean="0"/>
              <a:t>П</a:t>
            </a:r>
            <a:r>
              <a:rPr lang="ru-RU" dirty="0" smtClean="0"/>
              <a:t> </a:t>
            </a:r>
            <a:r>
              <a:rPr lang="ru-RU" dirty="0"/>
              <a:t>– пример</a:t>
            </a:r>
            <a:br>
              <a:rPr lang="ru-RU" dirty="0"/>
            </a:br>
            <a:r>
              <a:rPr lang="ru-RU" b="1" dirty="0" smtClean="0"/>
              <a:t>С </a:t>
            </a:r>
            <a:r>
              <a:rPr lang="ru-RU" dirty="0"/>
              <a:t>– следствие (или суждение)</a:t>
            </a:r>
            <a:br>
              <a:rPr lang="ru-RU" dirty="0"/>
            </a:br>
            <a:r>
              <a:rPr lang="ru-RU" dirty="0"/>
              <a:t/>
            </a:r>
            <a:br>
              <a:rPr lang="ru-RU" dirty="0"/>
            </a:br>
            <a:endParaRPr lang="ru-RU" dirty="0"/>
          </a:p>
        </p:txBody>
      </p:sp>
      <p:sp>
        <p:nvSpPr>
          <p:cNvPr id="5" name="Прямоугольник 4"/>
          <p:cNvSpPr/>
          <p:nvPr/>
        </p:nvSpPr>
        <p:spPr>
          <a:xfrm>
            <a:off x="323528" y="4221088"/>
            <a:ext cx="8640960" cy="2123658"/>
          </a:xfrm>
          <a:prstGeom prst="rect">
            <a:avLst/>
          </a:prstGeom>
        </p:spPr>
        <p:txBody>
          <a:bodyPr wrap="square">
            <a:spAutoFit/>
          </a:bodyPr>
          <a:lstStyle/>
          <a:p>
            <a:r>
              <a:rPr lang="ru-RU" sz="1200" dirty="0">
                <a:latin typeface="Arial" pitchFamily="34" charset="0"/>
                <a:cs typeface="Arial" pitchFamily="34" charset="0"/>
              </a:rPr>
              <a:t>Первое из предложений (позиция) должно начинаться со слов:</a:t>
            </a:r>
            <a:br>
              <a:rPr lang="ru-RU" sz="1200" dirty="0">
                <a:latin typeface="Arial" pitchFamily="34" charset="0"/>
                <a:cs typeface="Arial" pitchFamily="34" charset="0"/>
              </a:rPr>
            </a:br>
            <a:r>
              <a:rPr lang="ru-RU" sz="1200" i="1" dirty="0" smtClean="0">
                <a:latin typeface="Arial" pitchFamily="34" charset="0"/>
                <a:cs typeface="Arial" pitchFamily="34" charset="0"/>
              </a:rPr>
              <a:t>«</a:t>
            </a:r>
            <a:r>
              <a:rPr lang="ru-RU" sz="1200" i="1" dirty="0">
                <a:latin typeface="Arial" pitchFamily="34" charset="0"/>
                <a:cs typeface="Arial" pitchFamily="34" charset="0"/>
              </a:rPr>
              <a:t>Я считаю, что…».</a:t>
            </a:r>
            <a:r>
              <a:rPr lang="ru-RU" sz="1200" dirty="0">
                <a:latin typeface="Arial" pitchFamily="34" charset="0"/>
                <a:cs typeface="Arial" pitchFamily="34" charset="0"/>
              </a:rPr>
              <a:t/>
            </a:r>
            <a:br>
              <a:rPr lang="ru-RU" sz="1200" dirty="0">
                <a:latin typeface="Arial" pitchFamily="34" charset="0"/>
                <a:cs typeface="Arial" pitchFamily="34" charset="0"/>
              </a:rPr>
            </a:br>
            <a:r>
              <a:rPr lang="ru-RU" sz="1200" dirty="0" smtClean="0">
                <a:latin typeface="Arial" pitchFamily="34" charset="0"/>
                <a:cs typeface="Arial" pitchFamily="34" charset="0"/>
              </a:rPr>
              <a:t>Второе </a:t>
            </a:r>
            <a:r>
              <a:rPr lang="ru-RU" sz="1200" dirty="0">
                <a:latin typeface="Arial" pitchFamily="34" charset="0"/>
                <a:cs typeface="Arial" pitchFamily="34" charset="0"/>
              </a:rPr>
              <a:t>предложение (объяснение, обоснование своей позиции) начинается со слов:</a:t>
            </a:r>
            <a:br>
              <a:rPr lang="ru-RU" sz="1200" dirty="0">
                <a:latin typeface="Arial" pitchFamily="34" charset="0"/>
                <a:cs typeface="Arial" pitchFamily="34" charset="0"/>
              </a:rPr>
            </a:br>
            <a:r>
              <a:rPr lang="ru-RU" sz="1200" i="1" dirty="0" smtClean="0">
                <a:latin typeface="Arial" pitchFamily="34" charset="0"/>
                <a:cs typeface="Arial" pitchFamily="34" charset="0"/>
              </a:rPr>
              <a:t>«</a:t>
            </a:r>
            <a:r>
              <a:rPr lang="ru-RU" sz="1200" i="1" dirty="0">
                <a:latin typeface="Arial" pitchFamily="34" charset="0"/>
                <a:cs typeface="Arial" pitchFamily="34" charset="0"/>
              </a:rPr>
              <a:t>Потому что …».</a:t>
            </a:r>
            <a:r>
              <a:rPr lang="ru-RU" sz="1200" dirty="0">
                <a:latin typeface="Arial" pitchFamily="34" charset="0"/>
                <a:cs typeface="Arial" pitchFamily="34" charset="0"/>
              </a:rPr>
              <a:t/>
            </a:r>
            <a:br>
              <a:rPr lang="ru-RU" sz="1200" dirty="0">
                <a:latin typeface="Arial" pitchFamily="34" charset="0"/>
                <a:cs typeface="Arial" pitchFamily="34" charset="0"/>
              </a:rPr>
            </a:br>
            <a:r>
              <a:rPr lang="ru-RU" sz="1200" dirty="0" smtClean="0">
                <a:latin typeface="Arial" pitchFamily="34" charset="0"/>
                <a:cs typeface="Arial" pitchFamily="34" charset="0"/>
              </a:rPr>
              <a:t>Третье </a:t>
            </a:r>
            <a:r>
              <a:rPr lang="ru-RU" sz="1200" dirty="0">
                <a:latin typeface="Arial" pitchFamily="34" charset="0"/>
                <a:cs typeface="Arial" pitchFamily="34" charset="0"/>
              </a:rPr>
              <a:t>предложение (ориентированное на умение доказать правоту своей позиции на практике) начинается со слов:</a:t>
            </a:r>
            <a:br>
              <a:rPr lang="ru-RU" sz="1200" dirty="0">
                <a:latin typeface="Arial" pitchFamily="34" charset="0"/>
                <a:cs typeface="Arial" pitchFamily="34" charset="0"/>
              </a:rPr>
            </a:br>
            <a:r>
              <a:rPr lang="ru-RU" sz="1200" i="1" dirty="0" smtClean="0">
                <a:latin typeface="Arial" pitchFamily="34" charset="0"/>
                <a:cs typeface="Arial" pitchFamily="34" charset="0"/>
              </a:rPr>
              <a:t>«</a:t>
            </a:r>
            <a:r>
              <a:rPr lang="ru-RU" sz="1200" i="1" dirty="0">
                <a:latin typeface="Arial" pitchFamily="34" charset="0"/>
                <a:cs typeface="Arial" pitchFamily="34" charset="0"/>
              </a:rPr>
              <a:t>Я могу это доказать это на примере …».</a:t>
            </a:r>
            <a:r>
              <a:rPr lang="ru-RU" sz="1200" dirty="0">
                <a:latin typeface="Arial" pitchFamily="34" charset="0"/>
                <a:cs typeface="Arial" pitchFamily="34" charset="0"/>
              </a:rPr>
              <a:t/>
            </a:r>
            <a:br>
              <a:rPr lang="ru-RU" sz="1200" dirty="0">
                <a:latin typeface="Arial" pitchFamily="34" charset="0"/>
                <a:cs typeface="Arial" pitchFamily="34" charset="0"/>
              </a:rPr>
            </a:br>
            <a:r>
              <a:rPr lang="ru-RU" sz="1200" dirty="0" smtClean="0">
                <a:latin typeface="Arial" pitchFamily="34" charset="0"/>
                <a:cs typeface="Arial" pitchFamily="34" charset="0"/>
              </a:rPr>
              <a:t>И</a:t>
            </a:r>
            <a:r>
              <a:rPr lang="ru-RU" sz="1200" dirty="0">
                <a:latin typeface="Arial" pitchFamily="34" charset="0"/>
                <a:cs typeface="Arial" pitchFamily="34" charset="0"/>
              </a:rPr>
              <a:t>, наконец, четвертое предложение (следствие, суждение, выводы) начинается со слов:</a:t>
            </a:r>
            <a:br>
              <a:rPr lang="ru-RU" sz="1200" dirty="0">
                <a:latin typeface="Arial" pitchFamily="34" charset="0"/>
                <a:cs typeface="Arial" pitchFamily="34" charset="0"/>
              </a:rPr>
            </a:br>
            <a:r>
              <a:rPr lang="ru-RU" sz="1200" i="1" dirty="0" smtClean="0">
                <a:latin typeface="Arial" pitchFamily="34" charset="0"/>
                <a:cs typeface="Arial" pitchFamily="34" charset="0"/>
              </a:rPr>
              <a:t>«</a:t>
            </a:r>
            <a:r>
              <a:rPr lang="ru-RU" sz="1200" i="1" dirty="0">
                <a:latin typeface="Arial" pitchFamily="34" charset="0"/>
                <a:cs typeface="Arial" pitchFamily="34" charset="0"/>
              </a:rPr>
              <a:t>Исходя из этого, я делаю вывод о том, что…».</a:t>
            </a:r>
            <a:r>
              <a:rPr lang="ru-RU" sz="1200" dirty="0">
                <a:latin typeface="Arial" pitchFamily="34" charset="0"/>
                <a:cs typeface="Arial" pitchFamily="34" charset="0"/>
              </a:rPr>
              <a:t/>
            </a:r>
            <a:br>
              <a:rPr lang="ru-RU" sz="1200" dirty="0">
                <a:latin typeface="Arial" pitchFamily="34" charset="0"/>
                <a:cs typeface="Arial" pitchFamily="34" charset="0"/>
              </a:rPr>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u="sng" dirty="0" smtClean="0">
                <a:solidFill>
                  <a:srgbClr val="C00000"/>
                </a:solidFill>
              </a:rPr>
              <a:t>Приём «ХЛОПНИ В ЛАДОШИ»</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467544" y="1412776"/>
            <a:ext cx="8208912" cy="1754326"/>
          </a:xfrm>
          <a:prstGeom prst="rect">
            <a:avLst/>
          </a:prstGeom>
        </p:spPr>
        <p:txBody>
          <a:bodyPr wrap="square">
            <a:spAutoFit/>
          </a:bodyPr>
          <a:lstStyle/>
          <a:p>
            <a:r>
              <a:rPr lang="ru-RU" dirty="0"/>
              <a:t>Учитель называет числа, предметы, вещества и т.п. Ученики должны хлопнуть в ладоши при произнесении необходимого слова. Например, учитель математики перечисляет числа, а дети хлопают в ладоши каждый раз, когда произносится число, кратное пяти и </a:t>
            </a:r>
            <a:r>
              <a:rPr lang="ru-RU" dirty="0" err="1"/>
              <a:t>т.д</a:t>
            </a:r>
            <a:r>
              <a:rPr lang="ru-RU" dirty="0"/>
              <a:t> .</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u="sng" dirty="0" smtClean="0">
                <a:solidFill>
                  <a:srgbClr val="C00000"/>
                </a:solidFill>
              </a:rPr>
              <a:t>Приём ИНТЕЛЛЕКТУАЛЬНАЯ РАЗМИНКА</a:t>
            </a:r>
            <a:br>
              <a:rPr lang="ru-RU" u="sng" dirty="0" smtClean="0">
                <a:solidFill>
                  <a:srgbClr val="C00000"/>
                </a:solidFill>
              </a:rPr>
            </a:br>
            <a:endParaRPr lang="ru-RU" u="sng" dirty="0">
              <a:solidFill>
                <a:srgbClr val="C00000"/>
              </a:solidFill>
            </a:endParaRPr>
          </a:p>
        </p:txBody>
      </p:sp>
      <p:sp>
        <p:nvSpPr>
          <p:cNvPr id="3" name="Прямоугольник 2"/>
          <p:cNvSpPr/>
          <p:nvPr/>
        </p:nvSpPr>
        <p:spPr>
          <a:xfrm>
            <a:off x="899592" y="1859340"/>
            <a:ext cx="7920880" cy="2031325"/>
          </a:xfrm>
          <a:prstGeom prst="rect">
            <a:avLst/>
          </a:prstGeom>
        </p:spPr>
        <p:txBody>
          <a:bodyPr wrap="square">
            <a:spAutoFit/>
          </a:bodyPr>
          <a:lstStyle/>
          <a:p>
            <a:r>
              <a:rPr lang="ru-RU" dirty="0"/>
              <a:t>«Вхождение в урок» начинается с одной или нескольких небольших, остроумных задачек, загадок, которую ученики могут решить опираясь на ранее изученный материал; с беглого опроса определений, понятий, терминов, дат, устного счета, решения легких примеров и т.д., то есть всего того, что требует краткого, быстрого ответ</a:t>
            </a:r>
            <a:br>
              <a:rPr lang="ru-RU" dirty="0"/>
            </a:br>
            <a:r>
              <a:rPr lang="ru-RU" dirty="0"/>
              <a:t/>
            </a:r>
            <a:br>
              <a:rPr lang="ru-RU" dirty="0"/>
            </a:b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395</TotalTime>
  <Words>4563</Words>
  <Application>Microsoft Office PowerPoint</Application>
  <PresentationFormat>Экран (4:3)</PresentationFormat>
  <Paragraphs>371</Paragraphs>
  <Slides>94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94</vt:i4>
      </vt:variant>
    </vt:vector>
  </HeadingPairs>
  <TitlesOfParts>
    <vt:vector size="95" baseType="lpstr">
      <vt:lpstr>Трек</vt:lpstr>
      <vt:lpstr>Слайд 1</vt:lpstr>
      <vt:lpstr>Приём "Цветные поля".  </vt:lpstr>
      <vt:lpstr>Приём "Реклама" </vt:lpstr>
      <vt:lpstr>Приём "Синквейн"  </vt:lpstr>
      <vt:lpstr>Приём: «Толстый и тонкий вопрос » </vt:lpstr>
      <vt:lpstr>Слайд 6</vt:lpstr>
      <vt:lpstr>Приём: «Хорошо-плохо»  </vt:lpstr>
      <vt:lpstr>Слайд 8</vt:lpstr>
      <vt:lpstr>ОТСРОЧЕННАЯ ОТГАДКА  </vt:lpstr>
      <vt:lpstr>Приём "Телеграмма."</vt:lpstr>
      <vt:lpstr>Слайд 11</vt:lpstr>
      <vt:lpstr>Слайд 12</vt:lpstr>
      <vt:lpstr>Приём «Оценка текста»</vt:lpstr>
      <vt:lpstr>Приём "Искусанного кусают все.» </vt:lpstr>
      <vt:lpstr>Приём: «Шесть шляп мышления»  </vt:lpstr>
      <vt:lpstr> "Ромашка" Блума  </vt:lpstr>
      <vt:lpstr>Слайд 17</vt:lpstr>
      <vt:lpstr>Приём: «Лови ошибку»</vt:lpstr>
      <vt:lpstr>Приём: «Фантастическая добавка»  </vt:lpstr>
      <vt:lpstr>Приём: «Удивляй!»  </vt:lpstr>
      <vt:lpstr>Приём "Вершина".  </vt:lpstr>
      <vt:lpstr>Кубик Блума   </vt:lpstr>
      <vt:lpstr>Приём  «ЗАДАЙ ВОПРОС»</vt:lpstr>
      <vt:lpstr>Слайд 24</vt:lpstr>
      <vt:lpstr>В начале учебного года ученики учатся не только выполнять, но и составлять тесты. Они должны хорошо представлять себе, чем отличается альтернативный тест от теста на соответствие или на исключение лишнего, на восстановление последовательности и т.д.   Помимо текста, это может быть учебная задача по предмету или составление ребуса, кроссворда, головоломок. К отдельным заданиям следует относиться осторожно. В течение урока ученик не обладает достаточным временем, чтобы составить хороший кроссворд, сканворд или остроумную головоломку. Такие задания можно задать на дом.  </vt:lpstr>
      <vt:lpstr>Слайд 26</vt:lpstr>
      <vt:lpstr>Слайд 27</vt:lpstr>
      <vt:lpstr> Приём “Да-нетка”. </vt:lpstr>
      <vt:lpstr>Слайд 29</vt:lpstr>
      <vt:lpstr>Приём "Инсерт".  </vt:lpstr>
      <vt:lpstr>Приём “Шаг за шагом”.  </vt:lpstr>
      <vt:lpstr>Приём “Диктант значений”.  </vt:lpstr>
      <vt:lpstr>Приём “Жокей и лошадь”.  </vt:lpstr>
      <vt:lpstr>Приём «Послушать – сговориться – обсудить».  </vt:lpstr>
      <vt:lpstr>Приём "Феномен". </vt:lpstr>
      <vt:lpstr>Приём "Коллекционер". </vt:lpstr>
      <vt:lpstr> Приём "Облака мыслей".  </vt:lpstr>
      <vt:lpstr>Приём "Индуктор" </vt:lpstr>
      <vt:lpstr>Приём "Чего больше?"  </vt:lpstr>
      <vt:lpstr>Приём "Живые вещи"</vt:lpstr>
      <vt:lpstr>Приём "Рядом с художником "</vt:lpstr>
      <vt:lpstr>Приём "Групповая скульптура"</vt:lpstr>
      <vt:lpstr>Приём "увеличение - уменьшение"</vt:lpstr>
      <vt:lpstr>Приём "СУПЕРМЕН"</vt:lpstr>
      <vt:lpstr>Приём "УЧИМСЯ СООБЩА" </vt:lpstr>
      <vt:lpstr>Приём "Ассоциативный ряд"</vt:lpstr>
      <vt:lpstr>Приём: «ИДЕАЛ»  </vt:lpstr>
      <vt:lpstr>Приём: «Фишбоун» (рыбный скелет)  </vt:lpstr>
      <vt:lpstr>Приём: “Добавь следующее” </vt:lpstr>
      <vt:lpstr>Приём: “Составь меню для Робина-Бобина-Барабека”  </vt:lpstr>
      <vt:lpstr>Приём "Ромб ассоциаций". </vt:lpstr>
      <vt:lpstr>Приём "Письменное высказывание."</vt:lpstr>
      <vt:lpstr>Приём "Встреча с героем."  </vt:lpstr>
      <vt:lpstr>Приём "Шкатулка."</vt:lpstr>
      <vt:lpstr>Приём "Описание с закрытыми глазами."</vt:lpstr>
      <vt:lpstr>Приём "Мое личное место." </vt:lpstr>
      <vt:lpstr>Приём "Предмет как проблема." </vt:lpstr>
      <vt:lpstr>Приём "Построчный анализ стихотворения"</vt:lpstr>
      <vt:lpstr>Приём « Я беру тебя с собой»  </vt:lpstr>
      <vt:lpstr>Слайд 60</vt:lpstr>
      <vt:lpstr>Слайд 61</vt:lpstr>
      <vt:lpstr>Приём: «Маша-растеряша»    </vt:lpstr>
      <vt:lpstr>Приём: «Хочу спросить»  </vt:lpstr>
      <vt:lpstr>Приём: «Согласен – Не согласен» </vt:lpstr>
      <vt:lpstr>Приём: «Мысли во времени»  </vt:lpstr>
      <vt:lpstr>Приём: «Верные-неверные утверждения»  </vt:lpstr>
      <vt:lpstr>Приём: «Корзина идей, понятий, имен»</vt:lpstr>
      <vt:lpstr>Приём: «Список»  </vt:lpstr>
      <vt:lpstr>  Приём: «Зигзаг»  </vt:lpstr>
      <vt:lpstr>Приём: «Мудрые совы»   </vt:lpstr>
      <vt:lpstr>Слайд 71</vt:lpstr>
      <vt:lpstr>Приём: «Прием (метод) маленьких человечков - ММЧ» </vt:lpstr>
      <vt:lpstr>Приём: “Целое-часть. Часть- целое”. </vt:lpstr>
      <vt:lpstr>Приём: «Буквенный диктант» </vt:lpstr>
      <vt:lpstr>Развивающая игра «Загадай понятие»   </vt:lpstr>
      <vt:lpstr>Приём: «Игровая цель»  </vt:lpstr>
      <vt:lpstr>Слайд 77</vt:lpstr>
      <vt:lpstr>Слайд 78</vt:lpstr>
      <vt:lpstr> Приём: «Урок без темы»  </vt:lpstr>
      <vt:lpstr>Приём: «Дуэль»  </vt:lpstr>
      <vt:lpstr>Приём: «Конкурс шпаргалок»  </vt:lpstr>
      <vt:lpstr>Приём: «Цветовой индекс»  </vt:lpstr>
      <vt:lpstr>Приём: «Бег ассоциаций»   </vt:lpstr>
      <vt:lpstr>Приём: «Рюкзак»  </vt:lpstr>
      <vt:lpstr>Приём: "Мозговая атака 66" Д. Филлипса  </vt:lpstr>
      <vt:lpstr>Приём: «Двойное кольцо Сократа.» </vt:lpstr>
      <vt:lpstr>Техника сжатия учебной информации </vt:lpstr>
      <vt:lpstr>Прием «Дай определение»  </vt:lpstr>
      <vt:lpstr>Слайд 89</vt:lpstr>
      <vt:lpstr>Прием «Рейтинг-лист» </vt:lpstr>
      <vt:lpstr>Прием «Три уровня домашнего задания». </vt:lpstr>
      <vt:lpstr>Приём «Попс-формула» </vt:lpstr>
      <vt:lpstr>Приём «ХЛОПНИ В ЛАДОШИ» </vt:lpstr>
      <vt:lpstr>Приём ИНТЕЛЛЕКТУАЛЬНАЯ РАЗМИНКА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Alexei</dc:creator>
  <cp:lastModifiedBy>Alexei</cp:lastModifiedBy>
  <cp:revision>31</cp:revision>
  <dcterms:created xsi:type="dcterms:W3CDTF">2013-03-31T08:49:10Z</dcterms:created>
  <dcterms:modified xsi:type="dcterms:W3CDTF">2015-10-13T18:03:15Z</dcterms:modified>
</cp:coreProperties>
</file>