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AF"/>
    <a:srgbClr val="0000FF"/>
    <a:srgbClr val="CC6600"/>
    <a:srgbClr val="FF0066"/>
    <a:srgbClr val="005000"/>
    <a:srgbClr val="008000"/>
    <a:srgbClr val="8DF7AE"/>
    <a:srgbClr val="009900"/>
    <a:srgbClr val="80008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0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2D50-067E-44A0-A249-B7D8100B59C8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16A2-4A10-4BC8-BBC6-5D7EFFAC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8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2D50-067E-44A0-A249-B7D8100B59C8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16A2-4A10-4BC8-BBC6-5D7EFFAC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9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2D50-067E-44A0-A249-B7D8100B59C8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16A2-4A10-4BC8-BBC6-5D7EFFAC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2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2D50-067E-44A0-A249-B7D8100B59C8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16A2-4A10-4BC8-BBC6-5D7EFFAC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1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2D50-067E-44A0-A249-B7D8100B59C8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16A2-4A10-4BC8-BBC6-5D7EFFAC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9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2D50-067E-44A0-A249-B7D8100B59C8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16A2-4A10-4BC8-BBC6-5D7EFFAC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8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2D50-067E-44A0-A249-B7D8100B59C8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16A2-4A10-4BC8-BBC6-5D7EFFAC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9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2D50-067E-44A0-A249-B7D8100B59C8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16A2-4A10-4BC8-BBC6-5D7EFFAC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0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2D50-067E-44A0-A249-B7D8100B59C8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16A2-4A10-4BC8-BBC6-5D7EFFAC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9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2D50-067E-44A0-A249-B7D8100B59C8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16A2-4A10-4BC8-BBC6-5D7EFFAC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2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2D50-067E-44A0-A249-B7D8100B59C8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16A2-4A10-4BC8-BBC6-5D7EFFAC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2D50-067E-44A0-A249-B7D8100B59C8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16A2-4A10-4BC8-BBC6-5D7EFFAC0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1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3000">
              <a:srgbClr val="DFE773"/>
            </a:gs>
            <a:gs pos="100000">
              <a:schemeClr val="bg1"/>
            </a:gs>
            <a:gs pos="54000">
              <a:srgbClr val="FFBE7D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3384" y="1374748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Внеурочная деятельность</a:t>
            </a: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Занятие «Весёлая грамматика»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</a:t>
            </a:r>
            <a:r>
              <a:rPr lang="ru-RU" sz="3200" b="1" dirty="0" smtClean="0"/>
              <a:t>2 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00506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ГБОУ СОШ № 178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Центрального района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Санкт-Петербург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30048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классов: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Булатова Елена Витальевна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0452" y="6140559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2015 г.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D351"/>
            </a:gs>
            <a:gs pos="33000">
              <a:srgbClr val="8DF7AE"/>
            </a:gs>
            <a:gs pos="100000">
              <a:schemeClr val="bg1"/>
            </a:gs>
            <a:gs pos="21000">
              <a:schemeClr val="bg1"/>
            </a:gs>
            <a:gs pos="85000">
              <a:srgbClr val="97E4FF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79281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на внимание – «Мальчики или девочки?»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447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Весной венки из одуванчиков</a:t>
            </a:r>
          </a:p>
          <a:p>
            <a:r>
              <a:rPr lang="ru-RU" sz="2000" b="1" dirty="0" smtClean="0"/>
              <a:t>Плетут конечно только…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23134" y="1562098"/>
            <a:ext cx="1256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2387877"/>
            <a:ext cx="1715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МАЛЬЧИШКИ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982" y="4069433"/>
            <a:ext cx="1415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ДЕВЧОНКИ</a:t>
            </a:r>
            <a:endParaRPr lang="ru-RU" sz="20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34" y="3224386"/>
            <a:ext cx="16335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2549" y="205208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Болты, шурупы, шестеренки </a:t>
            </a:r>
          </a:p>
          <a:p>
            <a:r>
              <a:rPr lang="ru-RU" sz="2000" b="1" dirty="0" smtClean="0"/>
              <a:t>Найдешь в кармане у …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277" y="29023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Коньки на льду чертили стрелочки </a:t>
            </a:r>
          </a:p>
          <a:p>
            <a:r>
              <a:rPr lang="ru-RU" sz="2000" b="1" dirty="0" smtClean="0"/>
              <a:t>В хоккей с утра играли…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1031" y="376165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Болтали час без передышки</a:t>
            </a:r>
          </a:p>
          <a:p>
            <a:r>
              <a:rPr lang="ru-RU" sz="2000" b="1" dirty="0" smtClean="0"/>
              <a:t>В цветастых платьицах… 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0785" y="454375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При всех померяться силёнкой</a:t>
            </a:r>
          </a:p>
          <a:p>
            <a:r>
              <a:rPr lang="ru-RU" sz="2000" b="1" dirty="0" smtClean="0"/>
              <a:t>Не прочь всегда одни… 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0542" y="54271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Боятся темноты, трусишки,</a:t>
            </a:r>
          </a:p>
          <a:p>
            <a:r>
              <a:rPr lang="ru-RU" sz="2000" b="1" dirty="0" smtClean="0"/>
              <a:t>Все как один – одни… 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88" y="4812112"/>
            <a:ext cx="18653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90" y="5720972"/>
            <a:ext cx="15668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35" y="1435969"/>
            <a:ext cx="4210378" cy="42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3000">
              <a:srgbClr val="DFE773"/>
            </a:gs>
            <a:gs pos="100000">
              <a:schemeClr val="bg1"/>
            </a:gs>
            <a:gs pos="54000">
              <a:srgbClr val="FFBE7D"/>
            </a:gs>
            <a:gs pos="100000">
              <a:schemeClr val="accent1">
                <a:tint val="23500"/>
                <a:satMod val="160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5808" y="143142"/>
            <a:ext cx="7120860" cy="67710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800" b="1" i="1" dirty="0" smtClean="0">
                <a:solidFill>
                  <a:srgbClr val="7030A0"/>
                </a:solidFill>
              </a:rPr>
              <a:t>И</a:t>
            </a:r>
            <a:r>
              <a:rPr lang="ru-RU" sz="3800" b="1" i="1" dirty="0" smtClean="0">
                <a:solidFill>
                  <a:srgbClr val="FF9933"/>
                </a:solidFill>
              </a:rPr>
              <a:t>г</a:t>
            </a:r>
            <a:r>
              <a:rPr lang="ru-RU" sz="3800" b="1" i="1" dirty="0" smtClean="0">
                <a:solidFill>
                  <a:srgbClr val="0070C0"/>
                </a:solidFill>
              </a:rPr>
              <a:t>р</a:t>
            </a:r>
            <a:r>
              <a:rPr lang="ru-RU" sz="3800" b="1" i="1" dirty="0" smtClean="0">
                <a:solidFill>
                  <a:srgbClr val="00682F"/>
                </a:solidFill>
              </a:rPr>
              <a:t>а</a:t>
            </a:r>
            <a:r>
              <a:rPr lang="ru-RU" sz="3800" b="1" i="1" dirty="0" smtClean="0">
                <a:solidFill>
                  <a:srgbClr val="FF0000"/>
                </a:solidFill>
              </a:rPr>
              <a:t> - «Имена и числа в словах»</a:t>
            </a:r>
            <a:endParaRPr lang="ru-RU" sz="38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3794" y="6331931"/>
            <a:ext cx="734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608" y="3778984"/>
            <a:ext cx="7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2138" y="637123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4876" y="3594318"/>
            <a:ext cx="62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Юля</a:t>
            </a:r>
            <a:endParaRPr lang="ru-RU" b="1" dirty="0"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61" y="3981643"/>
            <a:ext cx="1769060" cy="2306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11" y="1152613"/>
            <a:ext cx="1423205" cy="2349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69" y="4024966"/>
            <a:ext cx="1993524" cy="23069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6" y="1152613"/>
            <a:ext cx="1534235" cy="26263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94658" y="965074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АВ    _      Т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12125" y="1680107"/>
            <a:ext cx="234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600" b="1" dirty="0" smtClean="0">
                <a:solidFill>
                  <a:srgbClr val="00B050"/>
                </a:solidFill>
              </a:rPr>
              <a:t>_ШКА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5034" y="2319108"/>
            <a:ext cx="1294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ПОЛ_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5034" y="3003089"/>
            <a:ext cx="1658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КАСТР_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6413" y="961157"/>
            <a:ext cx="1921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ТОМА   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4226" y="1672776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97A"/>
                </a:solidFill>
              </a:rPr>
              <a:t>РОМА</a:t>
            </a:r>
            <a:endParaRPr lang="ru-RU" sz="3600" b="1" dirty="0">
              <a:solidFill>
                <a:srgbClr val="00297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8295" y="2319107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ЯНА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3323" y="3003088"/>
            <a:ext cx="1148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82F"/>
                </a:solidFill>
              </a:rPr>
              <a:t>ЮЛЯ</a:t>
            </a:r>
            <a:endParaRPr lang="ru-RU" sz="3600" b="1" dirty="0">
              <a:solidFill>
                <a:srgbClr val="006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E575C5"/>
            </a:gs>
            <a:gs pos="66000">
              <a:srgbClr val="CBC8E2"/>
            </a:gs>
            <a:gs pos="100000">
              <a:schemeClr val="bg1"/>
            </a:gs>
            <a:gs pos="13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5025"/>
            <a:ext cx="4572000" cy="63094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у нас</a:t>
            </a:r>
            <a:r>
              <a:rPr lang="ru-RU" sz="2000" b="1" dirty="0" smtClean="0">
                <a:solidFill>
                  <a:srgbClr val="FF0000"/>
                </a:solidFill>
              </a:rPr>
              <a:t> 3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сес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цы.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 не знаете их?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бы мне ухи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ться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Рассказать о троих?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одной, что в С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жове,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 окошком жил с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чь она мастерица —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Заходи к ней, малыш!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другой, что в Ус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цах,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Никаких ус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 нет,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зато осе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ну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Подают на обед!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у третьей, в Быс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це, —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Быс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на реке,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Там резвятся 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тоны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ночам на песке,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Прочитай все сначала,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Посмо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000" b="1" dirty="0" smtClean="0">
                <a:solidFill>
                  <a:srgbClr val="FF0000"/>
                </a:solidFill>
              </a:rPr>
              <a:t>3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Голова затрещала?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Хорошенько по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47291"/>
            <a:ext cx="4603552" cy="345266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31" y="908720"/>
            <a:ext cx="21955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8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3000">
              <a:srgbClr val="57FFA3"/>
            </a:gs>
            <a:gs pos="100000">
              <a:schemeClr val="bg1"/>
            </a:gs>
            <a:gs pos="54000">
              <a:srgbClr val="97E4FF"/>
            </a:gs>
            <a:gs pos="100000">
              <a:schemeClr val="accent1">
                <a:tint val="23500"/>
                <a:satMod val="160000"/>
              </a:schemeClr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87351"/>
            <a:ext cx="2964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АКВАРИУМ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2515" y="787350"/>
            <a:ext cx="875849" cy="76944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667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82052" y="3861048"/>
            <a:ext cx="2282548" cy="76944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ПОЛЯНА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34925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94" y="1762164"/>
            <a:ext cx="1209292" cy="115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18563"/>
            <a:ext cx="3492500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74" y="5085184"/>
            <a:ext cx="1368152" cy="104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179469" y="3788568"/>
            <a:ext cx="1080120" cy="9144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15900">
              <a:srgbClr val="92D050">
                <a:alpha val="40000"/>
              </a:srgbClr>
            </a:glow>
            <a:outerShdw blurRad="50800" dist="50800" dir="5400000" algn="ctr" rotWithShape="0">
              <a:srgbClr val="000000">
                <a:alpha val="74000"/>
              </a:srgbClr>
            </a:outerShdw>
            <a:reflection stA="60000" endPos="4600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0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78963"/>
            </a:gs>
            <a:gs pos="1000">
              <a:schemeClr val="accent2">
                <a:lumMod val="40000"/>
                <a:lumOff val="60000"/>
              </a:schemeClr>
            </a:gs>
            <a:gs pos="4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75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88840"/>
            <a:ext cx="25849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РИСОВАТЬ</a:t>
            </a:r>
          </a:p>
          <a:p>
            <a:r>
              <a:rPr lang="ru-RU" sz="2800" b="1" dirty="0" smtClean="0"/>
              <a:t>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БАБОЧКА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ОЛЕНЬ</a:t>
            </a:r>
          </a:p>
          <a:p>
            <a:r>
              <a:rPr lang="ru-RU" sz="2800" b="1" dirty="0" smtClean="0"/>
              <a:t>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КАБЛУК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ПЕСОК</a:t>
            </a:r>
          </a:p>
          <a:p>
            <a:endParaRPr lang="ru-RU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08653" y="543910"/>
            <a:ext cx="852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– «Найди внутри слов спрятанные слова»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988840"/>
            <a:ext cx="2736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 УСПЕХ</a:t>
            </a:r>
          </a:p>
          <a:p>
            <a:endParaRPr lang="ru-RU" sz="2800" b="1" dirty="0" smtClean="0"/>
          </a:p>
          <a:p>
            <a:r>
              <a:rPr lang="ru-RU" sz="2800" b="1" dirty="0" smtClean="0">
                <a:solidFill>
                  <a:srgbClr val="800080"/>
                </a:solidFill>
              </a:rPr>
              <a:t> ПОДСКАЗКА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FFC000"/>
                </a:solidFill>
              </a:rPr>
              <a:t>ОВОЩИ</a:t>
            </a:r>
          </a:p>
          <a:p>
            <a:endParaRPr lang="ru-RU" sz="2800" b="1" dirty="0" smtClean="0"/>
          </a:p>
          <a:p>
            <a:r>
              <a:rPr lang="ru-RU" sz="2800" b="1" dirty="0" smtClean="0">
                <a:solidFill>
                  <a:srgbClr val="009900"/>
                </a:solidFill>
              </a:rPr>
              <a:t> ШАРФ</a:t>
            </a:r>
          </a:p>
          <a:p>
            <a:endParaRPr lang="ru-RU" sz="2800" b="1" dirty="0" smtClean="0"/>
          </a:p>
          <a:p>
            <a:r>
              <a:rPr lang="ru-RU" sz="2800" b="1" dirty="0" smtClean="0">
                <a:solidFill>
                  <a:srgbClr val="FF0066"/>
                </a:solidFill>
              </a:rPr>
              <a:t> ШУТКА</a:t>
            </a:r>
            <a:endParaRPr lang="ru-RU" sz="2800" b="1" dirty="0">
              <a:solidFill>
                <a:srgbClr val="FF0066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43608" y="2420888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47664" y="3284984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75656" y="4189442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63688" y="5013176"/>
            <a:ext cx="5724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19672" y="5877272"/>
            <a:ext cx="716433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80112" y="2420888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372200" y="3356992"/>
            <a:ext cx="1152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372200" y="4189442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80112" y="5013176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012160" y="5877272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14" y="4212216"/>
            <a:ext cx="139370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89762"/>
            <a:ext cx="1977888" cy="146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31" y="4256352"/>
            <a:ext cx="1562968" cy="171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05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DF7AE"/>
            </a:gs>
            <a:gs pos="1000">
              <a:schemeClr val="accent6">
                <a:lumMod val="20000"/>
                <a:lumOff val="80000"/>
              </a:schemeClr>
            </a:gs>
            <a:gs pos="45000">
              <a:srgbClr val="FFECAF"/>
            </a:gs>
            <a:gs pos="100000">
              <a:schemeClr val="accent6">
                <a:lumMod val="75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39"/>
            <a:ext cx="7542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– Разгадай шараду!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388" y="12640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Начало  — буква алфавита,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Она всегда шипит сердито.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Второго корабли боятся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обойти его стремятся.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 целое всегда жужжит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над полянами кружит.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9388" y="35792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5000"/>
                </a:solidFill>
              </a:rPr>
              <a:t>Мое начало  — голос птицы, </a:t>
            </a:r>
          </a:p>
          <a:p>
            <a:r>
              <a:rPr lang="ru-RU" b="1" dirty="0" smtClean="0">
                <a:solidFill>
                  <a:srgbClr val="005000"/>
                </a:solidFill>
              </a:rPr>
              <a:t>Конец лежит на дне пруда, </a:t>
            </a:r>
          </a:p>
          <a:p>
            <a:r>
              <a:rPr lang="ru-RU" b="1" dirty="0" smtClean="0">
                <a:solidFill>
                  <a:srgbClr val="005000"/>
                </a:solidFill>
              </a:rPr>
              <a:t>А всю меня, коль захотите, </a:t>
            </a:r>
          </a:p>
          <a:p>
            <a:r>
              <a:rPr lang="ru-RU" b="1" dirty="0" smtClean="0">
                <a:solidFill>
                  <a:srgbClr val="005000"/>
                </a:solidFill>
              </a:rPr>
              <a:t>В музее встретите всегда. </a:t>
            </a:r>
            <a:endParaRPr lang="ru-RU" b="1" dirty="0">
              <a:solidFill>
                <a:srgbClr val="005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2980" y="53862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Начало слова  — это нота, 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Затем  — оленя украшенье, 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А вместе  — место поворотов </a:t>
            </a:r>
          </a:p>
          <a:p>
            <a:r>
              <a:rPr lang="ru-RU" b="1" dirty="0" smtClean="0">
                <a:solidFill>
                  <a:srgbClr val="FF0066"/>
                </a:solidFill>
              </a:rPr>
              <a:t>И оживленного движенья.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88" y="907921"/>
            <a:ext cx="1484062" cy="192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74" y="5230153"/>
            <a:ext cx="2033670" cy="135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06" y="3400207"/>
            <a:ext cx="1715605" cy="1379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03856" y="2649002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C6600"/>
                </a:solidFill>
              </a:rPr>
              <a:t>ШМЕЛЬ</a:t>
            </a:r>
            <a:endParaRPr lang="ru-RU" b="1" dirty="0">
              <a:solidFill>
                <a:srgbClr val="CC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6144" y="4410222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2451" y="6107411"/>
            <a:ext cx="99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0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DF7AE"/>
            </a:gs>
            <a:gs pos="1000">
              <a:srgbClr val="FFFF00"/>
            </a:gs>
            <a:gs pos="45000">
              <a:srgbClr val="FFECAF"/>
            </a:gs>
            <a:gs pos="100000">
              <a:schemeClr val="accent6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«Странное происшествие» </a:t>
            </a:r>
          </a:p>
          <a:p>
            <a:endParaRPr lang="ru-RU" sz="1400" dirty="0" smtClean="0"/>
          </a:p>
          <a:p>
            <a:r>
              <a:rPr lang="ru-RU" sz="1400" dirty="0" smtClean="0"/>
              <a:t>Однажды, точнее, когда-то и где-то </a:t>
            </a:r>
          </a:p>
          <a:p>
            <a:r>
              <a:rPr lang="ru-RU" sz="1400" dirty="0" smtClean="0"/>
              <a:t>С голодным Котом </a:t>
            </a:r>
          </a:p>
          <a:p>
            <a:r>
              <a:rPr lang="ru-RU" sz="1400" dirty="0" smtClean="0"/>
              <a:t>Повстречалась Котлета. </a:t>
            </a:r>
          </a:p>
          <a:p>
            <a:r>
              <a:rPr lang="ru-RU" sz="1400" dirty="0" smtClean="0"/>
              <a:t>Котлета, представьте, </a:t>
            </a:r>
          </a:p>
          <a:p>
            <a:r>
              <a:rPr lang="ru-RU" sz="1400" dirty="0" smtClean="0"/>
              <a:t>Всплеснула руками: </a:t>
            </a:r>
          </a:p>
          <a:p>
            <a:r>
              <a:rPr lang="ru-RU" sz="1400" dirty="0" smtClean="0"/>
              <a:t>— Ах, как же я счастлива </a:t>
            </a:r>
          </a:p>
          <a:p>
            <a:r>
              <a:rPr lang="ru-RU" sz="1400" dirty="0" smtClean="0"/>
              <a:t>Встретиться с Вами! </a:t>
            </a:r>
          </a:p>
          <a:p>
            <a:r>
              <a:rPr lang="ru-RU" sz="1400" dirty="0" smtClean="0"/>
              <a:t>Ах, если б Вы знали, </a:t>
            </a:r>
          </a:p>
          <a:p>
            <a:r>
              <a:rPr lang="ru-RU" sz="1400" dirty="0" smtClean="0"/>
              <a:t>Как жаждут Котлеты </a:t>
            </a:r>
          </a:p>
          <a:p>
            <a:r>
              <a:rPr lang="ru-RU" sz="1400" dirty="0" smtClean="0"/>
              <a:t>Узнать Ваши тайны </a:t>
            </a:r>
          </a:p>
          <a:p>
            <a:r>
              <a:rPr lang="ru-RU" sz="1400" dirty="0" smtClean="0"/>
              <a:t>И Ваши секреты! </a:t>
            </a:r>
          </a:p>
          <a:p>
            <a:r>
              <a:rPr lang="ru-RU" sz="1400" dirty="0" smtClean="0"/>
              <a:t>Скажите скорее, </a:t>
            </a:r>
          </a:p>
          <a:p>
            <a:r>
              <a:rPr lang="ru-RU" sz="1400" dirty="0" smtClean="0"/>
              <a:t>Какого Вы рода? </a:t>
            </a:r>
          </a:p>
          <a:p>
            <a:r>
              <a:rPr lang="ru-RU" sz="1400" dirty="0" smtClean="0"/>
              <a:t>Вернее — </a:t>
            </a:r>
          </a:p>
          <a:p>
            <a:r>
              <a:rPr lang="ru-RU" sz="1400" dirty="0" smtClean="0"/>
              <a:t>Какого Вы времени года: </a:t>
            </a:r>
          </a:p>
          <a:p>
            <a:r>
              <a:rPr lang="ru-RU" sz="1400" dirty="0" smtClean="0"/>
              <a:t>Кот осени Вы? </a:t>
            </a:r>
          </a:p>
          <a:p>
            <a:r>
              <a:rPr lang="ru-RU" sz="1400" dirty="0" smtClean="0"/>
              <a:t>Кот весны? </a:t>
            </a:r>
          </a:p>
          <a:p>
            <a:r>
              <a:rPr lang="ru-RU" sz="1400" dirty="0" smtClean="0"/>
              <a:t>Кот зимы? </a:t>
            </a:r>
          </a:p>
          <a:p>
            <a:r>
              <a:rPr lang="ru-RU" sz="1400" dirty="0" smtClean="0"/>
              <a:t>А может быть, </a:t>
            </a:r>
          </a:p>
          <a:p>
            <a:r>
              <a:rPr lang="ru-RU" sz="1400" dirty="0" smtClean="0"/>
              <a:t>Тоже Кот лета, </a:t>
            </a:r>
          </a:p>
          <a:p>
            <a:r>
              <a:rPr lang="ru-RU" sz="1400" dirty="0" smtClean="0"/>
              <a:t>как мы? </a:t>
            </a:r>
          </a:p>
          <a:p>
            <a:r>
              <a:rPr lang="ru-RU" sz="1400" dirty="0" smtClean="0"/>
              <a:t>Кот лишь улыбнулся ей </a:t>
            </a:r>
          </a:p>
          <a:p>
            <a:r>
              <a:rPr lang="ru-RU" sz="1400" dirty="0" smtClean="0"/>
              <a:t>Вместо ответа — </a:t>
            </a:r>
          </a:p>
          <a:p>
            <a:r>
              <a:rPr lang="ru-RU" sz="1400" dirty="0" smtClean="0"/>
              <a:t>И сразу </a:t>
            </a:r>
          </a:p>
          <a:p>
            <a:r>
              <a:rPr lang="ru-RU" sz="1400" dirty="0" smtClean="0"/>
              <a:t>Куда-то </a:t>
            </a:r>
          </a:p>
          <a:p>
            <a:r>
              <a:rPr lang="ru-RU" sz="1400" dirty="0" smtClean="0"/>
              <a:t>исчезла 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16564"/>
            <a:ext cx="3810000" cy="447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59632" y="6051847"/>
            <a:ext cx="99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Котлета…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46" y="3355586"/>
            <a:ext cx="1369557" cy="1369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22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439</Words>
  <Application>Microsoft Office PowerPoint</Application>
  <PresentationFormat>Экран (4:3)</PresentationFormat>
  <Paragraphs>128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19</cp:revision>
  <dcterms:created xsi:type="dcterms:W3CDTF">2015-10-06T09:59:20Z</dcterms:created>
  <dcterms:modified xsi:type="dcterms:W3CDTF">2015-10-07T11:29:38Z</dcterms:modified>
</cp:coreProperties>
</file>