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58" r:id="rId6"/>
    <p:sldId id="271" r:id="rId7"/>
    <p:sldId id="284" r:id="rId8"/>
    <p:sldId id="272" r:id="rId9"/>
    <p:sldId id="280" r:id="rId10"/>
    <p:sldId id="273" r:id="rId11"/>
    <p:sldId id="283" r:id="rId12"/>
    <p:sldId id="274" r:id="rId13"/>
    <p:sldId id="281" r:id="rId14"/>
    <p:sldId id="282" r:id="rId15"/>
    <p:sldId id="285" r:id="rId16"/>
    <p:sldId id="287" r:id="rId17"/>
    <p:sldId id="26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FF"/>
    <a:srgbClr val="0050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5965B-A491-4A02-B561-DCB7DDAE8C96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418CE-CE3A-4C40-9A5E-8A4097CA8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6BABA-E2F3-4CAA-9D01-833ACEBC178C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A8CF-8F8A-4602-82F9-7BA4EE0CA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3D079-7733-4B58-B076-46CC43326E76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83BC7-3283-4ED9-90CA-9BAD4350A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D67A1-666C-414B-B4EC-E3CC1DA488FB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E3D21-9F22-42A4-8862-6D96A987D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A1D86-8C3E-4702-BE70-A83DC78C2BB2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33A03-60CD-4E6E-AA6E-C0719DA63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6B9FA-18B7-4BA1-AE10-1CFA999685B9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C453-0765-47F1-BD81-8C5909358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B1041-A1A5-4461-849D-5422543B191A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33550-F474-40DF-9EA4-31DD59A44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CB751-A806-4D54-83AF-2AB27D76B036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CA4B4-09C8-4D61-B123-913B32282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BB88A-8A49-4DD6-9CDA-87AF5E56A6AA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F0BF0-0F1F-4D9E-91E7-D9CAAE6F0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6ADCE-F084-4DEE-990A-2F076B0C68D6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598FB-3A26-4BE5-B6F6-3F34C1F88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372EA-7CCB-414C-BBA5-73774618F1E3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59D2E-347D-47AD-987B-7F88C9F2C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C95FAE-A053-4815-BA19-9EEECD7A8D95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DC8536-2716-4961-A25A-944524B0A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4813" y="428625"/>
            <a:ext cx="4572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20 декабря 1699 год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813" y="4071938"/>
            <a:ext cx="3000375" cy="42862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Петр </a:t>
            </a:r>
            <a:r>
              <a:rPr lang="en-US" dirty="0" smtClean="0"/>
              <a:t>I</a:t>
            </a:r>
            <a:r>
              <a:rPr lang="ru-RU" dirty="0" smtClean="0"/>
              <a:t> Великий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78621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3" descr="D:\ИРИНА\КАРТИНКИ\Мои рисунки\Коллекция картинок (Microsoft)1\j0398429.wmf"/>
          <p:cNvPicPr>
            <a:picLocks noChangeAspect="1" noChangeArrowheads="1"/>
          </p:cNvPicPr>
          <p:nvPr/>
        </p:nvPicPr>
        <p:blipFill>
          <a:blip r:embed="rId3">
            <a:lum bright="10000" contrast="40000"/>
          </a:blip>
          <a:srcRect/>
          <a:stretch>
            <a:fillRect/>
          </a:stretch>
        </p:blipFill>
        <p:spPr bwMode="auto">
          <a:xfrm>
            <a:off x="0" y="5840413"/>
            <a:ext cx="9144000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071938" y="1285875"/>
            <a:ext cx="4857750" cy="371475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400" b="1" dirty="0">
                <a:latin typeface="+mj-lt"/>
                <a:ea typeface="+mj-ea"/>
                <a:cs typeface="+mj-cs"/>
              </a:rPr>
              <a:t>Указ</a:t>
            </a: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>о переходе России</a:t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>на новое летоисчисление</a:t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>и</a:t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>переносе празднования Нового года</a:t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>с 1 января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00188" y="4429125"/>
            <a:ext cx="1482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(1672 – 1725)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D:\ИРИНА\КАРТИНКИ\Мои рисунки\Коллекция картинок (Microsoft)1\j0398429.wmf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0" y="5840413"/>
            <a:ext cx="9144000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D:\ИРИНА\КАРТИНКИ\Мои рисунки\Коллекция картинок (Microsoft)1\j0398429.wmf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D:\ИРИНА\1) ШКОЛА №2 г Советский\материал на конкурс\Новая папка\анимашки\Рождество.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3027" y="285728"/>
            <a:ext cx="3220973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3" descr="D:\ИРИНА\КАРТИНКИ\Мои рисунки\Коллекция картинок (Microsoft)1\j0398429.wmf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 l="37502"/>
          <a:stretch>
            <a:fillRect/>
          </a:stretch>
        </p:blipFill>
        <p:spPr bwMode="auto">
          <a:xfrm>
            <a:off x="285750" y="1143000"/>
            <a:ext cx="57150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 descr="D:\ИРИНА\КАРТИНКИ\Мои рисунки\Коллекция картинок (Microsoft)1\j0398429.wmf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 l="37502" r="16406"/>
          <a:stretch>
            <a:fillRect/>
          </a:stretch>
        </p:blipFill>
        <p:spPr bwMode="auto">
          <a:xfrm>
            <a:off x="1785938" y="4572000"/>
            <a:ext cx="4214812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4" descr="D:\ИРИНА\1) ШКОЛА №2 г Советский\материал на конкурс\Новая папка\анимашки\ar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663900">
            <a:off x="6338888" y="2630488"/>
            <a:ext cx="2463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26" descr="d3365a70f64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220" b="1892"/>
          <a:stretch>
            <a:fillRect/>
          </a:stretch>
        </p:blipFill>
        <p:spPr bwMode="auto">
          <a:xfrm>
            <a:off x="571500" y="4500563"/>
            <a:ext cx="1296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6" descr="d3365a70f64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220" b="1892"/>
          <a:stretch>
            <a:fillRect/>
          </a:stretch>
        </p:blipFill>
        <p:spPr bwMode="auto">
          <a:xfrm>
            <a:off x="6072188" y="4643438"/>
            <a:ext cx="12969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26" descr="d3365a70f64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220" b="1892"/>
          <a:stretch>
            <a:fillRect/>
          </a:stretch>
        </p:blipFill>
        <p:spPr bwMode="auto">
          <a:xfrm>
            <a:off x="3214688" y="2000250"/>
            <a:ext cx="12969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право 12"/>
          <p:cNvSpPr/>
          <p:nvPr/>
        </p:nvSpPr>
        <p:spPr>
          <a:xfrm rot="18846960">
            <a:off x="1616870" y="3396456"/>
            <a:ext cx="1789112" cy="682625"/>
          </a:xfrm>
          <a:prstGeom prst="rightArrow">
            <a:avLst>
              <a:gd name="adj1" fmla="val 23621"/>
              <a:gd name="adj2" fmla="val 171450"/>
            </a:avLst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502571">
            <a:off x="4351338" y="3446463"/>
            <a:ext cx="1789112" cy="682625"/>
          </a:xfrm>
          <a:prstGeom prst="rightArrow">
            <a:avLst>
              <a:gd name="adj1" fmla="val 23621"/>
              <a:gd name="adj2" fmla="val 171450"/>
            </a:avLst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D:\ИРИНА\1) ШКОЛА №2 г Советский\материал на конкурс\Новая папка\анимашки\bg_01.jpg"/>
          <p:cNvPicPr>
            <a:picLocks noChangeAspect="1" noChangeArrowheads="1"/>
          </p:cNvPicPr>
          <p:nvPr/>
        </p:nvPicPr>
        <p:blipFill>
          <a:blip r:embed="rId3">
            <a:lum bright="-30000" contrast="30000"/>
          </a:blip>
          <a:srcRect l="4349" t="3125" r="5797" b="5208"/>
          <a:stretch>
            <a:fillRect/>
          </a:stretch>
        </p:blipFill>
        <p:spPr bwMode="auto">
          <a:xfrm>
            <a:off x="-214313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d3365a70f64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673" r="8163"/>
          <a:stretch>
            <a:fillRect/>
          </a:stretch>
        </p:blipFill>
        <p:spPr bwMode="auto">
          <a:xfrm>
            <a:off x="1071563" y="2357438"/>
            <a:ext cx="1714500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d3365a70f64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6715125" y="642938"/>
            <a:ext cx="1871663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d3365a70f64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816" r="10518"/>
          <a:stretch>
            <a:fillRect/>
          </a:stretch>
        </p:blipFill>
        <p:spPr bwMode="auto">
          <a:xfrm>
            <a:off x="539750" y="4797425"/>
            <a:ext cx="160337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d3365a70f64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816" r="763"/>
          <a:stretch>
            <a:fillRect/>
          </a:stretch>
        </p:blipFill>
        <p:spPr bwMode="auto">
          <a:xfrm>
            <a:off x="642938" y="428625"/>
            <a:ext cx="1785937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d3365a70f64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902"/>
          <a:stretch>
            <a:fillRect/>
          </a:stretch>
        </p:blipFill>
        <p:spPr bwMode="auto">
          <a:xfrm>
            <a:off x="6500813" y="4500563"/>
            <a:ext cx="1798637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нежинки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0.04325 L 0.33472 -0.23983 L 0.58681 0.04325 L 0.33472 0.32678 L 0.08281 0.04325 Z " pathEditMode="relative" rAng="0" ptsTypes="FFFFF">
                                      <p:cBhvr>
                                        <p:cTn id="8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35 0.01389 C 0.02135 -0.16135 0.13003 -0.30417 0.26319 -0.30417 C 0.39722 -0.30417 0.50573 -0.16135 0.50573 0.01389 C 0.50573 0.18889 0.39687 0.33194 0.26354 0.33194 C 0.13003 0.33194 0.02135 0.18889 0.02135 0.01389 Z " pathEditMode="relative" rAng="16200000" ptsTypes="fffff">
                                      <p:cBhvr>
                                        <p:cTn id="11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" presetID="26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92 -0.36736 C 0.17621 -0.36736 0.1 -0.28727 0.1 -0.1882 C 0.1 -0.07199 0.1842 -0.0301 0.23541 -0.0125 L 0.3026 0.00578 C 0.35364 0.02407 0.43854 0.06852 0.43854 0.19977 C 0.43854 0.28426 0.3618 0.37986 0.26892 0.37986 C 0.17621 0.37986 0.1 0.28426 0.1 0.19977 C 0.1 0.06852 0.18437 0.02407 0.23541 0.00578 L 0.3026 -0.0125 C 0.35364 -0.0301 0.43854 -0.07199 0.43854 -0.1882 C 0.43854 -0.28727 0.3618 -0.36736 0.26892 -0.36736 Z " pathEditMode="relative" rAng="5400000" ptsTypes="ffFffffFfff">
                                      <p:cBhvr>
                                        <p:cTn id="14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D:\ИРИНА\КАРТИНКИ\Мои рисунки\Коллекция картинок (Microsoft)1\j0398429.wmf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0" y="5840413"/>
            <a:ext cx="9144000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0" y="1643063"/>
            <a:ext cx="91440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4800" b="1" dirty="0">
                <a:latin typeface="+mn-lt"/>
              </a:rPr>
              <a:t>снег  земля  На  пушистый  лежит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D:\ИРИНА\КАРТИНКИ\Мои рисунки\Коллекция картинок (Microsoft)1\j0398429.wmf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0" y="5840413"/>
            <a:ext cx="9144000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0" y="1643063"/>
            <a:ext cx="91440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4800" b="1" dirty="0">
                <a:latin typeface="+mn-lt"/>
              </a:rPr>
              <a:t> На земле лежит пушистый снег.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929438" y="1071563"/>
            <a:ext cx="2214562" cy="78581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м.р.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00125" y="1000125"/>
            <a:ext cx="1643063" cy="85725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ж.р.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72500" y="1785938"/>
            <a:ext cx="414338" cy="771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357438" y="1785938"/>
            <a:ext cx="414337" cy="771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одержимое 6"/>
          <p:cNvSpPr txBox="1">
            <a:spLocks/>
          </p:cNvSpPr>
          <p:nvPr/>
        </p:nvSpPr>
        <p:spPr bwMode="auto">
          <a:xfrm>
            <a:off x="0" y="285750"/>
            <a:ext cx="9429750" cy="6215063"/>
          </a:xfrm>
          <a:prstGeom prst="irregularSeal2">
            <a:avLst/>
          </a:prstGeom>
          <a:solidFill>
            <a:srgbClr val="FFFFFF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800" b="1" i="1" dirty="0">
                <a:solidFill>
                  <a:srgbClr val="005024"/>
                </a:solidFill>
              </a:rPr>
              <a:t>Вы меня радуете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1" grpId="0"/>
      <p:bldP spid="8" grpId="0" animBg="1"/>
      <p:bldP spid="10" grpId="0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D:\ИРИНА\1) ШКОЛА №2 г Советский\материал на конкурс\Новая папка\анимашки\bg_01.jpg"/>
          <p:cNvPicPr>
            <a:picLocks noChangeAspect="1" noChangeArrowheads="1"/>
          </p:cNvPicPr>
          <p:nvPr/>
        </p:nvPicPr>
        <p:blipFill>
          <a:blip r:embed="rId2"/>
          <a:srcRect l="5000" t="5000" r="5000" b="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000125"/>
            <a:ext cx="8001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ea typeface="Kozuka Mincho Pro EL" pitchFamily="18" charset="-128"/>
              </a:rPr>
              <a:t>ВЕЛИКИЙ       УСТЮГ</a:t>
            </a:r>
            <a:endParaRPr lang="ru-RU" sz="6000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  <a:ea typeface="Kozuka Mincho Pro EL" pitchFamily="18" charset="-128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285875" y="2143125"/>
            <a:ext cx="67865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ea typeface="Kozuka Mincho Pro EL" pitchFamily="18" charset="-128"/>
                <a:cs typeface="+mj-cs"/>
              </a:rPr>
              <a:t>Добро пожаловать!!!</a:t>
            </a:r>
          </a:p>
        </p:txBody>
      </p:sp>
      <p:pic>
        <p:nvPicPr>
          <p:cNvPr id="26629" name="Picture 5" descr="D:\ИРИНА\1) ШКОЛА №2 г Советский\материал на конкурс\Новая папка\анимашки\1.jpg"/>
          <p:cNvPicPr>
            <a:picLocks noChangeAspect="1" noChangeArrowheads="1"/>
          </p:cNvPicPr>
          <p:nvPr/>
        </p:nvPicPr>
        <p:blipFill>
          <a:blip r:embed="rId3"/>
          <a:srcRect l="47043" t="13979" b="42281"/>
          <a:stretch>
            <a:fillRect/>
          </a:stretch>
        </p:blipFill>
        <p:spPr bwMode="auto">
          <a:xfrm>
            <a:off x="1714480" y="3214686"/>
            <a:ext cx="592935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3" descr="D:\ИРИНА\КАРТИНКИ\Мои рисунки\Коллекция картинок (Microsoft)1\j0398429.wmf"/>
          <p:cNvPicPr>
            <a:picLocks noChangeAspect="1" noChangeArrowheads="1"/>
          </p:cNvPicPr>
          <p:nvPr/>
        </p:nvPicPr>
        <p:blipFill>
          <a:blip r:embed="rId4">
            <a:lum bright="10000" contrast="40000"/>
          </a:blip>
          <a:srcRect/>
          <a:stretch>
            <a:fillRect/>
          </a:stretch>
        </p:blipFill>
        <p:spPr bwMode="auto">
          <a:xfrm>
            <a:off x="0" y="5840413"/>
            <a:ext cx="9144000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5"/>
          <p:cNvSpPr>
            <a:spLocks noChangeArrowheads="1" noChangeShapeType="1" noTextEdit="1"/>
          </p:cNvSpPr>
          <p:nvPr/>
        </p:nvSpPr>
        <p:spPr bwMode="auto">
          <a:xfrm>
            <a:off x="1476375" y="188913"/>
            <a:ext cx="5400675" cy="12239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ИТОГИ  УРОКА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214313" y="1801813"/>
            <a:ext cx="6929437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8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Сегодня на уроке: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  узнал …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6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  научился …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Мне  понравилось …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 бы хотел …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Знания мне пригодятся…</a:t>
            </a:r>
          </a:p>
        </p:txBody>
      </p:sp>
      <p:pic>
        <p:nvPicPr>
          <p:cNvPr id="16388" name="Picture 4" descr="D:\ИРИНА\1) ШКОЛА №2 г Советский\материал на конкурс\Новая папка\анимашки\3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2214563"/>
            <a:ext cx="321468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25B14-3FDA-4447-BF1D-49EA3C0EF6F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428625" y="928688"/>
            <a:ext cx="8358188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1- обязательный минимум </a:t>
            </a:r>
            <a:r>
              <a:rPr lang="ru-RU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абсолютно понятно и посильно всем (Упражнение из учебника)</a:t>
            </a:r>
          </a:p>
          <a:p>
            <a:pPr eaLnBrk="0" hangingPunct="0"/>
            <a:endParaRPr lang="ru-RU" sz="2800" b="1" i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800" b="1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 – тренировочный </a:t>
            </a:r>
            <a:r>
              <a:rPr lang="ru-RU" sz="28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– для учеников, желающих хорошо знать предмет и без особых трудностей осваивать программу (составить опорный конспект)</a:t>
            </a:r>
          </a:p>
          <a:p>
            <a:pPr eaLnBrk="0" hangingPunct="0"/>
            <a:endParaRPr lang="ru-RU" sz="2800" b="1" i="1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800" b="1" i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3 – творческие задания </a:t>
            </a:r>
            <a:r>
              <a:rPr lang="ru-RU" sz="28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– выполняется на добровольных началах, стимулируется высокой оценкой, освобождает от выполнения заданий 1 и 2 уровней.(подготовить задания для следующего урока) 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785813" y="285750"/>
            <a:ext cx="79295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>
            <a:normAutofit/>
          </a:bodyPr>
          <a:lstStyle/>
          <a:p>
            <a:pPr marL="27432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ДОМАШНЕЕ ЗАДАНИЕ. </a:t>
            </a:r>
            <a:r>
              <a:rPr lang="ru-RU" sz="4800" b="1" i="1" dirty="0">
                <a:solidFill>
                  <a:schemeClr val="tx2">
                    <a:shade val="30000"/>
                    <a:satMod val="150000"/>
                  </a:schemeClr>
                </a:solidFill>
                <a:latin typeface="Monotype Corsiva" pitchFamily="66" charset="0"/>
              </a:rPr>
              <a:t>  </a:t>
            </a:r>
            <a:endParaRPr lang="ru-RU" sz="4800" i="1" dirty="0">
              <a:solidFill>
                <a:schemeClr val="tx2">
                  <a:shade val="30000"/>
                  <a:satMod val="150000"/>
                </a:schemeClr>
              </a:solidFill>
              <a:latin typeface="Monotype Corsiva" pitchFamily="66" charset="0"/>
            </a:endParaRPr>
          </a:p>
          <a:p>
            <a:pPr marL="27432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200" i="1" dirty="0">
              <a:solidFill>
                <a:schemeClr val="tx2">
                  <a:shade val="30000"/>
                  <a:satMod val="1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D:\ИРИНА\КАРТИНКИ\Мои рисунки\Коллекция картинок (Microsoft)1\j0398429.wmf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0" y="5840413"/>
            <a:ext cx="9144000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D:\ИРИНА\1) ШКОЛА №2 г Советский\материал на конкурс\Новая папка\анимашки\star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88"/>
            <a:ext cx="2676525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D:\ИРИНА\1) ШКОЛА №2 г Советский\материал на конкурс\Новая папка\анимашки\star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0938" y="4071938"/>
            <a:ext cx="2913062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D:\ИРИНА\1) ШКОЛА №2 г Советский\материал на конкурс\Новая папка\анимашки\star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9038" y="1357313"/>
            <a:ext cx="1604962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 descr="D:\ИРИНА\1) ШКОЛА №2 г Советский\материал на конкурс\Новая папка\анимашки\star1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0"/>
            <a:ext cx="14382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 descr="D:\ИРИНА\1) ШКОЛА №2 г Советский\материал на конкурс\Новая папка\анимашки\star1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0"/>
            <a:ext cx="2319338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7" descr="D:\ИРИНА\1) ШКОЛА №2 г Советский\материал на конкурс\Новая папка\анимашки\star2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38" y="0"/>
            <a:ext cx="1652587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Заголовок 1"/>
          <p:cNvSpPr>
            <a:spLocks noGrp="1"/>
          </p:cNvSpPr>
          <p:nvPr>
            <p:ph type="title"/>
          </p:nvPr>
        </p:nvSpPr>
        <p:spPr>
          <a:xfrm>
            <a:off x="1143000" y="1928813"/>
            <a:ext cx="7500938" cy="2786062"/>
          </a:xfrm>
        </p:spPr>
        <p:txBody>
          <a:bodyPr/>
          <a:lstStyle/>
          <a:p>
            <a:r>
              <a:rPr lang="ru-RU" sz="6000" smtClean="0">
                <a:latin typeface="Monotype Corsiva" pitchFamily="66" charset="0"/>
              </a:rPr>
              <a:t>С  НАСТУПАЮЩИМ </a:t>
            </a:r>
            <a:br>
              <a:rPr lang="ru-RU" sz="6000" smtClean="0">
                <a:latin typeface="Monotype Corsiva" pitchFamily="66" charset="0"/>
              </a:rPr>
            </a:br>
            <a:r>
              <a:rPr lang="ru-RU" sz="6000" smtClean="0">
                <a:latin typeface="Monotype Corsiva" pitchFamily="66" charset="0"/>
              </a:rPr>
              <a:t>НОВЫМ ГОДОМ, </a:t>
            </a:r>
            <a:br>
              <a:rPr lang="ru-RU" sz="6000" smtClean="0">
                <a:latin typeface="Monotype Corsiva" pitchFamily="66" charset="0"/>
              </a:rPr>
            </a:br>
            <a:r>
              <a:rPr lang="ru-RU" sz="6000" smtClean="0">
                <a:latin typeface="Monotype Corsiva" pitchFamily="66" charset="0"/>
              </a:rPr>
              <a:t>ДРУЗЬЯ!!!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ИРИНА\1) ШКОЛА №2 г Советский\материал на конкурс\Новая папка\анимашки\Рождество.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5413"/>
            <a:ext cx="8643938" cy="651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ИРИНА\КАРТИНКИ\Мои рисунки\Коллекция картинок (Microsoft)1\j0398429.wmf"/>
          <p:cNvPicPr>
            <a:picLocks noChangeAspect="1" noChangeArrowheads="1"/>
          </p:cNvPicPr>
          <p:nvPr/>
        </p:nvPicPr>
        <p:blipFill>
          <a:blip r:embed="rId3">
            <a:lum bright="10000" contrast="40000"/>
          </a:blip>
          <a:srcRect/>
          <a:stretch>
            <a:fillRect/>
          </a:stretch>
        </p:blipFill>
        <p:spPr bwMode="auto">
          <a:xfrm>
            <a:off x="0" y="5840413"/>
            <a:ext cx="9144000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ea typeface="Kozuka Mincho Pro EL" pitchFamily="18" charset="-128"/>
              </a:rPr>
              <a:t>ВЕЛИКИЙ       УСТЮГ</a:t>
            </a:r>
            <a:endParaRPr lang="ru-RU" sz="6000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  <a:ea typeface="Kozuka Mincho Pro EL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63" y="4643438"/>
            <a:ext cx="3300412" cy="1143000"/>
          </a:xfrm>
        </p:spPr>
        <p:txBody>
          <a:bodyPr/>
          <a:lstStyle/>
          <a:p>
            <a:pPr eaLnBrk="1" hangingPunct="1"/>
            <a:r>
              <a:rPr lang="ru-RU" smtClean="0"/>
              <a:t>дней</a:t>
            </a:r>
          </a:p>
        </p:txBody>
      </p:sp>
      <p:pic>
        <p:nvPicPr>
          <p:cNvPr id="4099" name="Picture 3" descr="D:\ИРИНА\КАРТИНКИ\Мои рисунки\Коллекция картинок (Microsoft)1\j0398429.wmf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0" y="5840413"/>
            <a:ext cx="9144000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D:\ИРИНА\1) ШКОЛА №2 г Советский\материал на конкурс\Новая папка\e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1571625"/>
            <a:ext cx="12858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D:\ИРИНА\1) ШКОЛА №2 г Советский\материал на конкурс\Новая папка\e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571625"/>
            <a:ext cx="12858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До Нового года осталось…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D:\ИРИНА\КАРТИНКИ\Мои рисунки\Коллекция картинок (Microsoft)1\j0398429.wmf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0" y="5840413"/>
            <a:ext cx="9144000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D:\ИРИНА\КАРТИНКИ\Мои рисунки\Коллекция картинок (Microsoft)1\j0398429.wmf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D:\ИРИНА\1) ШКОЛА №2 г Советский\материал на конкурс\Новая папка\анимашки\Рождество.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3027" y="285728"/>
            <a:ext cx="3220973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3" descr="D:\ИРИНА\КАРТИНКИ\Мои рисунки\Коллекция картинок (Microsoft)1\j0398429.wmf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 l="37502"/>
          <a:stretch>
            <a:fillRect/>
          </a:stretch>
        </p:blipFill>
        <p:spPr bwMode="auto">
          <a:xfrm>
            <a:off x="285750" y="1143000"/>
            <a:ext cx="57150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3" descr="D:\ИРИНА\КАРТИНКИ\Мои рисунки\Коллекция картинок (Microsoft)1\j0398429.wmf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 l="37502" r="16406"/>
          <a:stretch>
            <a:fillRect/>
          </a:stretch>
        </p:blipFill>
        <p:spPr bwMode="auto">
          <a:xfrm>
            <a:off x="1785938" y="4572000"/>
            <a:ext cx="4214812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D:\ИРИНА\1) ШКОЛА №2 г Советский\материал на конкурс\Новая папка\анимашки\ar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488310">
            <a:off x="4078288" y="3214688"/>
            <a:ext cx="2463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4" descr="D:\ИРИНА\1) ШКОЛА №2 г Советский\материал на конкурс\Новая папка\анимашки\ar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663900">
            <a:off x="6338888" y="2630488"/>
            <a:ext cx="2463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6" descr="d3365a70f64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220" b="1892"/>
          <a:stretch>
            <a:fillRect/>
          </a:stretch>
        </p:blipFill>
        <p:spPr bwMode="auto">
          <a:xfrm>
            <a:off x="571500" y="4500563"/>
            <a:ext cx="1296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26" descr="d3365a70f64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220" b="1892"/>
          <a:stretch>
            <a:fillRect/>
          </a:stretch>
        </p:blipFill>
        <p:spPr bwMode="auto">
          <a:xfrm>
            <a:off x="3214688" y="2000250"/>
            <a:ext cx="12969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4" descr="D:\ИРИНА\1) ШКОЛА №2 г Советский\материал на конкурс\Новая папка\анимашки\ar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706577">
            <a:off x="1343025" y="3097213"/>
            <a:ext cx="2463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26" descr="d3365a70f64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220" b="1892"/>
          <a:stretch>
            <a:fillRect/>
          </a:stretch>
        </p:blipFill>
        <p:spPr bwMode="auto">
          <a:xfrm>
            <a:off x="6072188" y="4643438"/>
            <a:ext cx="12969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3440113"/>
          </a:xfrm>
        </p:spPr>
        <p:txBody>
          <a:bodyPr/>
          <a:lstStyle/>
          <a:p>
            <a:pPr eaLnBrk="1" hangingPunct="1"/>
            <a:r>
              <a:rPr lang="ru-RU" sz="5400" smtClean="0"/>
              <a:t>русский   одиннадцать хозяин   хозяйка    праздничный   хозяйство</a:t>
            </a:r>
          </a:p>
        </p:txBody>
      </p:sp>
      <p:pic>
        <p:nvPicPr>
          <p:cNvPr id="6147" name="Picture 3" descr="D:\ИРИНА\КАРТИНКИ\Мои рисунки\Коллекция картинок (Microsoft)1\j0398429.wmf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0" y="5840413"/>
            <a:ext cx="9144000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D:\ИРИНА\КАРТИНКИ\Мои рисунки\Коллекция картинок (Microsoft)1\j0398429.wmf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0" y="5840413"/>
            <a:ext cx="9144000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857375"/>
            <a:ext cx="9144000" cy="135731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>
                <a:latin typeface="+mj-lt"/>
                <a:ea typeface="+mj-ea"/>
                <a:cs typeface="+mj-cs"/>
              </a:rPr>
              <a:t>хозяин     хозяйка     хозяйство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7188" y="928688"/>
            <a:ext cx="2214562" cy="135731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i="1" dirty="0">
                <a:latin typeface="+mj-lt"/>
                <a:ea typeface="+mj-ea"/>
                <a:cs typeface="+mj-cs"/>
              </a:rPr>
              <a:t>м.р.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143250" y="1000125"/>
            <a:ext cx="2214563" cy="135731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i="1" dirty="0">
                <a:latin typeface="+mj-lt"/>
                <a:ea typeface="+mj-ea"/>
                <a:cs typeface="+mj-cs"/>
              </a:rPr>
              <a:t>ж.р.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43625" y="1071563"/>
            <a:ext cx="2214563" cy="135731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i="1" dirty="0">
                <a:latin typeface="+mj-lt"/>
                <a:ea typeface="+mj-ea"/>
                <a:cs typeface="+mj-cs"/>
              </a:rPr>
              <a:t>с.р.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625" y="214313"/>
            <a:ext cx="8501063" cy="10715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i="1" dirty="0">
                <a:solidFill>
                  <a:srgbClr val="00FF00"/>
                </a:solidFill>
                <a:latin typeface="+mj-lt"/>
                <a:ea typeface="+mj-ea"/>
                <a:cs typeface="+mj-cs"/>
              </a:rPr>
              <a:t>Род имен существительных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2214563"/>
            <a:ext cx="414338" cy="771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929188" y="2214563"/>
            <a:ext cx="414337" cy="771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501063" y="2214563"/>
            <a:ext cx="414337" cy="771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ятно 2 13"/>
          <p:cNvSpPr/>
          <p:nvPr/>
        </p:nvSpPr>
        <p:spPr>
          <a:xfrm>
            <a:off x="285750" y="357188"/>
            <a:ext cx="8858250" cy="57150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i="1" dirty="0">
                <a:solidFill>
                  <a:schemeClr val="tx1"/>
                </a:solidFill>
              </a:rPr>
              <a:t>МОЛОДЦЫ!!!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  <p:bldP spid="8" grpId="0"/>
      <p:bldP spid="11" grpId="0" animBg="1"/>
      <p:bldP spid="12" grpId="0" animBg="1"/>
      <p:bldP spid="13" grpId="0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9" descr="7028_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14578"/>
          <a:stretch>
            <a:fillRect/>
          </a:stretch>
        </p:blipFill>
        <p:spPr bwMode="auto">
          <a:xfrm>
            <a:off x="1476375" y="-171450"/>
            <a:ext cx="5903913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blogentry-14-119733486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8242">
            <a:off x="2670175" y="2857500"/>
            <a:ext cx="1084263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1321_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1996124">
            <a:off x="4932363" y="3284538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95" r="14795" b="17876"/>
          <a:stretch>
            <a:fillRect/>
          </a:stretch>
        </p:blipFill>
        <p:spPr bwMode="auto">
          <a:xfrm>
            <a:off x="4787900" y="1628775"/>
            <a:ext cx="9588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DSC0275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4263" y="1412875"/>
            <a:ext cx="96202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ball_s"/>
          <p:cNvPicPr>
            <a:picLocks noChangeAspect="1" noChangeArrowheads="1"/>
          </p:cNvPicPr>
          <p:nvPr/>
        </p:nvPicPr>
        <p:blipFill>
          <a:blip r:embed="rId8">
            <a:lum bright="-12000"/>
          </a:blip>
          <a:srcRect/>
          <a:stretch>
            <a:fillRect/>
          </a:stretch>
        </p:blipFill>
        <p:spPr bwMode="auto">
          <a:xfrm>
            <a:off x="3851275" y="2852738"/>
            <a:ext cx="1096963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DSC0275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43908">
            <a:off x="3132138" y="4581525"/>
            <a:ext cx="126365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95" r="14795" b="17876"/>
          <a:stretch>
            <a:fillRect/>
          </a:stretch>
        </p:blipFill>
        <p:spPr bwMode="auto">
          <a:xfrm rot="2536906">
            <a:off x="4859338" y="4581525"/>
            <a:ext cx="1376362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blogentry-14-119733486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0394">
            <a:off x="4284663" y="260350"/>
            <a:ext cx="712787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Rectangle 22"/>
          <p:cNvSpPr>
            <a:spLocks noChangeArrowheads="1"/>
          </p:cNvSpPr>
          <p:nvPr/>
        </p:nvSpPr>
        <p:spPr bwMode="auto">
          <a:xfrm>
            <a:off x="4787900" y="188913"/>
            <a:ext cx="33131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67" name="Picture 23" descr="d3365a70f64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6372225" y="260350"/>
            <a:ext cx="9366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4" descr="d3365a70f64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539750" y="4005263"/>
            <a:ext cx="9366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5" descr="d3365a70f64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515"/>
          <a:stretch>
            <a:fillRect/>
          </a:stretch>
        </p:blipFill>
        <p:spPr bwMode="auto">
          <a:xfrm>
            <a:off x="7572375" y="2500313"/>
            <a:ext cx="1223963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Picture 26" descr="d3365a70f64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220" b="1892"/>
          <a:stretch>
            <a:fillRect/>
          </a:stretch>
        </p:blipFill>
        <p:spPr bwMode="auto">
          <a:xfrm>
            <a:off x="785813" y="857250"/>
            <a:ext cx="12969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Picture 27" descr="d3365a70f64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243"/>
          <a:stretch>
            <a:fillRect/>
          </a:stretch>
        </p:blipFill>
        <p:spPr bwMode="auto">
          <a:xfrm>
            <a:off x="7524750" y="5445125"/>
            <a:ext cx="9350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6" name="Picture 3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 - мален.ёлочке.wav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0"/>
                            </p:stCondLst>
                            <p:childTnLst>
                              <p:par>
                                <p:cTn id="6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000"/>
                            </p:stCondLst>
                            <p:childTnLst>
                              <p:par>
                                <p:cTn id="67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78 -0.24907 C 0.01354 -0.24907 0.08472 -0.15787 0.08472 -0.0456 C 0.08472 0.06644 0.01354 0.15787 -0.07378 0.15787 C -0.16111 0.15787 -0.23212 0.06644 -0.23212 -0.0456 C -0.23212 -0.15787 -0.16111 -0.24907 -0.07378 -0.24907 Z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000"/>
                            </p:stCondLst>
                            <p:childTnLst>
                              <p:par>
                                <p:cTn id="70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31 -0.11713 C 0.12899 -0.11713 0.19704 -0.02986 0.19704 0.07778 C 0.19704 0.18542 0.12899 0.27292 0.04531 0.27292 C -0.03837 0.27292 -0.10625 0.18542 -0.10625 0.07778 C -0.10625 -0.02986 -0.03837 -0.11713 0.04531 -0.11713 Z " pathEditMode="relative" rAng="0" ptsTypes="fffff">
                                      <p:cBhvr>
                                        <p:cTn id="71" dur="2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3000"/>
                            </p:stCondLst>
                            <p:childTnLst>
                              <p:par>
                                <p:cTn id="73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7000"/>
                            </p:stCondLst>
                            <p:childTnLst>
                              <p:par>
                                <p:cTn id="77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1000"/>
                            </p:stCondLst>
                            <p:childTnLst>
                              <p:par>
                                <p:cTn id="8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7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D:\ИРИНА\КАРТИНКИ\Мои рисунки\Коллекция картинок (Microsoft)1\j0398429.wmf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0" y="5840413"/>
            <a:ext cx="9144000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D:\ИРИНА\КАРТИНКИ\Мои рисунки\Коллекция картинок (Microsoft)1\j0398429.wmf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D:\ИРИНА\1) ШКОЛА №2 г Советский\материал на конкурс\Новая папка\анимашки\Рождество.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3027" y="285728"/>
            <a:ext cx="3220973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3" descr="D:\ИРИНА\КАРТИНКИ\Мои рисунки\Коллекция картинок (Microsoft)1\j0398429.wmf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 l="37502"/>
          <a:stretch>
            <a:fillRect/>
          </a:stretch>
        </p:blipFill>
        <p:spPr bwMode="auto">
          <a:xfrm>
            <a:off x="285750" y="1143000"/>
            <a:ext cx="57150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" descr="D:\ИРИНА\КАРТИНКИ\Мои рисунки\Коллекция картинок (Microsoft)1\j0398429.wmf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 l="37502" r="16406"/>
          <a:stretch>
            <a:fillRect/>
          </a:stretch>
        </p:blipFill>
        <p:spPr bwMode="auto">
          <a:xfrm>
            <a:off x="1785938" y="4572000"/>
            <a:ext cx="4214812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" descr="D:\ИРИНА\1) ШКОЛА №2 г Советский\материал на конкурс\Новая папка\анимашки\ar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488310">
            <a:off x="4078288" y="3214688"/>
            <a:ext cx="2463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4" descr="D:\ИРИНА\1) ШКОЛА №2 г Советский\материал на конкурс\Новая папка\анимашки\ar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663900">
            <a:off x="6338888" y="2630488"/>
            <a:ext cx="2463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26" descr="d3365a70f64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220" b="1892"/>
          <a:stretch>
            <a:fillRect/>
          </a:stretch>
        </p:blipFill>
        <p:spPr bwMode="auto">
          <a:xfrm>
            <a:off x="571500" y="4500563"/>
            <a:ext cx="1296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6" descr="d3365a70f64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220" b="1892"/>
          <a:stretch>
            <a:fillRect/>
          </a:stretch>
        </p:blipFill>
        <p:spPr bwMode="auto">
          <a:xfrm>
            <a:off x="3214688" y="2000250"/>
            <a:ext cx="12969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26" descr="d3365a70f64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220" b="1892"/>
          <a:stretch>
            <a:fillRect/>
          </a:stretch>
        </p:blipFill>
        <p:spPr bwMode="auto">
          <a:xfrm>
            <a:off x="6072188" y="4643438"/>
            <a:ext cx="12969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право 12"/>
          <p:cNvSpPr/>
          <p:nvPr/>
        </p:nvSpPr>
        <p:spPr>
          <a:xfrm rot="18846960">
            <a:off x="1616870" y="3396456"/>
            <a:ext cx="1789112" cy="682625"/>
          </a:xfrm>
          <a:prstGeom prst="rightArrow">
            <a:avLst>
              <a:gd name="adj1" fmla="val 23621"/>
              <a:gd name="adj2" fmla="val 171450"/>
            </a:avLst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D:\ИРИНА\КАРТИНКИ\Мои рисунки\Коллекция картинок (Microsoft)1\j0398429.wmf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0" y="5840413"/>
            <a:ext cx="9144000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857375"/>
            <a:ext cx="9144000" cy="135731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>
                <a:latin typeface="+mj-lt"/>
                <a:ea typeface="+mj-ea"/>
                <a:cs typeface="+mj-cs"/>
              </a:rPr>
              <a:t>хозяин     хозяйка     хозяйство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7188" y="928688"/>
            <a:ext cx="2214562" cy="135731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i="1" dirty="0">
                <a:latin typeface="+mj-lt"/>
                <a:ea typeface="+mj-ea"/>
                <a:cs typeface="+mj-cs"/>
              </a:rPr>
              <a:t>м.р.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143250" y="1000125"/>
            <a:ext cx="2214563" cy="135731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i="1" dirty="0">
                <a:latin typeface="+mj-lt"/>
                <a:ea typeface="+mj-ea"/>
                <a:cs typeface="+mj-cs"/>
              </a:rPr>
              <a:t>ж.р.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43625" y="1071563"/>
            <a:ext cx="2214563" cy="135731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i="1" dirty="0">
                <a:latin typeface="+mj-lt"/>
                <a:ea typeface="+mj-ea"/>
                <a:cs typeface="+mj-cs"/>
              </a:rPr>
              <a:t>с.р.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2214563"/>
            <a:ext cx="414338" cy="771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929188" y="2214563"/>
            <a:ext cx="414337" cy="771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501063" y="2214563"/>
            <a:ext cx="414337" cy="771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2857500"/>
            <a:ext cx="9144000" cy="12144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>
                <a:latin typeface="+mj-lt"/>
                <a:ea typeface="+mj-ea"/>
                <a:cs typeface="+mj-cs"/>
              </a:rPr>
              <a:t>кот            кошка        молоко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3786188"/>
            <a:ext cx="8715375" cy="121443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>
                <a:latin typeface="+mj-lt"/>
                <a:ea typeface="+mj-ea"/>
                <a:cs typeface="+mj-cs"/>
              </a:rPr>
              <a:t>петух        курица        пшено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643063" y="3071813"/>
            <a:ext cx="414337" cy="771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000250" y="4000500"/>
            <a:ext cx="414338" cy="771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215313" y="3143250"/>
            <a:ext cx="414337" cy="771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857750" y="4071938"/>
            <a:ext cx="414338" cy="771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86313" y="3143250"/>
            <a:ext cx="414337" cy="771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001000" y="4071938"/>
            <a:ext cx="414338" cy="771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ятно 2 21"/>
          <p:cNvSpPr/>
          <p:nvPr/>
        </p:nvSpPr>
        <p:spPr>
          <a:xfrm>
            <a:off x="214313" y="357188"/>
            <a:ext cx="8929687" cy="5500687"/>
          </a:xfrm>
          <a:prstGeom prst="irregularSeal2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i="1" dirty="0">
                <a:solidFill>
                  <a:schemeClr val="bg2">
                    <a:lumMod val="50000"/>
                  </a:schemeClr>
                </a:solidFill>
              </a:rPr>
              <a:t>Так держать!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428625" y="214313"/>
            <a:ext cx="8501063" cy="10715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i="1" dirty="0">
                <a:solidFill>
                  <a:srgbClr val="00FF00"/>
                </a:solidFill>
                <a:latin typeface="+mj-lt"/>
                <a:ea typeface="+mj-ea"/>
                <a:cs typeface="+mj-cs"/>
              </a:rPr>
              <a:t>Род имен существительных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9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1132</TotalTime>
  <Words>181</Words>
  <PresentationFormat>Экран (4:3)</PresentationFormat>
  <Paragraphs>44</Paragraphs>
  <Slides>17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Monotype Corsiva</vt:lpstr>
      <vt:lpstr>Kozuka Mincho Pro EL</vt:lpstr>
      <vt:lpstr>Wingdings</vt:lpstr>
      <vt:lpstr>Times New Roman</vt:lpstr>
      <vt:lpstr>Wingdings 2</vt:lpstr>
      <vt:lpstr>Тема Office</vt:lpstr>
      <vt:lpstr>20 декабря 1699 год</vt:lpstr>
      <vt:lpstr>ВЕЛИКИЙ       УСТЮГ</vt:lpstr>
      <vt:lpstr>дней</vt:lpstr>
      <vt:lpstr>Слайд 4</vt:lpstr>
      <vt:lpstr>русский   одиннадцать хозяин   хозяйка    праздничный   хозяйство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ВЕЛИКИЙ       УСТЮГ</vt:lpstr>
      <vt:lpstr>Слайд 15</vt:lpstr>
      <vt:lpstr>Слайд 16</vt:lpstr>
      <vt:lpstr>С  НАСТУПАЮЩИМ  НОВЫМ ГОДОМ,  ДРУЗЬЯ!!!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92</cp:revision>
  <dcterms:modified xsi:type="dcterms:W3CDTF">2012-04-20T10:48:16Z</dcterms:modified>
</cp:coreProperties>
</file>