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sldIdLst>
    <p:sldId id="256" r:id="rId2"/>
    <p:sldId id="276" r:id="rId3"/>
    <p:sldId id="277" r:id="rId4"/>
    <p:sldId id="275" r:id="rId5"/>
    <p:sldId id="257" r:id="rId6"/>
    <p:sldId id="271" r:id="rId7"/>
    <p:sldId id="258" r:id="rId8"/>
    <p:sldId id="259" r:id="rId9"/>
    <p:sldId id="260" r:id="rId10"/>
    <p:sldId id="261" r:id="rId11"/>
    <p:sldId id="262" r:id="rId12"/>
    <p:sldId id="263" r:id="rId13"/>
    <p:sldId id="272" r:id="rId14"/>
    <p:sldId id="273" r:id="rId15"/>
    <p:sldId id="269" r:id="rId16"/>
    <p:sldId id="279" r:id="rId17"/>
    <p:sldId id="267" r:id="rId18"/>
    <p:sldId id="280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CC00"/>
    <a:srgbClr val="A5002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6597EBC-4E4B-4C92-97FA-8251A22E671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9AD5DA-0158-44A1-B1E7-09DA5813280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620E23-0DC5-4C86-A84D-C18AB08BD76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2BAADA-3A2C-4904-B705-B8C25B5883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8F918B7F-61AD-4D79-A76F-21F95E93F95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4A93DE-FA56-4DEB-861F-203193B5B18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76E136-C84D-4D30-8817-041D9E02861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D696E6-D16B-4346-9A26-D20BD41B5BF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1BA171-7790-40DD-BEDE-2F0881BF6DA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EBB398-42E6-4602-B493-83C9D8409AD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ADBF154C-614A-4DC8-BFAA-1B043A829EB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757C80B-9DCD-4413-B33F-7DC254BDC58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3D9A064-C09F-4F3E-9B36-85FB8D5AEE0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gif"/><Relationship Id="rId4" Type="http://schemas.openxmlformats.org/officeDocument/2006/relationships/image" Target="../media/image15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404665"/>
            <a:ext cx="8064500" cy="2424260"/>
          </a:xfrm>
        </p:spPr>
        <p:txBody>
          <a:bodyPr/>
          <a:lstStyle/>
          <a:p>
            <a:r>
              <a:rPr lang="ru-RU" sz="2000" b="1" dirty="0">
                <a:solidFill>
                  <a:srgbClr val="FFFFCC"/>
                </a:solidFill>
                <a:latin typeface="Arial Unicode MS"/>
              </a:rPr>
              <a:t>ГБОУ Кадетская школа</a:t>
            </a:r>
            <a:br>
              <a:rPr lang="ru-RU" sz="2000" b="1" dirty="0">
                <a:solidFill>
                  <a:srgbClr val="FFFFCC"/>
                </a:solidFill>
                <a:latin typeface="Arial Unicode MS"/>
              </a:rPr>
            </a:br>
            <a:r>
              <a:rPr lang="ru-RU" sz="2000" b="1" dirty="0">
                <a:solidFill>
                  <a:srgbClr val="FFFFCC"/>
                </a:solidFill>
                <a:latin typeface="Arial Unicode MS"/>
              </a:rPr>
              <a:t>Пушкинского района</a:t>
            </a:r>
            <a:br>
              <a:rPr lang="ru-RU" sz="2000" b="1" dirty="0">
                <a:solidFill>
                  <a:srgbClr val="FFFFCC"/>
                </a:solidFill>
                <a:latin typeface="Arial Unicode MS"/>
              </a:rPr>
            </a:br>
            <a:r>
              <a:rPr lang="ru-RU" sz="2000" b="1" dirty="0" smtClean="0">
                <a:solidFill>
                  <a:srgbClr val="FFFFCC"/>
                </a:solidFill>
                <a:latin typeface="Arial Unicode MS"/>
              </a:rPr>
              <a:t>Санкт-Петербурга</a:t>
            </a:r>
            <a:r>
              <a:rPr lang="ru-RU" sz="2000" dirty="0">
                <a:solidFill>
                  <a:srgbClr val="FFFFCC"/>
                </a:solidFill>
              </a:rPr>
              <a:t/>
            </a:r>
            <a:br>
              <a:rPr lang="ru-RU" sz="2000" dirty="0">
                <a:solidFill>
                  <a:srgbClr val="FFFFCC"/>
                </a:solidFill>
              </a:rPr>
            </a:br>
            <a:r>
              <a:rPr lang="ru-RU" sz="40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Порядок неполной разборки и сборки автомата</a:t>
            </a:r>
            <a:r>
              <a:rPr lang="en-US" sz="40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sz="40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АК-74.  </a:t>
            </a:r>
          </a:p>
        </p:txBody>
      </p:sp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684213" y="4509120"/>
            <a:ext cx="7842250" cy="204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endParaRPr lang="ru-RU" sz="2000" dirty="0" smtClean="0">
              <a:solidFill>
                <a:srgbClr val="A5002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ru-RU" sz="2000" dirty="0" smtClean="0">
                <a:solidFill>
                  <a:srgbClr val="FFFFCC"/>
                </a:solidFill>
              </a:rPr>
              <a:t>Выполнил</a:t>
            </a:r>
            <a:r>
              <a:rPr lang="ru-RU" sz="2000" dirty="0">
                <a:solidFill>
                  <a:srgbClr val="FFFFCC"/>
                </a:solidFill>
              </a:rPr>
              <a:t>: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ru-RU" sz="2000" dirty="0">
                <a:solidFill>
                  <a:srgbClr val="FFFFCC"/>
                </a:solidFill>
              </a:rPr>
              <a:t>Воспитатель ГПД </a:t>
            </a:r>
            <a:r>
              <a:rPr lang="ru-RU" sz="2000" dirty="0" smtClean="0">
                <a:solidFill>
                  <a:srgbClr val="FFFFCC"/>
                </a:solidFill>
              </a:rPr>
              <a:t>Гордеев О.В</a:t>
            </a:r>
            <a:r>
              <a:rPr lang="ru-RU" sz="2000" dirty="0" smtClean="0">
                <a:solidFill>
                  <a:srgbClr val="FFFFCC"/>
                </a:solidFill>
              </a:rPr>
              <a:t>.</a:t>
            </a:r>
            <a:endParaRPr lang="ru-RU" sz="2000" dirty="0">
              <a:solidFill>
                <a:srgbClr val="FFFFCC"/>
              </a:solidFill>
            </a:endParaRPr>
          </a:p>
          <a:p>
            <a:pPr marL="342900" indent="-342900" algn="ctr">
              <a:spcBef>
                <a:spcPct val="20000"/>
              </a:spcBef>
              <a:defRPr/>
            </a:pPr>
            <a:endParaRPr lang="ru-RU" sz="2000" dirty="0" smtClean="0">
              <a:solidFill>
                <a:srgbClr val="FFFFCC"/>
              </a:solidFill>
            </a:endParaRP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ru-RU" sz="2000" dirty="0" smtClean="0">
                <a:solidFill>
                  <a:srgbClr val="FFFFCC"/>
                </a:solidFill>
              </a:rPr>
              <a:t> </a:t>
            </a:r>
            <a:r>
              <a:rPr lang="ru-RU" sz="2000" dirty="0">
                <a:solidFill>
                  <a:srgbClr val="FFFFCC"/>
                </a:solidFill>
              </a:rPr>
              <a:t>г. Павловск</a:t>
            </a:r>
          </a:p>
        </p:txBody>
      </p:sp>
      <p:sp>
        <p:nvSpPr>
          <p:cNvPr id="2052" name="Rectangle 14"/>
          <p:cNvSpPr>
            <a:spLocks noChangeArrowheads="1"/>
          </p:cNvSpPr>
          <p:nvPr/>
        </p:nvSpPr>
        <p:spPr bwMode="auto">
          <a:xfrm>
            <a:off x="0" y="2828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2066" name="Picture 18" descr="avtomat"/>
          <p:cNvPicPr>
            <a:picLocks noChangeAspect="1" noChangeArrowheads="1"/>
          </p:cNvPicPr>
          <p:nvPr/>
        </p:nvPicPr>
        <p:blipFill>
          <a:blip r:embed="rId2" cstate="print">
            <a:lum bright="-6000" contrast="18000"/>
          </a:blip>
          <a:srcRect/>
          <a:stretch>
            <a:fillRect/>
          </a:stretch>
        </p:blipFill>
        <p:spPr bwMode="auto">
          <a:xfrm>
            <a:off x="2771800" y="2924944"/>
            <a:ext cx="382905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7" name="Rectangle 19"/>
          <p:cNvSpPr>
            <a:spLocks noChangeArrowheads="1"/>
          </p:cNvSpPr>
          <p:nvPr/>
        </p:nvSpPr>
        <p:spPr bwMode="auto">
          <a:xfrm>
            <a:off x="2843213" y="188913"/>
            <a:ext cx="35290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60" grpId="0"/>
      <p:bldP spid="206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6" name="Picture 8" descr="06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>
            <a:lum bright="24000" contrast="24000"/>
          </a:blip>
          <a:stretch>
            <a:fillRect/>
          </a:stretch>
        </p:blipFill>
        <p:spPr>
          <a:xfrm>
            <a:off x="952500" y="1905000"/>
            <a:ext cx="7239000" cy="3810000"/>
          </a:xfrm>
          <a:noFill/>
        </p:spPr>
      </p:pic>
      <p:sp>
        <p:nvSpPr>
          <p:cNvPr id="7173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4000" b="1" smtClean="0">
                <a:solidFill>
                  <a:srgbClr val="FFCC00"/>
                </a:solidFill>
              </a:rPr>
              <a:t>6. Отделить затворную раму с затвором</a:t>
            </a:r>
          </a:p>
        </p:txBody>
      </p:sp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395288" y="2060575"/>
            <a:ext cx="8424862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>
                <a:solidFill>
                  <a:srgbClr val="FFFFCC"/>
                </a:solidFill>
              </a:rPr>
              <a:t>Продолжая удерживать автомат левой рукой, правой рукой отвести затворную раму назад до отказа, приподнять ее вместе с затвором и отделить от ствольной коробки.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/>
      <p:bldP spid="717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0" name="Picture 8" descr="07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>
            <a:lum bright="24000" contrast="24000"/>
          </a:blip>
          <a:stretch>
            <a:fillRect/>
          </a:stretch>
        </p:blipFill>
        <p:spPr>
          <a:xfrm>
            <a:off x="952500" y="1905000"/>
            <a:ext cx="7239000" cy="3810000"/>
          </a:xfrm>
          <a:noFill/>
        </p:spPr>
      </p:pic>
      <p:sp>
        <p:nvSpPr>
          <p:cNvPr id="8197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4000" b="1" smtClean="0">
                <a:solidFill>
                  <a:srgbClr val="FFCC00"/>
                </a:solidFill>
              </a:rPr>
              <a:t>7. Отделить затвор от затворной рамы</a:t>
            </a:r>
          </a:p>
        </p:txBody>
      </p:sp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468313" y="1836738"/>
            <a:ext cx="82804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>
                <a:solidFill>
                  <a:srgbClr val="FFFFCC"/>
                </a:solidFill>
              </a:rPr>
              <a:t>Взять затворную раму в левую руку затвором кверху; правой рукой отвести затвор назад, повернуть его так, чтобы ведущий выступ затвора вышел из фигурного выреза затворной рамы, и вывести затвор вперед.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/>
      <p:bldP spid="820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4" name="Picture 8" descr="08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3000" y="1905000"/>
            <a:ext cx="6858000" cy="3810000"/>
          </a:xfrm>
          <a:noFill/>
        </p:spPr>
      </p:pic>
      <p:sp>
        <p:nvSpPr>
          <p:cNvPr id="9221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4000" b="1" smtClean="0">
                <a:solidFill>
                  <a:srgbClr val="FFCC00"/>
                </a:solidFill>
              </a:rPr>
              <a:t>8. Отделить газовую трубку со ствольной накладкой</a:t>
            </a:r>
          </a:p>
        </p:txBody>
      </p:sp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468313" y="1773238"/>
            <a:ext cx="82804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>
                <a:solidFill>
                  <a:srgbClr val="FFFFCC"/>
                </a:solidFill>
              </a:rPr>
              <a:t>Удерживая автомат левой рукой, правой рукой надеть пенал прямоугольным отверстием на выступ замыкателя газовой трубки, повернуть замыкатель от себя до вертикального положения и снять газовую трубку с патрубка газовой каморы.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/>
      <p:bldP spid="92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773238"/>
            <a:ext cx="8424862" cy="4752975"/>
          </a:xfrm>
        </p:spPr>
        <p:txBody>
          <a:bodyPr/>
          <a:lstStyle/>
          <a:p>
            <a:pPr marL="0" indent="179388" eaLnBrk="1" hangingPunct="1">
              <a:lnSpc>
                <a:spcPct val="80000"/>
              </a:lnSpc>
              <a:buFontTx/>
              <a:buNone/>
            </a:pPr>
            <a:r>
              <a:rPr lang="ru-RU" sz="1800" b="1" smtClean="0">
                <a:solidFill>
                  <a:srgbClr val="FFFFCC"/>
                </a:solidFill>
              </a:rPr>
              <a:t>1. Присоединить газовую трубку со ствольной накладкой</a:t>
            </a:r>
            <a:r>
              <a:rPr lang="ru-RU" sz="1800" smtClean="0">
                <a:solidFill>
                  <a:srgbClr val="FFFFCC"/>
                </a:solidFill>
              </a:rPr>
              <a:t>. Удерживая автомат левой рукой, правой рукой надвинуть газовую трубку передним концом на патрубок газовой каморы и прижать задний конец ствольной накладки к стволу; повернуть с помощью пенала принад-лежности замыкатель на себя до входа его фиксатора в выем на колодке прицела.</a:t>
            </a:r>
          </a:p>
          <a:p>
            <a:pPr marL="0" indent="179388" eaLnBrk="1" hangingPunct="1">
              <a:lnSpc>
                <a:spcPct val="80000"/>
              </a:lnSpc>
              <a:buFontTx/>
              <a:buNone/>
            </a:pPr>
            <a:r>
              <a:rPr lang="ru-RU" sz="1800" b="1" smtClean="0">
                <a:solidFill>
                  <a:srgbClr val="FFFFCC"/>
                </a:solidFill>
              </a:rPr>
              <a:t>2. Присоединить затвор к затворной раме</a:t>
            </a:r>
            <a:r>
              <a:rPr lang="ru-RU" sz="1800" smtClean="0">
                <a:solidFill>
                  <a:srgbClr val="FFFFCC"/>
                </a:solidFill>
              </a:rPr>
              <a:t>. Взять затворную раму в левую руку, а затвор в правую руку и вставить затвор цилиндрической частью в канал рамы; повернуть затвор так, чтобы его ведущий выступ вошел в фигурный вырез затворной рамы, и продвинуть затвор вперед.</a:t>
            </a:r>
          </a:p>
          <a:p>
            <a:pPr marL="0" indent="179388" eaLnBrk="1" hangingPunct="1">
              <a:lnSpc>
                <a:spcPct val="80000"/>
              </a:lnSpc>
              <a:buFontTx/>
              <a:buNone/>
            </a:pPr>
            <a:r>
              <a:rPr lang="ru-RU" sz="1800" b="1" smtClean="0">
                <a:solidFill>
                  <a:srgbClr val="FFFFCC"/>
                </a:solidFill>
              </a:rPr>
              <a:t>3. Присоединить затворную раму с затвором я ствольной коробке</a:t>
            </a:r>
            <a:r>
              <a:rPr lang="ru-RU" sz="1800" smtClean="0">
                <a:solidFill>
                  <a:srgbClr val="FFFFCC"/>
                </a:solidFill>
              </a:rPr>
              <a:t>. Взять затворную раму в правую руку так, чтобы затвор удерживался большим пальцем в переднем положении. Левой рукой обхватить шейку приклада, правой рукой ввести газовый поршень в полость колодки прицела и продвинуть затворную раму вперед настолько, чтобы отгибы ствольной коробки вошли в пазы затворной рамы, небольшим усилием прижать ее к ствольной коробке и продвинуть вперед.</a:t>
            </a:r>
          </a:p>
          <a:p>
            <a:pPr marL="0" indent="179388" eaLnBrk="1" hangingPunct="1">
              <a:lnSpc>
                <a:spcPct val="80000"/>
              </a:lnSpc>
              <a:buFontTx/>
              <a:buNone/>
            </a:pPr>
            <a:r>
              <a:rPr lang="ru-RU" sz="1800" b="1" smtClean="0">
                <a:solidFill>
                  <a:srgbClr val="FFFFCC"/>
                </a:solidFill>
              </a:rPr>
              <a:t>4. Присоединить возвратный механизм</a:t>
            </a:r>
            <a:r>
              <a:rPr lang="ru-RU" sz="1800" smtClean="0">
                <a:solidFill>
                  <a:srgbClr val="FFFFCC"/>
                </a:solidFill>
              </a:rPr>
              <a:t>. Правой рукой ввести возвратный механизм в канал затворной рамы; сжимая возвратную пружину, подать направляющий стержень вперед и, опустив несколько книзу, ввести его пятку в продольный паз ствольной коробки.</a:t>
            </a:r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4000" b="1" smtClean="0">
                <a:solidFill>
                  <a:srgbClr val="FFCC00"/>
                </a:solidFill>
              </a:rPr>
              <a:t>Порядок сборки автомата после неполной разборки: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  <p:bldP spid="3277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844675"/>
            <a:ext cx="8424862" cy="4752975"/>
          </a:xfrm>
        </p:spPr>
        <p:txBody>
          <a:bodyPr>
            <a:normAutofit lnSpcReduction="10000"/>
          </a:bodyPr>
          <a:lstStyle/>
          <a:p>
            <a:pPr marL="0" indent="179388" eaLnBrk="1" hangingPunct="1">
              <a:lnSpc>
                <a:spcPct val="80000"/>
              </a:lnSpc>
              <a:buFontTx/>
              <a:buNone/>
            </a:pPr>
            <a:r>
              <a:rPr lang="ru-RU" sz="2000" b="1" smtClean="0">
                <a:solidFill>
                  <a:srgbClr val="FFFFCC"/>
                </a:solidFill>
              </a:rPr>
              <a:t>5.</a:t>
            </a:r>
            <a:r>
              <a:rPr lang="ru-RU" sz="2000" smtClean="0">
                <a:solidFill>
                  <a:srgbClr val="FFFFCC"/>
                </a:solidFill>
              </a:rPr>
              <a:t> </a:t>
            </a:r>
            <a:r>
              <a:rPr lang="ru-RU" sz="2000" b="1" smtClean="0">
                <a:solidFill>
                  <a:srgbClr val="FFFFCC"/>
                </a:solidFill>
              </a:rPr>
              <a:t>Присоединить крышку ствольной коробки</a:t>
            </a:r>
            <a:r>
              <a:rPr lang="ru-RU" sz="2000" smtClean="0">
                <a:solidFill>
                  <a:srgbClr val="FFFFCC"/>
                </a:solidFill>
              </a:rPr>
              <a:t>. Вставить крышку ствольной коробки передним концом в полукруглый вырез на колодке прицела; нажать на задний конец крышки ладонью правой руки вперед и книзу так, чтобы выступ направляющего стержня возвратного механизма вошел в отверстие крышки ствольной коробки.</a:t>
            </a:r>
          </a:p>
          <a:p>
            <a:pPr marL="0" indent="179388" eaLnBrk="1" hangingPunct="1">
              <a:lnSpc>
                <a:spcPct val="80000"/>
              </a:lnSpc>
              <a:buFontTx/>
              <a:buNone/>
            </a:pPr>
            <a:r>
              <a:rPr lang="ru-RU" sz="2000" b="1" smtClean="0">
                <a:solidFill>
                  <a:srgbClr val="FFFFCC"/>
                </a:solidFill>
              </a:rPr>
              <a:t>6.</a:t>
            </a:r>
            <a:r>
              <a:rPr lang="ru-RU" sz="2000" smtClean="0">
                <a:solidFill>
                  <a:srgbClr val="FFFFCC"/>
                </a:solidFill>
              </a:rPr>
              <a:t> </a:t>
            </a:r>
            <a:r>
              <a:rPr lang="ru-RU" sz="2000" b="1" smtClean="0">
                <a:solidFill>
                  <a:srgbClr val="FFFFCC"/>
                </a:solidFill>
              </a:rPr>
              <a:t>Спустить курок с боевого взвода и поставить на предохранитель</a:t>
            </a:r>
            <a:r>
              <a:rPr lang="ru-RU" sz="2000" smtClean="0">
                <a:solidFill>
                  <a:srgbClr val="FFFFCC"/>
                </a:solidFill>
              </a:rPr>
              <a:t>. Нажать на спусковой крючок и поднять переводчик вверх до отказа.</a:t>
            </a:r>
          </a:p>
          <a:p>
            <a:pPr marL="0" indent="179388" eaLnBrk="1" hangingPunct="1">
              <a:lnSpc>
                <a:spcPct val="80000"/>
              </a:lnSpc>
              <a:buFontTx/>
              <a:buNone/>
            </a:pPr>
            <a:r>
              <a:rPr lang="ru-RU" sz="2000" b="1" smtClean="0">
                <a:solidFill>
                  <a:srgbClr val="FFFFCC"/>
                </a:solidFill>
              </a:rPr>
              <a:t>7.</a:t>
            </a:r>
            <a:r>
              <a:rPr lang="ru-RU" sz="2000" smtClean="0">
                <a:solidFill>
                  <a:srgbClr val="FFFFCC"/>
                </a:solidFill>
              </a:rPr>
              <a:t> </a:t>
            </a:r>
            <a:r>
              <a:rPr lang="ru-RU" sz="2000" b="1" smtClean="0">
                <a:solidFill>
                  <a:srgbClr val="FFFFCC"/>
                </a:solidFill>
              </a:rPr>
              <a:t>Присоединить шомпол</a:t>
            </a:r>
            <a:r>
              <a:rPr lang="ru-RU" sz="2000" smtClean="0">
                <a:solidFill>
                  <a:srgbClr val="FFFFCC"/>
                </a:solidFill>
              </a:rPr>
              <a:t>.</a:t>
            </a:r>
          </a:p>
          <a:p>
            <a:pPr marL="0" indent="179388" eaLnBrk="1" hangingPunct="1">
              <a:lnSpc>
                <a:spcPct val="80000"/>
              </a:lnSpc>
              <a:buFontTx/>
              <a:buNone/>
            </a:pPr>
            <a:r>
              <a:rPr lang="ru-RU" sz="2000" b="1" smtClean="0">
                <a:solidFill>
                  <a:srgbClr val="FFFFCC"/>
                </a:solidFill>
              </a:rPr>
              <a:t>8. Вложить пенал в гнездо приклада</a:t>
            </a:r>
            <a:r>
              <a:rPr lang="ru-RU" sz="2000" smtClean="0">
                <a:solidFill>
                  <a:srgbClr val="FFFFCC"/>
                </a:solidFill>
              </a:rPr>
              <a:t>. Уложить принадлежность в пенал и закрыть его крышкой, вложить пенал дном в гнездо приклада и утопить его так, чтобы гнездо закрылось крышкой. У АКМС пенал убирается в карман сумки для магазинов.</a:t>
            </a:r>
          </a:p>
          <a:p>
            <a:pPr marL="0" indent="179388" eaLnBrk="1" hangingPunct="1">
              <a:lnSpc>
                <a:spcPct val="80000"/>
              </a:lnSpc>
              <a:buFontTx/>
              <a:buNone/>
            </a:pPr>
            <a:r>
              <a:rPr lang="ru-RU" sz="2000" b="1" smtClean="0">
                <a:solidFill>
                  <a:srgbClr val="FFFFCC"/>
                </a:solidFill>
              </a:rPr>
              <a:t>9.</a:t>
            </a:r>
            <a:r>
              <a:rPr lang="ru-RU" sz="2000" smtClean="0">
                <a:solidFill>
                  <a:srgbClr val="FFFFCC"/>
                </a:solidFill>
              </a:rPr>
              <a:t> </a:t>
            </a:r>
            <a:r>
              <a:rPr lang="ru-RU" sz="2000" b="1" smtClean="0">
                <a:solidFill>
                  <a:srgbClr val="FFFFCC"/>
                </a:solidFill>
              </a:rPr>
              <a:t>Присоединить магазин к автомату</a:t>
            </a:r>
            <a:r>
              <a:rPr lang="ru-RU" sz="2000" smtClean="0">
                <a:solidFill>
                  <a:srgbClr val="FFFFCC"/>
                </a:solidFill>
              </a:rPr>
              <a:t>. Удерживая автомат левой рукой за шейку приклада или цевье, правой рукой ввести в окно ствольной коробки зацеп магазина и повернуть магазин на себя так, чтобы защелка заскочила за опорный выступ магазина.</a:t>
            </a:r>
            <a:endParaRPr lang="ru-RU" sz="2000" smtClean="0"/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4000" b="1" smtClean="0">
                <a:solidFill>
                  <a:srgbClr val="FFCC00"/>
                </a:solidFill>
              </a:rPr>
              <a:t>Порядок сборки автомата после неполной разборки: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/>
      <p:bldP spid="3379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4000" b="1" smtClean="0">
                <a:solidFill>
                  <a:srgbClr val="FFCC00"/>
                </a:solidFill>
              </a:rPr>
              <a:t>Изготовка и производство стрельбы лежа</a:t>
            </a:r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395288" y="1571625"/>
            <a:ext cx="8424862" cy="491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000">
                <a:solidFill>
                  <a:srgbClr val="FFFFCC"/>
                </a:solidFill>
              </a:rPr>
              <a:t>Для занятия положения для стрельбы подается команда, например: "</a:t>
            </a:r>
            <a:r>
              <a:rPr lang="ru-RU" sz="2000" b="1">
                <a:solidFill>
                  <a:srgbClr val="FFFFCC"/>
                </a:solidFill>
              </a:rPr>
              <a:t>Такому-то автоматчику, место для стрельбы там-то. К бою</a:t>
            </a:r>
            <a:r>
              <a:rPr lang="ru-RU" sz="2000">
                <a:solidFill>
                  <a:srgbClr val="FFFFCC"/>
                </a:solidFill>
              </a:rPr>
              <a:t>".</a:t>
            </a:r>
            <a:br>
              <a:rPr lang="ru-RU" sz="2000">
                <a:solidFill>
                  <a:srgbClr val="FFFFCC"/>
                </a:solidFill>
              </a:rPr>
            </a:br>
            <a:r>
              <a:rPr lang="ru-RU" sz="2000">
                <a:solidFill>
                  <a:srgbClr val="FFFFCC"/>
                </a:solidFill>
              </a:rPr>
              <a:t>При этой команде военнослужащий быстро занимает место для стрельбы, изготавливается к стрельбе и докладывает: "</a:t>
            </a:r>
            <a:r>
              <a:rPr lang="ru-RU" sz="2000" b="1">
                <a:solidFill>
                  <a:srgbClr val="FFFFCC"/>
                </a:solidFill>
              </a:rPr>
              <a:t>Такой-то к бою готов</a:t>
            </a:r>
            <a:r>
              <a:rPr lang="ru-RU" sz="2000">
                <a:solidFill>
                  <a:srgbClr val="FFFFCC"/>
                </a:solidFill>
              </a:rPr>
              <a:t>".</a:t>
            </a:r>
          </a:p>
          <a:p>
            <a:pPr>
              <a:lnSpc>
                <a:spcPct val="90000"/>
              </a:lnSpc>
            </a:pPr>
            <a:endParaRPr lang="ru-RU" sz="2000" b="1">
              <a:solidFill>
                <a:srgbClr val="FFFFCC"/>
              </a:solidFill>
            </a:endParaRPr>
          </a:p>
          <a:p>
            <a:pPr>
              <a:lnSpc>
                <a:spcPct val="90000"/>
              </a:lnSpc>
            </a:pPr>
            <a:r>
              <a:rPr lang="ru-RU" sz="2000" b="1">
                <a:solidFill>
                  <a:srgbClr val="FFFFCC"/>
                </a:solidFill>
              </a:rPr>
              <a:t>Исходными установками являются:</a:t>
            </a:r>
            <a:br>
              <a:rPr lang="ru-RU" sz="2000" b="1">
                <a:solidFill>
                  <a:srgbClr val="FFFFCC"/>
                </a:solidFill>
              </a:rPr>
            </a:br>
            <a:r>
              <a:rPr lang="ru-RU" sz="2000">
                <a:solidFill>
                  <a:srgbClr val="FFFFCC"/>
                </a:solidFill>
              </a:rPr>
              <a:t>- прицел;</a:t>
            </a:r>
            <a:br>
              <a:rPr lang="ru-RU" sz="2000">
                <a:solidFill>
                  <a:srgbClr val="FFFFCC"/>
                </a:solidFill>
              </a:rPr>
            </a:br>
            <a:r>
              <a:rPr lang="ru-RU" sz="2000">
                <a:solidFill>
                  <a:srgbClr val="FFFFCC"/>
                </a:solidFill>
              </a:rPr>
              <a:t>- точка прицеливания по высоте и боковому направлению;</a:t>
            </a:r>
            <a:br>
              <a:rPr lang="ru-RU" sz="2000">
                <a:solidFill>
                  <a:srgbClr val="FFFFCC"/>
                </a:solidFill>
              </a:rPr>
            </a:br>
            <a:r>
              <a:rPr lang="ru-RU" sz="2000">
                <a:solidFill>
                  <a:srgbClr val="FFFFCC"/>
                </a:solidFill>
              </a:rPr>
              <a:t>- установка целика (для оружия имеющего целик).</a:t>
            </a:r>
            <a:br>
              <a:rPr lang="ru-RU" sz="2000">
                <a:solidFill>
                  <a:srgbClr val="FFFFCC"/>
                </a:solidFill>
              </a:rPr>
            </a:br>
            <a:endParaRPr lang="ru-RU" sz="2000">
              <a:solidFill>
                <a:srgbClr val="FFFFCC"/>
              </a:solidFill>
            </a:endParaRPr>
          </a:p>
          <a:p>
            <a:pPr>
              <a:lnSpc>
                <a:spcPct val="90000"/>
              </a:lnSpc>
            </a:pPr>
            <a:r>
              <a:rPr lang="ru-RU" sz="2000">
                <a:solidFill>
                  <a:srgbClr val="FFFFCC"/>
                </a:solidFill>
              </a:rPr>
              <a:t>Для выбора прицела, точки прицеливания и целика необходимо определить дальность до цели и учесть внешние условия, которые могут оказать влияние на дальность и направление пули.</a:t>
            </a:r>
            <a:br>
              <a:rPr lang="ru-RU" sz="2000">
                <a:solidFill>
                  <a:srgbClr val="FFFFCC"/>
                </a:solidFill>
              </a:rPr>
            </a:br>
            <a:r>
              <a:rPr lang="ru-RU" sz="2000">
                <a:solidFill>
                  <a:srgbClr val="FFFFCC"/>
                </a:solidFill>
              </a:rPr>
              <a:t>Прицел, целик и точка прицеливания выбираются с таким расчетом, чтобы при стрельбе средняя траектория проходила через середину цели.</a:t>
            </a:r>
            <a:endParaRPr lang="ru-RU" sz="2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3" grpId="0"/>
      <p:bldP spid="2765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1" name="Picture 5" descr="ak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1772816"/>
            <a:ext cx="5472608" cy="3096344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6" name="Rectangle 14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ru-RU" sz="4000" b="1" smtClean="0">
                <a:solidFill>
                  <a:srgbClr val="FFCC00"/>
                </a:solidFill>
              </a:rPr>
              <a:t>Корректировка ведение огня</a:t>
            </a:r>
          </a:p>
        </p:txBody>
      </p:sp>
      <p:pic>
        <p:nvPicPr>
          <p:cNvPr id="23560" name="Picture 8" descr="niz"/>
          <p:cNvPicPr>
            <a:picLocks noGrp="1" noChangeAspect="1" noChangeArrowheads="1" noCrop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276768" y="1600200"/>
            <a:ext cx="2399463" cy="2185988"/>
          </a:xfrm>
          <a:noFill/>
        </p:spPr>
      </p:pic>
      <p:pic>
        <p:nvPicPr>
          <p:cNvPr id="23562" name="Picture 10" descr="razbros"/>
          <p:cNvPicPr>
            <a:picLocks noGrp="1" noChangeAspect="1" noChangeArrowheads="1" noCrop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5467768" y="1600200"/>
            <a:ext cx="2399463" cy="2185988"/>
          </a:xfrm>
          <a:noFill/>
        </p:spPr>
      </p:pic>
      <p:pic>
        <p:nvPicPr>
          <p:cNvPr id="23565" name="Picture 13" descr="verh"/>
          <p:cNvPicPr>
            <a:picLocks noGrp="1" noChangeAspect="1" noChangeArrowheads="1" noCrop="1"/>
          </p:cNvPicPr>
          <p:nvPr>
            <p:ph sz="quarter" idx="3"/>
          </p:nvPr>
        </p:nvPicPr>
        <p:blipFill>
          <a:blip r:embed="rId4" cstate="print"/>
          <a:stretch>
            <a:fillRect/>
          </a:stretch>
        </p:blipFill>
        <p:spPr>
          <a:xfrm>
            <a:off x="1275897" y="3938588"/>
            <a:ext cx="2401205" cy="2187575"/>
          </a:xfrm>
          <a:noFill/>
        </p:spPr>
      </p:pic>
      <p:pic>
        <p:nvPicPr>
          <p:cNvPr id="23568" name="Picture 16" descr="soldier3"/>
          <p:cNvPicPr>
            <a:picLocks noGrp="1" noChangeAspect="1" noChangeArrowheads="1" noCrop="1"/>
          </p:cNvPicPr>
          <p:nvPr>
            <p:ph sz="quarter" idx="4"/>
          </p:nvPr>
        </p:nvPicPr>
        <p:blipFill>
          <a:blip r:embed="rId5" cstate="print"/>
          <a:stretch>
            <a:fillRect/>
          </a:stretch>
        </p:blipFill>
        <p:spPr>
          <a:xfrm>
            <a:off x="4648200" y="4192967"/>
            <a:ext cx="4038600" cy="167881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35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3" name="Picture 5" descr="taktika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052736"/>
            <a:ext cx="8496944" cy="4824536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buFontTx/>
              <a:buNone/>
            </a:pPr>
            <a:r>
              <a:rPr lang="ru-RU" sz="2800" smtClean="0">
                <a:solidFill>
                  <a:srgbClr val="FFFFCC"/>
                </a:solidFill>
              </a:rPr>
              <a:t>Автомат Калашникова АК-74М является индивидуальным оружием и предназначен для вооружения личного состава подразделений армии и сил охраны правопорядка. Автомат имеет складывающийся пластмассовый приклад, стандартный узел крепления (планку) для установки оптических и ночных прицелов, а также место для постановки подствольного гранатомета 6ГД5.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73238"/>
            <a:ext cx="8229600" cy="467995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b="1" i="1" smtClean="0">
                <a:solidFill>
                  <a:srgbClr val="FFFFCC"/>
                </a:solidFill>
              </a:rPr>
              <a:t>Калибр, мм</a:t>
            </a:r>
            <a:r>
              <a:rPr lang="ru-RU" sz="2400" b="1" smtClean="0">
                <a:solidFill>
                  <a:srgbClr val="FFFFCC"/>
                </a:solidFill>
              </a:rPr>
              <a:t> – 5,45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b="1" i="1" smtClean="0">
                <a:solidFill>
                  <a:srgbClr val="FFFFCC"/>
                </a:solidFill>
              </a:rPr>
              <a:t>Прицельная дальность, м</a:t>
            </a:r>
            <a:r>
              <a:rPr lang="ru-RU" sz="2400" b="1" smtClean="0">
                <a:solidFill>
                  <a:srgbClr val="FFFFCC"/>
                </a:solidFill>
              </a:rPr>
              <a:t> – 1000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b="1" i="1" smtClean="0">
                <a:solidFill>
                  <a:srgbClr val="FFFFCC"/>
                </a:solidFill>
              </a:rPr>
              <a:t>Начальная скорость пули, м/с</a:t>
            </a:r>
            <a:r>
              <a:rPr lang="ru-RU" sz="2400" b="1" smtClean="0">
                <a:solidFill>
                  <a:srgbClr val="FFFFCC"/>
                </a:solidFill>
              </a:rPr>
              <a:t> – 900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b="1" i="1" smtClean="0">
                <a:solidFill>
                  <a:srgbClr val="FFFFCC"/>
                </a:solidFill>
              </a:rPr>
              <a:t>Масса пули, г</a:t>
            </a:r>
            <a:r>
              <a:rPr lang="ru-RU" sz="2400" b="1" smtClean="0">
                <a:solidFill>
                  <a:srgbClr val="FFFFCC"/>
                </a:solidFill>
              </a:rPr>
              <a:t> – 3,42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b="1" i="1" smtClean="0">
                <a:solidFill>
                  <a:srgbClr val="FFFFCC"/>
                </a:solidFill>
              </a:rPr>
              <a:t>Масса автомата без магазина, кг</a:t>
            </a:r>
            <a:r>
              <a:rPr lang="ru-RU" sz="2400" b="1" smtClean="0">
                <a:solidFill>
                  <a:srgbClr val="FFFFCC"/>
                </a:solidFill>
              </a:rPr>
              <a:t> – 3,4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b="1" i="1" smtClean="0">
                <a:solidFill>
                  <a:srgbClr val="FFFFCC"/>
                </a:solidFill>
              </a:rPr>
              <a:t>Масса магазина, кг</a:t>
            </a:r>
            <a:r>
              <a:rPr lang="ru-RU" sz="2400" b="1" smtClean="0">
                <a:solidFill>
                  <a:srgbClr val="FFFFCC"/>
                </a:solidFill>
              </a:rPr>
              <a:t> – 0,23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b="1" i="1" smtClean="0">
                <a:solidFill>
                  <a:srgbClr val="FFFFCC"/>
                </a:solidFill>
              </a:rPr>
              <a:t>Вместимость магазина, патронов, шт.</a:t>
            </a:r>
            <a:r>
              <a:rPr lang="ru-RU" sz="2400" b="1" smtClean="0">
                <a:solidFill>
                  <a:srgbClr val="FFFFCC"/>
                </a:solidFill>
              </a:rPr>
              <a:t> – 30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b="1" i="1" smtClean="0">
                <a:solidFill>
                  <a:srgbClr val="FFFFCC"/>
                </a:solidFill>
              </a:rPr>
              <a:t>Габариты автомата, мм:</a:t>
            </a:r>
            <a:br>
              <a:rPr lang="ru-RU" sz="2400" b="1" i="1" smtClean="0">
                <a:solidFill>
                  <a:srgbClr val="FFFFCC"/>
                </a:solidFill>
              </a:rPr>
            </a:br>
            <a:r>
              <a:rPr lang="ru-RU" sz="2400" b="1" smtClean="0">
                <a:solidFill>
                  <a:srgbClr val="FFFFCC"/>
                </a:solidFill>
              </a:rPr>
              <a:t>- длина с прикладом откинутым – 943,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b="1" smtClean="0">
                <a:solidFill>
                  <a:srgbClr val="FFFFCC"/>
                </a:solidFill>
              </a:rPr>
              <a:t>                                          сложенным – 700</a:t>
            </a:r>
            <a:br>
              <a:rPr lang="ru-RU" sz="2400" b="1" smtClean="0">
                <a:solidFill>
                  <a:srgbClr val="FFFFCC"/>
                </a:solidFill>
              </a:rPr>
            </a:br>
            <a:r>
              <a:rPr lang="ru-RU" sz="2400" b="1" smtClean="0">
                <a:solidFill>
                  <a:srgbClr val="FFFFCC"/>
                </a:solidFill>
              </a:rPr>
              <a:t>- высота – 195</a:t>
            </a:r>
            <a:br>
              <a:rPr lang="ru-RU" sz="2400" b="1" smtClean="0">
                <a:solidFill>
                  <a:srgbClr val="FFFFCC"/>
                </a:solidFill>
              </a:rPr>
            </a:br>
            <a:r>
              <a:rPr lang="ru-RU" sz="2400" b="1" smtClean="0">
                <a:solidFill>
                  <a:srgbClr val="FFFFCC"/>
                </a:solidFill>
              </a:rPr>
              <a:t>- ширина – 70</a:t>
            </a:r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4000" b="1" smtClean="0">
                <a:solidFill>
                  <a:srgbClr val="FFCC00"/>
                </a:solidFill>
              </a:rPr>
              <a:t>Технические характеристики</a:t>
            </a:r>
            <a:r>
              <a:rPr lang="ru-RU" sz="4000" smtClean="0">
                <a:solidFill>
                  <a:srgbClr val="FFCC00"/>
                </a:solidFill>
              </a:rPr>
              <a:t> </a:t>
            </a:r>
            <a:r>
              <a:rPr lang="ru-RU" sz="4000" b="1" smtClean="0">
                <a:solidFill>
                  <a:srgbClr val="FFCC00"/>
                </a:solidFill>
              </a:rPr>
              <a:t>АК-74М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900" decel="100000" fill="hold"/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9000"/>
                            </p:stCondLst>
                            <p:childTnLst>
                              <p:par>
                                <p:cTn id="6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900" decel="100000" fill="hold"/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/>
      <p:bldP spid="4096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3" name="Picture 5" descr="auto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812" y="1728787"/>
            <a:ext cx="6048375" cy="4162425"/>
          </a:xfrm>
          <a:solidFill>
            <a:srgbClr val="FFFFCC"/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10" descr="01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>
            <a:lum bright="24000" contrast="24000"/>
          </a:blip>
          <a:stretch>
            <a:fillRect/>
          </a:stretch>
        </p:blipFill>
        <p:spPr>
          <a:xfrm>
            <a:off x="1043608" y="3284984"/>
            <a:ext cx="6984776" cy="3024336"/>
          </a:xfrm>
          <a:noFill/>
        </p:spPr>
      </p:pic>
      <p:sp>
        <p:nvSpPr>
          <p:cNvPr id="307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FFCC00"/>
                </a:solidFill>
              </a:rPr>
              <a:t>1. Отделить магазин</a:t>
            </a: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395288" y="1557338"/>
            <a:ext cx="84963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dirty="0">
                <a:solidFill>
                  <a:srgbClr val="FFFFCC"/>
                </a:solidFill>
              </a:rPr>
              <a:t>Удерживая автомат левой рукой за шейку приклада или цевье, правой рукой обхватить магазин; нажимая большим пальцем на защелку, подать нижнюю часть магазина вперед и отделить его. После этого проверить, </a:t>
            </a:r>
            <a:r>
              <a:rPr lang="ru-RU" b="1" dirty="0">
                <a:solidFill>
                  <a:srgbClr val="FFFFCC"/>
                </a:solidFill>
              </a:rPr>
              <a:t>нет ли патрона в патроннике</a:t>
            </a:r>
            <a:r>
              <a:rPr lang="ru-RU" dirty="0">
                <a:solidFill>
                  <a:srgbClr val="FFFFCC"/>
                </a:solidFill>
              </a:rPr>
              <a:t>, для чего опустить переводчик вниз, отвести рукоятку затворной рамы назад, осмотреть патронник, отпустить рукоятку затворной рамы и спустить курок с боевого взвода.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/>
      <p:bldP spid="308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068638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b="1" dirty="0" smtClean="0">
                <a:solidFill>
                  <a:srgbClr val="FFCC00"/>
                </a:solidFill>
              </a:rPr>
              <a:t>2. Вынуть пенал с принадлежностью</a:t>
            </a:r>
            <a:r>
              <a:rPr lang="ru-RU" sz="400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 descr="02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>
            <a:lum bright="24000" contrast="24000"/>
          </a:blip>
          <a:stretch>
            <a:fillRect/>
          </a:stretch>
        </p:blipFill>
        <p:spPr>
          <a:xfrm>
            <a:off x="952500" y="1905000"/>
            <a:ext cx="7239000" cy="3810000"/>
          </a:xfrm>
          <a:noFill/>
        </p:spPr>
      </p:pic>
      <p:sp>
        <p:nvSpPr>
          <p:cNvPr id="410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FFCC00"/>
                </a:solidFill>
              </a:rPr>
              <a:t>3. Отделить шомпол</a:t>
            </a:r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395288" y="1916113"/>
            <a:ext cx="8424862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>
                <a:solidFill>
                  <a:srgbClr val="FFFFCC"/>
                </a:solidFill>
              </a:rPr>
              <a:t>Оттянуть конец шомпола от ствола так, чтобы его головка вышла из-под упора на основании мушки, и вынуть шомпол вверх. При отделении шомпола разрешается пользоваться выколоткой.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/>
      <p:bldP spid="410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 descr="04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>
            <a:lum bright="24000" contrast="24000"/>
          </a:blip>
          <a:stretch>
            <a:fillRect/>
          </a:stretch>
        </p:blipFill>
        <p:spPr>
          <a:xfrm>
            <a:off x="952500" y="1905000"/>
            <a:ext cx="7239000" cy="3810000"/>
          </a:xfrm>
          <a:noFill/>
        </p:spPr>
      </p:pic>
      <p:sp>
        <p:nvSpPr>
          <p:cNvPr id="5125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4000" b="1" smtClean="0">
                <a:solidFill>
                  <a:srgbClr val="FFCC00"/>
                </a:solidFill>
              </a:rPr>
              <a:t>4. Отделить крышку ствольной коробки</a:t>
            </a:r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468313" y="1773238"/>
            <a:ext cx="8269287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>
                <a:solidFill>
                  <a:srgbClr val="FFFFCC"/>
                </a:solidFill>
              </a:rPr>
              <a:t>Левой рукой обхватить шейку приклада, большим пальцем этой руки нажать на выступ направляющего стержня возвратного механизма, правой рукой приподнять вверх заднюю часть крышки ствольной коробки и отделить крышку.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/>
      <p:bldP spid="51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2" name="Picture 8" descr="05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>
            <a:lum bright="24000" contrast="24000"/>
          </a:blip>
          <a:stretch>
            <a:fillRect/>
          </a:stretch>
        </p:blipFill>
        <p:spPr>
          <a:xfrm>
            <a:off x="952500" y="1905000"/>
            <a:ext cx="7239000" cy="3810000"/>
          </a:xfrm>
          <a:noFill/>
        </p:spPr>
      </p:pic>
      <p:sp>
        <p:nvSpPr>
          <p:cNvPr id="6149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4000" b="1" smtClean="0">
                <a:solidFill>
                  <a:srgbClr val="FFCC00"/>
                </a:solidFill>
              </a:rPr>
              <a:t>5. Отделить возвратный механизм</a:t>
            </a:r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468313" y="1844675"/>
            <a:ext cx="82804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>
                <a:solidFill>
                  <a:srgbClr val="FFFFCC"/>
                </a:solidFill>
              </a:rPr>
              <a:t>Удерживая автомат левой рукой за шейку приклада, правой рукой подать вперед направляющий стержень возвратного механизма до выхода его пятки из продольного паза ствольной коробки; приподнять задний конец направляющего стержня и извлечь возвратный механизм из канала затворной рамы.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/>
      <p:bldP spid="6153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159</TotalTime>
  <Words>836</Words>
  <Application>Microsoft Office PowerPoint</Application>
  <PresentationFormat>Экран (4:3)</PresentationFormat>
  <Paragraphs>49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Бумажная</vt:lpstr>
      <vt:lpstr>ГБОУ Кадетская школа Пушкинского района Санкт-Петербурга Порядок неполной разборки и сборки автомата АК-74.  </vt:lpstr>
      <vt:lpstr>Слайд 2</vt:lpstr>
      <vt:lpstr>Технические характеристики АК-74М</vt:lpstr>
      <vt:lpstr>Слайд 4</vt:lpstr>
      <vt:lpstr>1. Отделить магазин</vt:lpstr>
      <vt:lpstr>2. Вынуть пенал с принадлежностью </vt:lpstr>
      <vt:lpstr>3. Отделить шомпол</vt:lpstr>
      <vt:lpstr>4. Отделить крышку ствольной коробки</vt:lpstr>
      <vt:lpstr>5. Отделить возвратный механизм</vt:lpstr>
      <vt:lpstr>6. Отделить затворную раму с затвором</vt:lpstr>
      <vt:lpstr>7. Отделить затвор от затворной рамы</vt:lpstr>
      <vt:lpstr>8. Отделить газовую трубку со ствольной накладкой</vt:lpstr>
      <vt:lpstr>Порядок сборки автомата после неполной разборки:</vt:lpstr>
      <vt:lpstr>Порядок сборки автомата после неполной разборки:</vt:lpstr>
      <vt:lpstr>Изготовка и производство стрельбы лежа</vt:lpstr>
      <vt:lpstr>Слайд 16</vt:lpstr>
      <vt:lpstr>Корректировка ведение огня</vt:lpstr>
      <vt:lpstr>Слайд 18</vt:lpstr>
    </vt:vector>
  </TitlesOfParts>
  <Company>gm-sib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Andrey</dc:creator>
  <cp:lastModifiedBy>user</cp:lastModifiedBy>
  <cp:revision>25</cp:revision>
  <dcterms:created xsi:type="dcterms:W3CDTF">2004-03-26T15:18:10Z</dcterms:created>
  <dcterms:modified xsi:type="dcterms:W3CDTF">2015-09-26T10:30:10Z</dcterms:modified>
</cp:coreProperties>
</file>