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3" r:id="rId7"/>
    <p:sldId id="267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3" autoAdjust="0"/>
  </p:normalViewPr>
  <p:slideViewPr>
    <p:cSldViewPr>
      <p:cViewPr>
        <p:scale>
          <a:sx n="94" d="100"/>
          <a:sy n="94" d="100"/>
        </p:scale>
        <p:origin x="-128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680309"/>
            <a:ext cx="8246070" cy="351221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Franklin Gothic Heavy" pitchFamily="34" charset="0"/>
              </a:rPr>
              <a:t>Программа воспитательной работы</a:t>
            </a:r>
            <a:br>
              <a:rPr lang="ru-RU" sz="4800" dirty="0" smtClean="0">
                <a:solidFill>
                  <a:srgbClr val="002060"/>
                </a:solidFill>
                <a:latin typeface="Franklin Gothic Heavy" pitchFamily="34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Franklin Gothic Heavy" pitchFamily="34" charset="0"/>
              </a:rPr>
              <a:t>«Доброта спасёт мир»</a:t>
            </a:r>
            <a:endParaRPr lang="en-US" sz="4800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6589" y="4039821"/>
            <a:ext cx="4428445" cy="183246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Franklin Gothic Book" pitchFamily="34" charset="0"/>
              </a:rPr>
              <a:t>Учитель начальных классов МБОУ «СОШ №1»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Franklin Gothic Book" pitchFamily="34" charset="0"/>
              </a:rPr>
              <a:t>Русская Н. А.</a:t>
            </a:r>
            <a:endParaRPr lang="en-US" sz="24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680311"/>
            <a:ext cx="7482545" cy="1985164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Franklin Gothic Demi" pitchFamily="34" charset="0"/>
              </a:rPr>
              <a:t>Цель воспитательной  программы</a:t>
            </a:r>
            <a:r>
              <a:rPr lang="ru-RU" sz="3100" dirty="0">
                <a:solidFill>
                  <a:srgbClr val="002060"/>
                </a:solidFill>
                <a:latin typeface="Franklin Gothic Demi" pitchFamily="34" charset="0"/>
              </a:rPr>
              <a:t>: </a:t>
            </a:r>
            <a:r>
              <a:rPr lang="ru-RU" sz="3100" dirty="0" smtClean="0">
                <a:solidFill>
                  <a:srgbClr val="002060"/>
                </a:solidFill>
                <a:latin typeface="Franklin Gothic Demi" pitchFamily="34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Franklin Gothic Demi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</a:rPr>
              <a:t>Развитие </a:t>
            </a:r>
            <a:r>
              <a:rPr lang="ru-RU" sz="2200" dirty="0">
                <a:solidFill>
                  <a:srgbClr val="002060"/>
                </a:solidFill>
              </a:rPr>
              <a:t>личностного потенциала младшего школьника через усвоения и понимание общечеловеческих ценностей </a:t>
            </a:r>
            <a:br>
              <a:rPr lang="ru-RU" sz="2200" dirty="0">
                <a:solidFill>
                  <a:srgbClr val="002060"/>
                </a:solidFill>
              </a:rPr>
            </a:b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818180"/>
            <a:ext cx="8229600" cy="3817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Franklin Gothic Demi" pitchFamily="34" charset="0"/>
              </a:rPr>
              <a:t>      Задачи</a:t>
            </a:r>
            <a:r>
              <a:rPr lang="ru-RU" b="1" dirty="0">
                <a:solidFill>
                  <a:srgbClr val="002060"/>
                </a:solidFill>
                <a:latin typeface="Franklin Gothic Demi" pitchFamily="34" charset="0"/>
              </a:rPr>
              <a:t>: </a:t>
            </a:r>
            <a:endParaRPr lang="ru-RU" dirty="0">
              <a:solidFill>
                <a:srgbClr val="002060"/>
              </a:solidFill>
              <a:latin typeface="Franklin Gothic Dem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изучить </a:t>
            </a:r>
            <a:r>
              <a:rPr lang="ru-RU" dirty="0">
                <a:solidFill>
                  <a:srgbClr val="002060"/>
                </a:solidFill>
              </a:rPr>
              <a:t>личность каждого ребенка, его интересы, стремления и способности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развивать духовно – нравственные качества  личности  каждого ребенка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формировать потребности и мотивы нравственного поведения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создать условия для свободного выбора форм, способов реализации на основе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присвоения общечеловеческих </a:t>
            </a:r>
            <a:r>
              <a:rPr lang="ru-RU" dirty="0" smtClean="0">
                <a:solidFill>
                  <a:srgbClr val="002060"/>
                </a:solidFill>
              </a:rPr>
              <a:t>ценностей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527604"/>
            <a:ext cx="6719020" cy="137434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Franklin Gothic Demi" pitchFamily="34" charset="0"/>
              </a:rPr>
              <a:t>Ожидаемые результаты</a:t>
            </a:r>
            <a:r>
              <a:rPr lang="ru-RU" dirty="0">
                <a:solidFill>
                  <a:srgbClr val="002060"/>
                </a:solidFill>
                <a:latin typeface="Franklin Gothic Demi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Franklin Gothic Demi" pitchFamily="34" charset="0"/>
              </a:rPr>
            </a:br>
            <a:endParaRPr lang="ru-RU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60" y="1596540"/>
            <a:ext cx="8551480" cy="503926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Сформированы  начальные основы нравственных качеств личности младшего  </a:t>
            </a:r>
            <a:r>
              <a:rPr lang="ru-RU" dirty="0" smtClean="0">
                <a:solidFill>
                  <a:srgbClr val="002060"/>
                </a:solidFill>
              </a:rPr>
              <a:t>школьника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Улучшение </a:t>
            </a:r>
            <a:r>
              <a:rPr lang="ru-RU" dirty="0">
                <a:solidFill>
                  <a:srgbClr val="002060"/>
                </a:solidFill>
              </a:rPr>
              <a:t>межличностных отношений учащихся: дети приобретут навыки конструктивного взаимодействия со </a:t>
            </a:r>
            <a:r>
              <a:rPr lang="ru-RU" dirty="0" smtClean="0">
                <a:solidFill>
                  <a:srgbClr val="002060"/>
                </a:solidFill>
              </a:rPr>
              <a:t>сверстниками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Повышение </a:t>
            </a:r>
            <a:r>
              <a:rPr lang="ru-RU" dirty="0">
                <a:solidFill>
                  <a:srgbClr val="002060"/>
                </a:solidFill>
              </a:rPr>
              <a:t>уровня воспитанности учащихся начальной </a:t>
            </a:r>
            <a:r>
              <a:rPr lang="ru-RU" dirty="0" smtClean="0">
                <a:solidFill>
                  <a:srgbClr val="002060"/>
                </a:solidFill>
              </a:rPr>
              <a:t>школы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Учащийся </a:t>
            </a:r>
            <a:r>
              <a:rPr lang="ru-RU" dirty="0">
                <a:solidFill>
                  <a:srgbClr val="002060"/>
                </a:solidFill>
              </a:rPr>
              <a:t>начальной школы (на выходе) имеет свободный выбор форм, способов самореализации.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260906" cy="15270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Franklin Gothic Demi" pitchFamily="34" charset="0"/>
              </a:rPr>
              <a:t>Принципы организации воспитательной работы:</a:t>
            </a:r>
            <a:r>
              <a:rPr lang="ru-RU" dirty="0">
                <a:solidFill>
                  <a:srgbClr val="002060"/>
                </a:solidFill>
                <a:latin typeface="Franklin Gothic Demi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Franklin Gothic Demi" pitchFamily="34" charset="0"/>
              </a:rPr>
            </a:br>
            <a:endParaRPr lang="en-US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1901950"/>
            <a:ext cx="6719020" cy="397033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Принцип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деятельностного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подхода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Принцип открытости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Принцип сотворчества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Принцип успешности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Принцип гуманизма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374899"/>
            <a:ext cx="6719020" cy="167975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Franklin Gothic Demi" pitchFamily="34" charset="0"/>
              </a:rPr>
              <a:t>Приоритетные направления воспитания</a:t>
            </a:r>
            <a:endParaRPr lang="ru-RU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2360064"/>
            <a:ext cx="6719020" cy="3512215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Настоящий человек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Здоровье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Общение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Учение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Досуг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Семья</a:t>
            </a:r>
          </a:p>
          <a:p>
            <a:pPr lvl="0"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14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46070" cy="91623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 </a:t>
            </a:r>
            <a:r>
              <a:rPr lang="ru-RU" sz="4000" b="1" dirty="0">
                <a:solidFill>
                  <a:srgbClr val="002060"/>
                </a:solidFill>
                <a:latin typeface="Franklin Gothic Demi" pitchFamily="34" charset="0"/>
              </a:rPr>
              <a:t>Схема реализации программы</a:t>
            </a:r>
            <a:endParaRPr lang="ru-RU" sz="4000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5" y="1138425"/>
            <a:ext cx="8856889" cy="54973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3503065" y="1443835"/>
            <a:ext cx="1832460" cy="1219810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«Учусь дружить»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1 класс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5030115" y="4631546"/>
            <a:ext cx="1677925" cy="1245210"/>
          </a:xfrm>
          <a:prstGeom prst="snip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«Познаю себя»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2 класс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с одним вырезанным скругленным углом 9"/>
          <p:cNvSpPr/>
          <p:nvPr/>
        </p:nvSpPr>
        <p:spPr>
          <a:xfrm>
            <a:off x="2468076" y="4705916"/>
            <a:ext cx="1679755" cy="1221640"/>
          </a:xfrm>
          <a:prstGeom prst="snip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«В единстве – сила»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3-4 класс</a:t>
            </a:r>
          </a:p>
          <a:p>
            <a:pPr algn="ctr"/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069490" y="2640083"/>
            <a:ext cx="2799587" cy="198516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Цель реализации программы:</a:t>
            </a:r>
            <a:r>
              <a:rPr lang="ru-RU" sz="1400" dirty="0">
                <a:solidFill>
                  <a:srgbClr val="002060"/>
                </a:solidFill>
              </a:rPr>
              <a:t> развитие личностного потенциала младшего школьника через усвоение и понимание </a:t>
            </a:r>
            <a:r>
              <a:rPr lang="ru-RU" sz="1400" dirty="0" smtClean="0">
                <a:solidFill>
                  <a:srgbClr val="002060"/>
                </a:solidFill>
              </a:rPr>
              <a:t>общечеловеческих ценностей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534757">
            <a:off x="5599199" y="3558836"/>
            <a:ext cx="1155656" cy="19673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4244790" y="5157021"/>
            <a:ext cx="689140" cy="257144"/>
          </a:xfrm>
          <a:prstGeom prst="leftArrow">
            <a:avLst>
              <a:gd name="adj1" fmla="val 42098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7196861">
            <a:off x="2276391" y="3566677"/>
            <a:ext cx="1114595" cy="21870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143555" y="1280918"/>
            <a:ext cx="2237125" cy="5039266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</a:rPr>
              <a:t>Пути реализации программы: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Урочная деятельность;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Внеурочная деятельность;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Взаимодействие с семьей;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Организация сотрудничества с  домами творчества</a:t>
            </a:r>
          </a:p>
          <a:p>
            <a:pPr algn="ctr"/>
            <a:endParaRPr lang="ru-RU" dirty="0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6853425" y="1280917"/>
            <a:ext cx="2290575" cy="503926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</a:rPr>
              <a:t>Формы работы: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Уроки;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Занятия;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Экскурсии;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Беседы;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Ролевые игры;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Конкурсы;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Праздники;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Фестивали;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Соревнования;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Проекты;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Акции;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Родительские собрания;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Встречи и др.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32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2739540" y="222195"/>
            <a:ext cx="3512216" cy="1068935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1 этап (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1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класс)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«Учусь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дружить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6713" y="2001614"/>
            <a:ext cx="2290574" cy="16436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Цель:</a:t>
            </a:r>
            <a:r>
              <a:rPr lang="ru-RU" sz="1400" dirty="0"/>
              <a:t>  сплочение классного ученического коллектива посредством коммуникативных умений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6739" y="1291130"/>
            <a:ext cx="2565505" cy="25959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Задачи:</a:t>
            </a:r>
            <a:endParaRPr lang="ru-RU" sz="12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200" dirty="0"/>
              <a:t>развивать способности детей  к сотрудничеству, навыки  совместной работы;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200" dirty="0"/>
              <a:t>познакомить с основными правилами взаимодействия между учащимися в коллективе;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200" dirty="0"/>
              <a:t>создать условия для сплочения  классного коллектива;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dirty="0"/>
              <a:t>воспитывать чувства уважения друг другу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2851" y="1347163"/>
            <a:ext cx="2443280" cy="25959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b="1" dirty="0" smtClean="0"/>
              <a:t>Формы </a:t>
            </a:r>
            <a:r>
              <a:rPr lang="ru-RU" sz="1400" b="1" dirty="0"/>
              <a:t>реализации направления 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r>
              <a:rPr lang="ru-RU" sz="1400" dirty="0" smtClean="0"/>
              <a:t>-беседы</a:t>
            </a:r>
            <a:r>
              <a:rPr lang="ru-RU" sz="1400" dirty="0"/>
              <a:t>,</a:t>
            </a:r>
            <a:br>
              <a:rPr lang="ru-RU" sz="1400" dirty="0"/>
            </a:br>
            <a:r>
              <a:rPr lang="ru-RU" sz="1400" dirty="0" smtClean="0"/>
              <a:t>-игры</a:t>
            </a:r>
            <a:r>
              <a:rPr lang="ru-RU" sz="1400" dirty="0"/>
              <a:t>,</a:t>
            </a:r>
            <a:br>
              <a:rPr lang="ru-RU" sz="1400" dirty="0"/>
            </a:br>
            <a:r>
              <a:rPr lang="ru-RU" sz="1400" dirty="0" smtClean="0"/>
              <a:t>-викторины</a:t>
            </a:r>
            <a:r>
              <a:rPr lang="ru-RU" sz="1400" dirty="0"/>
              <a:t>,</a:t>
            </a:r>
            <a:br>
              <a:rPr lang="ru-RU" sz="1400" dirty="0"/>
            </a:br>
            <a:r>
              <a:rPr lang="ru-RU" sz="1400" dirty="0" smtClean="0"/>
              <a:t>-игры-путешествия</a:t>
            </a:r>
            <a:r>
              <a:rPr lang="ru-RU" sz="1400" dirty="0"/>
              <a:t>,</a:t>
            </a:r>
            <a:br>
              <a:rPr lang="ru-RU" sz="1400" dirty="0"/>
            </a:br>
            <a:r>
              <a:rPr lang="ru-RU" sz="1400" dirty="0" smtClean="0"/>
              <a:t>-конкурсы </a:t>
            </a:r>
            <a:r>
              <a:rPr lang="ru-RU" sz="1400" dirty="0"/>
              <a:t>чтецов,</a:t>
            </a:r>
            <a:br>
              <a:rPr lang="ru-RU" sz="1400" dirty="0"/>
            </a:br>
            <a:r>
              <a:rPr lang="ru-RU" sz="1400" dirty="0" smtClean="0"/>
              <a:t>-конкурсы </a:t>
            </a:r>
            <a:r>
              <a:rPr lang="ru-RU" sz="1400" dirty="0"/>
              <a:t>рисунков,</a:t>
            </a:r>
          </a:p>
          <a:p>
            <a:r>
              <a:rPr lang="ru-RU" sz="1400" dirty="0" smtClean="0"/>
              <a:t>-ролевые </a:t>
            </a:r>
            <a:r>
              <a:rPr lang="ru-RU" sz="1400" dirty="0"/>
              <a:t>игры,</a:t>
            </a:r>
          </a:p>
          <a:p>
            <a:r>
              <a:rPr lang="ru-RU" sz="1400" dirty="0" smtClean="0"/>
              <a:t>-</a:t>
            </a:r>
            <a:r>
              <a:rPr lang="ru-RU" sz="1400" dirty="0" err="1" smtClean="0"/>
              <a:t>кскурсии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948330" y="3954985"/>
            <a:ext cx="7482545" cy="100106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Ожидаемый результат:   созданы условия для сплочения классного коллектива, и как результат – классный коллектив сплочен (высокие результаты в конце учебного года по диагностике)</a:t>
            </a:r>
          </a:p>
        </p:txBody>
      </p:sp>
      <p:pic>
        <p:nvPicPr>
          <p:cNvPr id="1026" name="Picture 2" descr="D:\документы\Фото видео 2В\1В фото\2014_02_20\IMG_2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2824"/>
            <a:ext cx="2287657" cy="171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\Фото видео 2В\1В фото\2014_02_20\IMG_2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5142823"/>
            <a:ext cx="2214223" cy="171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\Фото видео 2В\2014_03_07\IMG_22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1" y="5143636"/>
            <a:ext cx="1245616" cy="17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окументы\Фото видео 2В\2014_03_07\IMG_2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11" y="5142010"/>
            <a:ext cx="1359298" cy="171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документы\Фото видео 2В\Фото  для Н.А\Посадка деревьев\IMG_5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87" y="5142010"/>
            <a:ext cx="2229835" cy="17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2815892" y="69490"/>
            <a:ext cx="3512216" cy="1221639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2 этап (2 класс)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«Познаю себя»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6713" y="1749246"/>
            <a:ext cx="2290574" cy="18960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Цель:  </a:t>
            </a:r>
            <a:r>
              <a:rPr lang="ru-RU" sz="1400" dirty="0"/>
              <a:t>создание условий для осмысления ребенком себя </a:t>
            </a:r>
            <a:r>
              <a:rPr lang="ru-RU" sz="1400" dirty="0" smtClean="0"/>
              <a:t>неотъемлемой </a:t>
            </a:r>
            <a:r>
              <a:rPr lang="ru-RU" sz="1400" dirty="0"/>
              <a:t>частью коллектива  и обеспечение уверенности в своей значимости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3555" y="756662"/>
            <a:ext cx="3054099" cy="31304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/>
              <a:t>Задачи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200" dirty="0" smtClean="0"/>
              <a:t>Расширять представления детей о своих физиологических и психологических особенностях;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200" dirty="0" smtClean="0"/>
              <a:t>Определить круг реальных возможностей ученика, его зону ближайшего развития;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200" dirty="0" smtClean="0"/>
              <a:t>Продолжить создание  условий для продвижения учащихся в нравственном и интеллектуальном развитии;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200" dirty="0" smtClean="0"/>
              <a:t>Учить контролировать и оценивать свои привычки, поведение, настроение, осознавать причины возникающих трудностей в общении со сверстниками и взрослыми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9050" y="749751"/>
            <a:ext cx="2901395" cy="31304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Формы реализации направления </a:t>
            </a:r>
          </a:p>
          <a:p>
            <a:r>
              <a:rPr lang="ru-RU" sz="1400" dirty="0" smtClean="0"/>
              <a:t>-игра-доказательство</a:t>
            </a:r>
            <a:r>
              <a:rPr lang="ru-RU" sz="1400" dirty="0"/>
              <a:t>;</a:t>
            </a:r>
            <a:br>
              <a:rPr lang="ru-RU" sz="1400" dirty="0"/>
            </a:br>
            <a:r>
              <a:rPr lang="ru-RU" sz="1400" dirty="0" smtClean="0"/>
              <a:t>-тест</a:t>
            </a:r>
            <a:r>
              <a:rPr lang="ru-RU" sz="1400" dirty="0"/>
              <a:t>;</a:t>
            </a:r>
            <a:br>
              <a:rPr lang="ru-RU" sz="1400" dirty="0"/>
            </a:br>
            <a:r>
              <a:rPr lang="ru-RU" sz="1400" dirty="0" smtClean="0"/>
              <a:t>-беседа</a:t>
            </a:r>
            <a:r>
              <a:rPr lang="ru-RU" sz="1400" dirty="0"/>
              <a:t>;</a:t>
            </a:r>
          </a:p>
          <a:p>
            <a:r>
              <a:rPr lang="ru-RU" sz="1400" dirty="0" smtClean="0"/>
              <a:t>-акции</a:t>
            </a:r>
            <a:r>
              <a:rPr lang="ru-RU" sz="1400" dirty="0"/>
              <a:t>;</a:t>
            </a:r>
          </a:p>
          <a:p>
            <a:r>
              <a:rPr lang="ru-RU" sz="1400" dirty="0" smtClean="0"/>
              <a:t>-викторины</a:t>
            </a:r>
            <a:r>
              <a:rPr lang="ru-RU" sz="1400" dirty="0"/>
              <a:t>,</a:t>
            </a:r>
            <a:br>
              <a:rPr lang="ru-RU" sz="1400" dirty="0"/>
            </a:br>
            <a:r>
              <a:rPr lang="ru-RU" sz="1400" dirty="0" smtClean="0"/>
              <a:t>-игры-путешествия</a:t>
            </a:r>
            <a:r>
              <a:rPr lang="ru-RU" sz="1400" dirty="0"/>
              <a:t>,</a:t>
            </a:r>
            <a:br>
              <a:rPr lang="ru-RU" sz="1400" dirty="0"/>
            </a:br>
            <a:r>
              <a:rPr lang="ru-RU" sz="1400" dirty="0" smtClean="0"/>
              <a:t>-конкурсы </a:t>
            </a:r>
            <a:r>
              <a:rPr lang="ru-RU" sz="1400" dirty="0"/>
              <a:t>чтецов,</a:t>
            </a:r>
            <a:br>
              <a:rPr lang="ru-RU" sz="1400" dirty="0"/>
            </a:br>
            <a:r>
              <a:rPr lang="ru-RU" sz="1400" dirty="0" smtClean="0"/>
              <a:t>-конкурсы </a:t>
            </a:r>
            <a:r>
              <a:rPr lang="ru-RU" sz="1400" dirty="0"/>
              <a:t>рисунков,</a:t>
            </a:r>
          </a:p>
          <a:p>
            <a:r>
              <a:rPr lang="ru-RU" sz="1400" dirty="0" smtClean="0"/>
              <a:t>-ролевые </a:t>
            </a:r>
            <a:r>
              <a:rPr lang="ru-RU" sz="1400" dirty="0"/>
              <a:t>игры,</a:t>
            </a:r>
          </a:p>
          <a:p>
            <a:r>
              <a:rPr lang="ru-RU" sz="1400" dirty="0" smtClean="0"/>
              <a:t>-экскурсии</a:t>
            </a:r>
            <a:endParaRPr lang="ru-RU" sz="1400" dirty="0"/>
          </a:p>
          <a:p>
            <a:r>
              <a:rPr lang="ru-RU" sz="1400" dirty="0"/>
              <a:t> 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948330" y="3954985"/>
            <a:ext cx="7482545" cy="100106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Ожидаемый результат: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готовность к сотрудничеству для достижения поставленных   перед ребенком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</a:t>
            </a:r>
            <a:endParaRPr lang="ru-RU" dirty="0"/>
          </a:p>
        </p:txBody>
      </p:sp>
      <p:pic>
        <p:nvPicPr>
          <p:cNvPr id="13" name="Picture 6" descr="D:\документы\Фото видео 2В\8 марта 2015г\8 марта\IMG_3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8754"/>
            <a:ext cx="2620267" cy="17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документы\Фото видео 2В\Фото  для Н.А\Масленица\IMG_34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5108754"/>
            <a:ext cx="2638905" cy="17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документы\Фото видео 2В\Фото  для Н.А\Масленица\IMG_3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20" y="5101889"/>
            <a:ext cx="2637580" cy="17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документы\Фото видео 2В\Фото  для Н.А\Прощание с букварём\IMG_69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35" y="5101889"/>
            <a:ext cx="1433385" cy="17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2815892" y="222194"/>
            <a:ext cx="3512216" cy="1068935"/>
          </a:xfrm>
          <a:prstGeom prst="snip1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этап (3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классы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“В единстве - сила”</a:t>
            </a: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6713" y="1749246"/>
            <a:ext cx="2290574" cy="1896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Цель:</a:t>
            </a:r>
            <a:r>
              <a:rPr lang="ru-RU" sz="1400" dirty="0"/>
              <a:t> Создание условий для  равноправного  общения и взаимоотношений, когда человек, считаясь с интересами других, умеет отстоять свои собственные интересы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3556" y="1291128"/>
            <a:ext cx="2748690" cy="2595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/>
              <a:t>Задачи</a:t>
            </a:r>
            <a:endParaRPr lang="ru-RU" sz="12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200" dirty="0"/>
              <a:t>Учить работать в команде;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200" dirty="0"/>
              <a:t>учить сочувствию и милосердию, умению находить выход из трудных обстоятельств, проявлять силу воли и характер;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dirty="0"/>
              <a:t>помочь учащимся осознать нравственные нормы и правила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9051" y="1291129"/>
            <a:ext cx="2748690" cy="25890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Формы реализации направления “В единстве - сила”:</a:t>
            </a:r>
            <a:endParaRPr lang="ru-RU" sz="1400" dirty="0"/>
          </a:p>
          <a:p>
            <a:r>
              <a:rPr lang="ru-RU" sz="1400" dirty="0"/>
              <a:t>– диспут;</a:t>
            </a:r>
            <a:br>
              <a:rPr lang="ru-RU" sz="1400" dirty="0"/>
            </a:br>
            <a:r>
              <a:rPr lang="ru-RU" sz="1400" dirty="0"/>
              <a:t>– игра;</a:t>
            </a:r>
            <a:br>
              <a:rPr lang="ru-RU" sz="1400" dirty="0"/>
            </a:br>
            <a:r>
              <a:rPr lang="ru-RU" sz="1400" dirty="0"/>
              <a:t>– творческий конкурс;</a:t>
            </a:r>
            <a:br>
              <a:rPr lang="ru-RU" sz="1400" dirty="0"/>
            </a:br>
            <a:r>
              <a:rPr lang="ru-RU" sz="1400" dirty="0"/>
              <a:t>– игра с последующей </a:t>
            </a:r>
            <a:r>
              <a:rPr lang="ru-RU" sz="1400" dirty="0" smtClean="0"/>
              <a:t>  рефлексией</a:t>
            </a:r>
            <a:r>
              <a:rPr lang="ru-RU" sz="1400" dirty="0"/>
              <a:t>;</a:t>
            </a:r>
            <a:br>
              <a:rPr lang="ru-RU" sz="1400" dirty="0"/>
            </a:br>
            <a:r>
              <a:rPr lang="ru-RU" sz="1400" dirty="0"/>
              <a:t>– игра-путешествие;</a:t>
            </a:r>
            <a:br>
              <a:rPr lang="ru-RU" sz="1400" dirty="0"/>
            </a:br>
            <a:r>
              <a:rPr lang="ru-RU" sz="1400" dirty="0"/>
              <a:t>– письмо самому себе;</a:t>
            </a:r>
            <a:br>
              <a:rPr lang="ru-RU" sz="1400" dirty="0"/>
            </a:br>
            <a:r>
              <a:rPr lang="ru-RU" sz="1400" dirty="0"/>
              <a:t>– игровое моделирование;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948330" y="3954985"/>
            <a:ext cx="7482545" cy="100106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Ожидаемый результат: </a:t>
            </a:r>
            <a:r>
              <a:rPr lang="ru-RU" dirty="0"/>
              <a:t>созданы условия для  развития личностного потенциала младшего школьника,  учащиеся умеют понимать общечеловеческие ценности на выходе из начальной школы</a:t>
            </a:r>
          </a:p>
        </p:txBody>
      </p:sp>
      <p:pic>
        <p:nvPicPr>
          <p:cNvPr id="2050" name="Picture 2" descr="C:\Users\user\Downloads\ALX_46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43"/>
          <a:stretch/>
        </p:blipFill>
        <p:spPr bwMode="auto">
          <a:xfrm>
            <a:off x="0" y="5415569"/>
            <a:ext cx="1351280" cy="14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с детьми\фото 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5" t="-1556" r="22122"/>
          <a:stretch/>
        </p:blipFill>
        <p:spPr bwMode="auto">
          <a:xfrm>
            <a:off x="1351280" y="5393033"/>
            <a:ext cx="949230" cy="146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Открыть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r="18715" b="11070"/>
          <a:stretch/>
        </p:blipFill>
        <p:spPr bwMode="auto">
          <a:xfrm>
            <a:off x="2281425" y="5415568"/>
            <a:ext cx="1184861" cy="14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Открыть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2"/>
          <a:stretch/>
        </p:blipFill>
        <p:spPr bwMode="auto">
          <a:xfrm>
            <a:off x="3425493" y="5415568"/>
            <a:ext cx="1756109" cy="14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Открыть изображени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0" r="10126" b="8404"/>
          <a:stretch/>
        </p:blipFill>
        <p:spPr bwMode="auto">
          <a:xfrm>
            <a:off x="5183737" y="5408490"/>
            <a:ext cx="1597927" cy="14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Открыть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37010"/>
          <a:stretch/>
        </p:blipFill>
        <p:spPr bwMode="auto">
          <a:xfrm>
            <a:off x="6781664" y="5393033"/>
            <a:ext cx="2362336" cy="146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522</Words>
  <Application>Microsoft Office PowerPoint</Application>
  <PresentationFormat>Экран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Программа воспитательной работы «Доброта спасёт мир»</vt:lpstr>
      <vt:lpstr>Цель воспитательной  программы:   Развитие личностного потенциала младшего школьника через усвоения и понимание общечеловеческих ценностей  </vt:lpstr>
      <vt:lpstr>Ожидаемые результаты </vt:lpstr>
      <vt:lpstr>Принципы организации воспитательной работы: </vt:lpstr>
      <vt:lpstr>Приоритетные направления воспитания</vt:lpstr>
      <vt:lpstr> Схема реализации программы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72</cp:revision>
  <dcterms:created xsi:type="dcterms:W3CDTF">2013-08-21T19:17:07Z</dcterms:created>
  <dcterms:modified xsi:type="dcterms:W3CDTF">2015-09-29T04:18:12Z</dcterms:modified>
</cp:coreProperties>
</file>