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4" r:id="rId9"/>
    <p:sldId id="270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80" r:id="rId18"/>
    <p:sldId id="275" r:id="rId19"/>
    <p:sldId id="281" r:id="rId20"/>
    <p:sldId id="276" r:id="rId21"/>
    <p:sldId id="277" r:id="rId22"/>
    <p:sldId id="278" r:id="rId23"/>
    <p:sldId id="279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7CC6A7-8967-4BE9-B972-3C4CF964BE15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F60453-2E41-4FBC-971B-86F1287377D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esktop\&#1076;&#1083;&#1103;%20&#1088;&#1072;&#1073;&#1086;&#1090;&#1099;\Liya%20SHamsina_)))%20-%20_tk_j%20shiker,_nk_j%20bal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esktop\&#1076;&#1083;&#1103;%20&#1088;&#1072;&#1073;&#1086;&#1090;&#1099;\Liya%20SHamsina_)))%20-%20_tk_j%20shiker,_nk_j%20bal)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esktop\&#1076;&#1083;&#1103;%20&#1088;&#1072;&#1073;&#1086;&#1090;&#1099;\Liya%20SHamsina_)))%20-%20_tk_j%20shiker,_nk_j%20bal)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17232"/>
            <a:ext cx="7854696" cy="976072"/>
          </a:xfrm>
          <a:gradFill flip="none" rotWithShape="1">
            <a:gsLst>
              <a:gs pos="0">
                <a:schemeClr val="accent1">
                  <a:tint val="98000"/>
                  <a:shade val="25000"/>
                  <a:satMod val="250000"/>
                </a:schemeClr>
              </a:gs>
              <a:gs pos="68000">
                <a:schemeClr val="accent1">
                  <a:tint val="86000"/>
                  <a:satMod val="115000"/>
                </a:schemeClr>
              </a:gs>
              <a:gs pos="100000">
                <a:schemeClr val="accent1">
                  <a:tint val="50000"/>
                  <a:satMod val="1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/>
              <a:t>Д</a:t>
            </a:r>
            <a:r>
              <a:rPr lang="tt-RU" b="1" i="1" dirty="0" smtClean="0"/>
              <a:t>әреснең темасы: Минем гаиләм</a:t>
            </a:r>
          </a:p>
          <a:p>
            <a:pPr algn="ctr"/>
            <a:r>
              <a:rPr lang="tt-RU" b="1" i="1" dirty="0" smtClean="0"/>
              <a:t>(2 нче сыйныф, татар төркеме)</a:t>
            </a:r>
            <a:endParaRPr lang="ru-RU" b="1" i="1" dirty="0"/>
          </a:p>
        </p:txBody>
      </p:sp>
      <p:pic>
        <p:nvPicPr>
          <p:cNvPr id="4" name="Рисунок 3" descr="76845312.jpg"/>
          <p:cNvPicPr>
            <a:picLocks noChangeAspect="1"/>
          </p:cNvPicPr>
          <p:nvPr/>
        </p:nvPicPr>
        <p:blipFill>
          <a:blip r:embed="rId2" cstate="print"/>
          <a:srcRect r="374" b="3225"/>
          <a:stretch>
            <a:fillRect/>
          </a:stretch>
        </p:blipFill>
        <p:spPr>
          <a:xfrm>
            <a:off x="971600" y="188640"/>
            <a:ext cx="712879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tt-RU" dirty="0" smtClean="0"/>
          </a:p>
          <a:p>
            <a:r>
              <a:rPr lang="tt-RU" sz="3600" dirty="0" smtClean="0">
                <a:solidFill>
                  <a:schemeClr val="tx1"/>
                </a:solidFill>
              </a:rPr>
              <a:t>Чандыр – ябык</a:t>
            </a:r>
          </a:p>
          <a:p>
            <a:r>
              <a:rPr lang="tt-RU" sz="3600" dirty="0" smtClean="0">
                <a:solidFill>
                  <a:schemeClr val="tx1"/>
                </a:solidFill>
              </a:rPr>
              <a:t>Көмеш – аксыл төстәге металл</a:t>
            </a:r>
          </a:p>
          <a:p>
            <a:r>
              <a:rPr lang="tt-RU" sz="3600" dirty="0" smtClean="0">
                <a:solidFill>
                  <a:schemeClr val="tx1"/>
                </a:solidFill>
              </a:rPr>
              <a:t>Мәзәк – кызыклы  хәл</a:t>
            </a:r>
          </a:p>
          <a:p>
            <a:r>
              <a:rPr lang="tt-RU" sz="3600" dirty="0" smtClean="0">
                <a:solidFill>
                  <a:schemeClr val="tx1"/>
                </a:solidFill>
              </a:rPr>
              <a:t>Җемелдәп  торган – сверкающий</a:t>
            </a:r>
          </a:p>
          <a:p>
            <a:r>
              <a:rPr lang="tt-RU" sz="3600" dirty="0" smtClean="0">
                <a:solidFill>
                  <a:schemeClr val="tx1"/>
                </a:solidFill>
              </a:rPr>
              <a:t>Ефәк – шёлковый</a:t>
            </a:r>
          </a:p>
          <a:p>
            <a:r>
              <a:rPr lang="tt-RU" sz="3600" dirty="0" smtClean="0">
                <a:solidFill>
                  <a:schemeClr val="tx1"/>
                </a:solidFill>
              </a:rPr>
              <a:t>Юка – тонкий</a:t>
            </a:r>
          </a:p>
          <a:p>
            <a:r>
              <a:rPr lang="tt-RU" sz="3600" dirty="0" smtClean="0">
                <a:solidFill>
                  <a:schemeClr val="tx1"/>
                </a:solidFill>
              </a:rPr>
              <a:t>Чук – бизәү өчен  тагылган  җепләр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27d0de573ba1d40b00d5557ae63d7fa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37" y="0"/>
            <a:ext cx="91549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t-RU" dirty="0" smtClean="0"/>
              <a:t>Дәү әни.</a:t>
            </a:r>
          </a:p>
          <a:p>
            <a:pPr algn="just">
              <a:buNone/>
            </a:pPr>
            <a:r>
              <a:rPr lang="tt-RU" dirty="0" smtClean="0"/>
              <a:t>		Гөлнурларга дәү әнисе килде. Бик ярата Гөлнур дәү әнисен. Кечкенә чагында, әле мәктәпкә дә йөрмәгәндә, Гөлнур аларга бик еш бара иде. Еш бара, барган саен, озак-озак итеп торып кайта иде.</a:t>
            </a:r>
          </a:p>
          <a:p>
            <a:pPr algn="just">
              <a:buNone/>
            </a:pPr>
            <a:r>
              <a:rPr lang="tt-RU" dirty="0" smtClean="0"/>
              <a:t>		Дәү әнисе бик тә әйбәт Гөлнурның. Чандыр гына, җиңел гәүдәле. Көмеш кебек ап-ак чәчләрен һәр иртәне әйбәтләп тарый да яулык астына яшереп куя. Чәчләре ап-ак, ә кашлары чем-кара аның. Куллары, кечкенә генәбулса да, бик нык. Шуңа күрә бөтен нәрсәне үзе эшләргә ярата да торгандыр әле ул.</a:t>
            </a:r>
          </a:p>
          <a:p>
            <a:pPr algn="just">
              <a:buNone/>
            </a:pPr>
            <a:r>
              <a:rPr lang="tt-RU" dirty="0" smtClean="0"/>
              <a:t>		Бер дә тавышын күтәрми Гөлнурның дәү әнисе. Һәрвакыт тыныч кына, җайлы гына итеп сөйләшә. Аннары бик күп әкиятләр белә, төрле-төрле мәзәкләр сөйли.</a:t>
            </a:r>
          </a:p>
          <a:p>
            <a:pPr algn="just">
              <a:buNone/>
            </a:pPr>
            <a:r>
              <a:rPr lang="tt-RU" dirty="0" smtClean="0"/>
              <a:t>		Бу юлы бигрәк матур итеп киенеп килгән ул. Өстендә - җемелдәп торган яшел чәчәкле ефәк күлмәк, кара яшел йон кофта. Аякларында – атлаган саен шыгыр-шыгыр итеп торган йомшак читекләр. Чигүле ап-ак юка яулык өстенә чуклы ак челтәр шәл япкан.</a:t>
            </a:r>
          </a:p>
          <a:p>
            <a:pPr algn="just">
              <a:buNone/>
            </a:pPr>
            <a:r>
              <a:rPr lang="tt-RU" dirty="0" smtClean="0"/>
              <a:t>                                                                            Резедә Вәлиевадан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904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tt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үзләргә зарядка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t-RU" dirty="0" smtClean="0"/>
              <a:t>Дәү әни.</a:t>
            </a:r>
          </a:p>
          <a:p>
            <a:pPr algn="just">
              <a:buNone/>
            </a:pPr>
            <a:r>
              <a:rPr lang="tt-RU" dirty="0" smtClean="0"/>
              <a:t>		</a:t>
            </a:r>
            <a:r>
              <a:rPr lang="tt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Гөлнурларга дәү әнисе килде. Бик ярата Гөлнур дәү әнисен. Кечкенә чагында, әле мәктәпкә дә йөрмәгәндә, Гөлнур аларга бик еш бара иде. Еш бара, барган саен, озак-озак итеп торып кайта иде.</a:t>
            </a:r>
          </a:p>
          <a:p>
            <a:pPr algn="just">
              <a:buNone/>
            </a:pPr>
            <a:r>
              <a:rPr lang="tt-RU" dirty="0" smtClean="0"/>
              <a:t>		</a:t>
            </a:r>
            <a:r>
              <a:rPr lang="tt-RU" dirty="0" smtClean="0">
                <a:solidFill>
                  <a:srgbClr val="FF0000"/>
                </a:solidFill>
              </a:rPr>
              <a:t>Дәү әнисе бик тә әйбәт Гөлнурның. Чандыр гына, җиңел гәүдәле. Көмеш кебек ап-ак чәчләрен һәр иртәне әйбәтләп тарый да яулык астына яшереп куя. Чәчләре ап-ак, ә кашлары чем-кара аның. Куллары, кечкенә генәбулса да, бик нык. Шуңа күрә бөтен нәрсәне үзе эшләргә ярата да торгандыр әле ул.</a:t>
            </a:r>
          </a:p>
          <a:p>
            <a:pPr algn="just">
              <a:buNone/>
            </a:pPr>
            <a:r>
              <a:rPr lang="tt-RU" dirty="0" smtClean="0"/>
              <a:t>		</a:t>
            </a:r>
            <a:r>
              <a:rPr lang="tt-RU" dirty="0" smtClean="0">
                <a:solidFill>
                  <a:srgbClr val="002060"/>
                </a:solidFill>
              </a:rPr>
              <a:t>Бер дә тавышын күтәрми Гөлнурның дәү әнисе. Һәрвакыт тыныч кына, җайлы гына итеп сөйләшә. Аннары бик күп әкиятләр белә, төрле-төрле мәзәкләр сөйли.</a:t>
            </a:r>
          </a:p>
          <a:p>
            <a:pPr algn="just">
              <a:buNone/>
            </a:pPr>
            <a:r>
              <a:rPr lang="tt-RU" dirty="0" smtClean="0"/>
              <a:t>		</a:t>
            </a:r>
            <a:r>
              <a:rPr lang="tt-RU" dirty="0" smtClean="0">
                <a:solidFill>
                  <a:srgbClr val="7030A0"/>
                </a:solidFill>
              </a:rPr>
              <a:t>Бу юлы бигрәк матур итеп киенеп килгән ул. Өстендә - җемелдәп торган яшел чәчәкле ефәк күлмәк, кара яшел йон кофта. Аякларында – атлаган саен шыгыр-шыгыр итеп торган йомшак читекләр. Чигүле ап-ак юка яулык өстенә чуклы ак челтәр шәл япкан.</a:t>
            </a:r>
          </a:p>
          <a:p>
            <a:pPr algn="just">
              <a:buNone/>
            </a:pPr>
            <a:r>
              <a:rPr lang="tt-RU" dirty="0" smtClean="0"/>
              <a:t>                                                                            Резедә Вәлиевадан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t-RU" sz="8800" dirty="0" smtClean="0"/>
              <a:t>Ял итү</a:t>
            </a:r>
            <a:endParaRPr lang="ru-RU" sz="8800" dirty="0"/>
          </a:p>
        </p:txBody>
      </p:sp>
      <p:pic>
        <p:nvPicPr>
          <p:cNvPr id="4" name="Содержимое 3" descr="_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352928" cy="5442068"/>
          </a:xfrm>
        </p:spPr>
      </p:pic>
      <p:pic>
        <p:nvPicPr>
          <p:cNvPr id="6" name="Liya SHamsina_))) - _tk_j shiker,_nk_j b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Liya SHamsina_))) - _tk_j shiker,_nk_j b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32240" y="404664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Г</a:t>
            </a:r>
            <a:r>
              <a:rPr lang="tt-RU" sz="6600" dirty="0" smtClean="0"/>
              <a:t>өлнурларга кем килгән? Аның чәчләре, кашлары нинди төстә?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7560840" cy="5018508"/>
          </a:xfrm>
        </p:spPr>
      </p:pic>
      <p:pic>
        <p:nvPicPr>
          <p:cNvPr id="7" name="Liya SHamsina_))) - _tk_j shiker,_nk_j b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Liya SHamsina_))) - _tk_j shiker,_nk_j b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64088" y="40466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600" dirty="0" smtClean="0"/>
              <a:t>Гөлнурның дәү әнисе ничек киенгән?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96752"/>
            <a:ext cx="7920880" cy="5184576"/>
          </a:xfrm>
        </p:spPr>
      </p:pic>
      <p:pic>
        <p:nvPicPr>
          <p:cNvPr id="3" name="Liya SHamsina_))) - _tk_j shiker,_nk_j b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404664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5635"/>
            <a:ext cx="5688632" cy="4266474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691680" y="548680"/>
            <a:ext cx="6048672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4400" dirty="0" smtClean="0"/>
              <a:t>Бу нинди хәреф?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6600" dirty="0" smtClean="0"/>
              <a:t>Үзеңнең дәү әниең турында сөйлә.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3"/>
            <a:ext cx="8352927" cy="548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t-RU" sz="4800" dirty="0" smtClean="0"/>
              <a:t>Сез нәрсә күрдегез?</a:t>
            </a:r>
          </a:p>
          <a:p>
            <a:pPr marL="514350" indent="-514350">
              <a:buAutoNum type="arabicPeriod"/>
            </a:pPr>
            <a:r>
              <a:rPr lang="tt-RU" sz="4800" dirty="0" smtClean="0"/>
              <a:t>Сез моның турында нәрсә уйлыйсыз?</a:t>
            </a:r>
          </a:p>
          <a:p>
            <a:pPr marL="514350" indent="-514350">
              <a:buAutoNum type="arabicPeriod"/>
            </a:pPr>
            <a:r>
              <a:rPr lang="tt-RU" sz="4800" dirty="0" smtClean="0"/>
              <a:t>Сезне шулай уйларга нәрсә мәҗбүр итте?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erevyanie-pazli-p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172272" cy="53741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Ошады!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741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Ошамады!</a:t>
            </a:r>
            <a:endParaRPr lang="ru-RU" sz="3600" dirty="0"/>
          </a:p>
        </p:txBody>
      </p:sp>
      <p:pic>
        <p:nvPicPr>
          <p:cNvPr id="7" name="Рисунок 6" descr="chto-takoe-smajlik-qwesa.ru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149080" cy="4149080"/>
          </a:xfrm>
          <a:prstGeom prst="rect">
            <a:avLst/>
          </a:prstGeom>
        </p:spPr>
      </p:pic>
      <p:pic>
        <p:nvPicPr>
          <p:cNvPr id="8" name="Рисунок 7" descr="0_495a0_385db982_orig-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480" y="1916832"/>
            <a:ext cx="468052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8368"/>
          </a:xfrm>
        </p:spPr>
        <p:txBody>
          <a:bodyPr/>
          <a:lstStyle/>
          <a:p>
            <a:pPr algn="ctr"/>
            <a:r>
              <a:rPr lang="tt-RU" dirty="0" smtClean="0"/>
              <a:t>Өй эше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algn="ctr"/>
            <a:r>
              <a:rPr lang="tt-RU" sz="3200" dirty="0" smtClean="0"/>
              <a:t>1 нче номерлы укучыларга:</a:t>
            </a:r>
            <a:endParaRPr lang="ru-RU" sz="3200" dirty="0" smtClean="0"/>
          </a:p>
          <a:p>
            <a:pPr lvl="0" algn="ctr"/>
            <a:r>
              <a:rPr lang="tt-RU" sz="3200" dirty="0" smtClean="0"/>
              <a:t>Үзегезнең әбиләрегез, дәү әниләрегез турында кечкенә хикәя язып килерсез. </a:t>
            </a:r>
            <a:endParaRPr lang="ru-RU" sz="3200" dirty="0" smtClean="0"/>
          </a:p>
          <a:p>
            <a:pPr algn="ctr"/>
            <a:r>
              <a:rPr lang="tt-RU" sz="3200" dirty="0" smtClean="0"/>
              <a:t>     2 нче номерлы укучыларга:</a:t>
            </a:r>
            <a:endParaRPr lang="ru-RU" sz="3200" dirty="0" smtClean="0"/>
          </a:p>
          <a:p>
            <a:pPr lvl="0" algn="ctr"/>
            <a:r>
              <a:rPr lang="tt-RU" sz="3200" dirty="0" smtClean="0"/>
              <a:t>Әниегез турында кечкенә хикәя язарга.</a:t>
            </a:r>
            <a:endParaRPr lang="ru-RU" sz="3200" dirty="0" smtClean="0"/>
          </a:p>
          <a:p>
            <a:pPr algn="ctr"/>
            <a:r>
              <a:rPr lang="tt-RU" sz="3200" dirty="0" smtClean="0"/>
              <a:t>    3 нче һәм 4 нче номерлы укучыларга:</a:t>
            </a:r>
            <a:endParaRPr lang="ru-RU" sz="3200" dirty="0" smtClean="0"/>
          </a:p>
          <a:p>
            <a:pPr lvl="0" algn="ctr"/>
            <a:r>
              <a:rPr lang="tt-RU" sz="3200" dirty="0" smtClean="0"/>
              <a:t>“Минем гаиләм” дигән рәсем ясарга.</a:t>
            </a:r>
            <a:endParaRPr lang="ru-RU" sz="3200" dirty="0" smtClean="0"/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tt-RU" sz="6000" dirty="0" smtClean="0"/>
          </a:p>
          <a:p>
            <a:pPr algn="ctr">
              <a:buNone/>
            </a:pPr>
            <a:endParaRPr lang="tt-RU" sz="6000" dirty="0" smtClean="0"/>
          </a:p>
          <a:p>
            <a:pPr algn="ctr">
              <a:buNone/>
            </a:pPr>
            <a:r>
              <a:rPr lang="tt-RU" sz="6000" dirty="0" smtClean="0"/>
              <a:t>Дәрес тәмам!</a:t>
            </a:r>
          </a:p>
          <a:p>
            <a:pPr algn="ctr">
              <a:buNone/>
            </a:pPr>
            <a:r>
              <a:rPr lang="tt-RU" sz="6000" dirty="0" smtClean="0"/>
              <a:t>Сау булыгыз!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395536" y="5301208"/>
            <a:ext cx="4248472" cy="12961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6600" dirty="0" smtClean="0"/>
              <a:t>Бу нәрсә?</a:t>
            </a:r>
            <a:endParaRPr lang="ru-RU" sz="6600" dirty="0"/>
          </a:p>
        </p:txBody>
      </p:sp>
      <p:pic>
        <p:nvPicPr>
          <p:cNvPr id="8" name="Содержимое 7" descr="img_11566736_1942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804214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437512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sz="26600" dirty="0" smtClean="0">
                <a:solidFill>
                  <a:srgbClr val="FF0000"/>
                </a:solidFill>
              </a:rPr>
              <a:t>Ә ә</a:t>
            </a:r>
            <a:r>
              <a:rPr lang="tt-RU" dirty="0" smtClean="0"/>
              <a:t/>
            </a:r>
            <a:br>
              <a:rPr lang="tt-RU" dirty="0" smtClean="0"/>
            </a:br>
            <a:r>
              <a:rPr lang="tt-RU" dirty="0" smtClean="0"/>
              <a:t/>
            </a:r>
            <a:br>
              <a:rPr lang="tt-RU" dirty="0" smtClean="0"/>
            </a:b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43608" y="260648"/>
            <a:ext cx="7272808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4400" dirty="0" smtClean="0"/>
              <a:t>Бу нинди хәреф?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5a03869c8f1b4669a15b049a04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66" b="6677"/>
          <a:stretch>
            <a:fillRect/>
          </a:stretch>
        </p:blipFill>
        <p:spPr>
          <a:xfrm>
            <a:off x="1403648" y="260648"/>
            <a:ext cx="7344816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971600" y="4797152"/>
            <a:ext cx="4248472" cy="108012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7200" dirty="0" smtClean="0"/>
              <a:t>Бу кем?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sz="23900" dirty="0" smtClean="0">
                <a:solidFill>
                  <a:srgbClr val="FF0000"/>
                </a:solidFill>
              </a:rPr>
              <a:t>Ө ө</a:t>
            </a:r>
            <a:endParaRPr lang="ru-RU" sz="23900" dirty="0">
              <a:solidFill>
                <a:srgbClr val="FF0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907704" y="476672"/>
            <a:ext cx="5832648" cy="93610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4800" dirty="0" smtClean="0"/>
              <a:t>Бу нинди хәреф?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81609-a5c34f99fb7eb3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980728"/>
            <a:ext cx="3744416" cy="479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27584" y="1556792"/>
            <a:ext cx="2952328" cy="302433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t-RU" sz="6600" dirty="0" smtClean="0"/>
              <a:t>Бу ничә?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536" y="5445224"/>
            <a:ext cx="8352928" cy="108012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Булышучыларыбызга р</a:t>
            </a:r>
            <a:r>
              <a:rPr lang="tt-RU" sz="2800" dirty="0" smtClean="0">
                <a:solidFill>
                  <a:schemeClr val="bg2">
                    <a:lumMod val="25000"/>
                  </a:schemeClr>
                </a:solidFill>
              </a:rPr>
              <a:t>әхмәт сүзләре языйк!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0px-Валеева_Резеда_Тафкалюновна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692696"/>
            <a:ext cx="3949030" cy="571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11560" y="1988840"/>
            <a:ext cx="3312368" cy="40324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Резедә Вәлиеваның</a:t>
            </a:r>
          </a:p>
          <a:p>
            <a:pPr algn="ctr"/>
            <a:r>
              <a:rPr lang="tt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“Дәү әни”</a:t>
            </a:r>
          </a:p>
          <a:p>
            <a:pPr algn="ctr"/>
            <a:r>
              <a:rPr lang="tt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хикәясе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187</Words>
  <Application>Microsoft Office PowerPoint</Application>
  <PresentationFormat>Экран (4:3)</PresentationFormat>
  <Paragraphs>55</Paragraphs>
  <Slides>26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        Ә ә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Күзләргә зарядка</vt:lpstr>
      <vt:lpstr>Слайд 14</vt:lpstr>
      <vt:lpstr>Ял итү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Өй эше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38</cp:revision>
  <dcterms:created xsi:type="dcterms:W3CDTF">2014-11-18T12:33:29Z</dcterms:created>
  <dcterms:modified xsi:type="dcterms:W3CDTF">2015-10-14T05:23:24Z</dcterms:modified>
</cp:coreProperties>
</file>